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4" r:id="rId2"/>
    <p:sldId id="280" r:id="rId3"/>
    <p:sldId id="283" r:id="rId4"/>
    <p:sldId id="284" r:id="rId5"/>
    <p:sldId id="285" r:id="rId6"/>
    <p:sldId id="286" r:id="rId7"/>
    <p:sldId id="287" r:id="rId8"/>
    <p:sldId id="288" r:id="rId9"/>
    <p:sldId id="289" r:id="rId10"/>
    <p:sldId id="290" r:id="rId11"/>
    <p:sldId id="291" r:id="rId12"/>
    <p:sldId id="292" r:id="rId13"/>
    <p:sldId id="296" r:id="rId14"/>
    <p:sldId id="294" r:id="rId15"/>
    <p:sldId id="295" r:id="rId16"/>
    <p:sldId id="298" r:id="rId1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BBC6F9-8D0A-DF40-B303-36993A755BE2}" type="datetimeFigureOut">
              <a:rPr lang="en-US" smtClean="0"/>
              <a:t>10/17/2023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9F88C-4108-1640-8A17-83A7BF70669E}" type="slidenum">
              <a:rPr lang="en-US" smtClean="0"/>
              <a:t>‹#›</a:t>
            </a:fld>
            <a:endParaRPr lang="en-US"/>
          </a:p>
        </p:txBody>
      </p:sp>
    </p:spTree>
    <p:extLst>
      <p:ext uri="{BB962C8B-B14F-4D97-AF65-F5344CB8AC3E}">
        <p14:creationId xmlns:p14="http://schemas.microsoft.com/office/powerpoint/2010/main" val="35675645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9F88C-4108-1640-8A17-83A7BF70669E}" type="slidenum">
              <a:rPr lang="en-US" smtClean="0"/>
              <a:t>2</a:t>
            </a:fld>
            <a:endParaRPr lang="en-US"/>
          </a:p>
        </p:txBody>
      </p:sp>
    </p:spTree>
    <p:extLst>
      <p:ext uri="{BB962C8B-B14F-4D97-AF65-F5344CB8AC3E}">
        <p14:creationId xmlns:p14="http://schemas.microsoft.com/office/powerpoint/2010/main" val="3375733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3917-907F-20B7-6F57-B551449F6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7FF78AAA-E652-488F-A73B-2A8FB1A5B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0A9C3789-1171-0561-BC17-C91432556A0B}"/>
              </a:ext>
            </a:extLst>
          </p:cNvPr>
          <p:cNvSpPr>
            <a:spLocks noGrp="1"/>
          </p:cNvSpPr>
          <p:nvPr>
            <p:ph type="dt" sz="half" idx="10"/>
          </p:nvPr>
        </p:nvSpPr>
        <p:spPr/>
        <p:txBody>
          <a:bodyPr/>
          <a:lstStyle/>
          <a:p>
            <a:fld id="{67E42F17-8394-8A4C-A344-91E02220FEDB}" type="datetimeFigureOut">
              <a:rPr lang="x-none" smtClean="0"/>
              <a:t>17.10.2023</a:t>
            </a:fld>
            <a:endParaRPr lang="x-none"/>
          </a:p>
        </p:txBody>
      </p:sp>
      <p:sp>
        <p:nvSpPr>
          <p:cNvPr id="5" name="Footer Placeholder 4">
            <a:extLst>
              <a:ext uri="{FF2B5EF4-FFF2-40B4-BE49-F238E27FC236}">
                <a16:creationId xmlns:a16="http://schemas.microsoft.com/office/drawing/2014/main" id="{4739D153-800A-28C6-148E-A7C83FFC1C2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0200025D-125A-D4C8-58FC-A4C40080AED1}"/>
              </a:ext>
            </a:extLst>
          </p:cNvPr>
          <p:cNvSpPr>
            <a:spLocks noGrp="1"/>
          </p:cNvSpPr>
          <p:nvPr>
            <p:ph type="sldNum" sz="quarter" idx="12"/>
          </p:nvPr>
        </p:nvSpPr>
        <p:spPr/>
        <p:txBody>
          <a:bodyPr/>
          <a:lstStyle/>
          <a:p>
            <a:fld id="{4729A0EF-43CD-134D-B5B5-FE2712C1F5C8}" type="slidenum">
              <a:rPr lang="x-none" smtClean="0"/>
              <a:t>‹#›</a:t>
            </a:fld>
            <a:endParaRPr lang="x-none"/>
          </a:p>
        </p:txBody>
      </p:sp>
    </p:spTree>
    <p:extLst>
      <p:ext uri="{BB962C8B-B14F-4D97-AF65-F5344CB8AC3E}">
        <p14:creationId xmlns:p14="http://schemas.microsoft.com/office/powerpoint/2010/main" val="345366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42F5-CFFE-1BB1-B52B-2C7BD36D886B}"/>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0313EFF2-520E-2EEC-BAAE-884C961C61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A9396BD-C28B-A7E5-493A-62BE4D970372}"/>
              </a:ext>
            </a:extLst>
          </p:cNvPr>
          <p:cNvSpPr>
            <a:spLocks noGrp="1"/>
          </p:cNvSpPr>
          <p:nvPr>
            <p:ph type="dt" sz="half" idx="10"/>
          </p:nvPr>
        </p:nvSpPr>
        <p:spPr/>
        <p:txBody>
          <a:bodyPr/>
          <a:lstStyle/>
          <a:p>
            <a:fld id="{67E42F17-8394-8A4C-A344-91E02220FEDB}" type="datetimeFigureOut">
              <a:rPr lang="x-none" smtClean="0"/>
              <a:t>17.10.2023</a:t>
            </a:fld>
            <a:endParaRPr lang="x-none"/>
          </a:p>
        </p:txBody>
      </p:sp>
      <p:sp>
        <p:nvSpPr>
          <p:cNvPr id="5" name="Footer Placeholder 4">
            <a:extLst>
              <a:ext uri="{FF2B5EF4-FFF2-40B4-BE49-F238E27FC236}">
                <a16:creationId xmlns:a16="http://schemas.microsoft.com/office/drawing/2014/main" id="{3561119D-FA1A-F228-3576-E42F6484C09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1905BEC-04E2-36B0-4FEF-97D4391B2EFF}"/>
              </a:ext>
            </a:extLst>
          </p:cNvPr>
          <p:cNvSpPr>
            <a:spLocks noGrp="1"/>
          </p:cNvSpPr>
          <p:nvPr>
            <p:ph type="sldNum" sz="quarter" idx="12"/>
          </p:nvPr>
        </p:nvSpPr>
        <p:spPr/>
        <p:txBody>
          <a:bodyPr/>
          <a:lstStyle/>
          <a:p>
            <a:fld id="{4729A0EF-43CD-134D-B5B5-FE2712C1F5C8}" type="slidenum">
              <a:rPr lang="x-none" smtClean="0"/>
              <a:t>‹#›</a:t>
            </a:fld>
            <a:endParaRPr lang="x-none"/>
          </a:p>
        </p:txBody>
      </p:sp>
    </p:spTree>
    <p:extLst>
      <p:ext uri="{BB962C8B-B14F-4D97-AF65-F5344CB8AC3E}">
        <p14:creationId xmlns:p14="http://schemas.microsoft.com/office/powerpoint/2010/main" val="245614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683DC-932B-6793-904F-AC5EAEB933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D5BF7F92-C501-6260-F929-7985C533D6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95C8D1DE-E279-4627-4675-C443E5E7189E}"/>
              </a:ext>
            </a:extLst>
          </p:cNvPr>
          <p:cNvSpPr>
            <a:spLocks noGrp="1"/>
          </p:cNvSpPr>
          <p:nvPr>
            <p:ph type="dt" sz="half" idx="10"/>
          </p:nvPr>
        </p:nvSpPr>
        <p:spPr/>
        <p:txBody>
          <a:bodyPr/>
          <a:lstStyle/>
          <a:p>
            <a:fld id="{67E42F17-8394-8A4C-A344-91E02220FEDB}" type="datetimeFigureOut">
              <a:rPr lang="x-none" smtClean="0"/>
              <a:t>17.10.2023</a:t>
            </a:fld>
            <a:endParaRPr lang="x-none"/>
          </a:p>
        </p:txBody>
      </p:sp>
      <p:sp>
        <p:nvSpPr>
          <p:cNvPr id="5" name="Footer Placeholder 4">
            <a:extLst>
              <a:ext uri="{FF2B5EF4-FFF2-40B4-BE49-F238E27FC236}">
                <a16:creationId xmlns:a16="http://schemas.microsoft.com/office/drawing/2014/main" id="{65428A38-C182-764D-A3AE-5B7820A6D59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E99E4CA-D434-5C3A-FD02-34237B8928B8}"/>
              </a:ext>
            </a:extLst>
          </p:cNvPr>
          <p:cNvSpPr>
            <a:spLocks noGrp="1"/>
          </p:cNvSpPr>
          <p:nvPr>
            <p:ph type="sldNum" sz="quarter" idx="12"/>
          </p:nvPr>
        </p:nvSpPr>
        <p:spPr/>
        <p:txBody>
          <a:bodyPr/>
          <a:lstStyle/>
          <a:p>
            <a:fld id="{4729A0EF-43CD-134D-B5B5-FE2712C1F5C8}" type="slidenum">
              <a:rPr lang="x-none" smtClean="0"/>
              <a:t>‹#›</a:t>
            </a:fld>
            <a:endParaRPr lang="x-none"/>
          </a:p>
        </p:txBody>
      </p:sp>
    </p:spTree>
    <p:extLst>
      <p:ext uri="{BB962C8B-B14F-4D97-AF65-F5344CB8AC3E}">
        <p14:creationId xmlns:p14="http://schemas.microsoft.com/office/powerpoint/2010/main" val="17627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6098-6363-ECCB-E296-66EF4AE66EA0}"/>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2D52F5F3-0A19-1E10-5277-BE6C3E186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5222E6C5-97E1-6604-C355-06D87071C4DC}"/>
              </a:ext>
            </a:extLst>
          </p:cNvPr>
          <p:cNvSpPr>
            <a:spLocks noGrp="1"/>
          </p:cNvSpPr>
          <p:nvPr>
            <p:ph type="dt" sz="half" idx="10"/>
          </p:nvPr>
        </p:nvSpPr>
        <p:spPr/>
        <p:txBody>
          <a:bodyPr/>
          <a:lstStyle/>
          <a:p>
            <a:fld id="{67E42F17-8394-8A4C-A344-91E02220FEDB}" type="datetimeFigureOut">
              <a:rPr lang="x-none" smtClean="0"/>
              <a:t>17.10.2023</a:t>
            </a:fld>
            <a:endParaRPr lang="x-none"/>
          </a:p>
        </p:txBody>
      </p:sp>
      <p:sp>
        <p:nvSpPr>
          <p:cNvPr id="5" name="Footer Placeholder 4">
            <a:extLst>
              <a:ext uri="{FF2B5EF4-FFF2-40B4-BE49-F238E27FC236}">
                <a16:creationId xmlns:a16="http://schemas.microsoft.com/office/drawing/2014/main" id="{3DAF3F12-2A13-9036-F30A-828C9C3BBAD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DF9244-66DC-AD84-8E52-16DF46199139}"/>
              </a:ext>
            </a:extLst>
          </p:cNvPr>
          <p:cNvSpPr>
            <a:spLocks noGrp="1"/>
          </p:cNvSpPr>
          <p:nvPr>
            <p:ph type="sldNum" sz="quarter" idx="12"/>
          </p:nvPr>
        </p:nvSpPr>
        <p:spPr/>
        <p:txBody>
          <a:bodyPr/>
          <a:lstStyle/>
          <a:p>
            <a:fld id="{4729A0EF-43CD-134D-B5B5-FE2712C1F5C8}" type="slidenum">
              <a:rPr lang="x-none" smtClean="0"/>
              <a:t>‹#›</a:t>
            </a:fld>
            <a:endParaRPr lang="x-none"/>
          </a:p>
        </p:txBody>
      </p:sp>
    </p:spTree>
    <p:extLst>
      <p:ext uri="{BB962C8B-B14F-4D97-AF65-F5344CB8AC3E}">
        <p14:creationId xmlns:p14="http://schemas.microsoft.com/office/powerpoint/2010/main" val="53434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E85C-7F99-ABB1-AF4A-8ED1981B11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7BFE6BAF-D78F-DFC0-8F2A-CC85C9B8E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E70EB4-B7F6-446D-56AC-2DB969643C7C}"/>
              </a:ext>
            </a:extLst>
          </p:cNvPr>
          <p:cNvSpPr>
            <a:spLocks noGrp="1"/>
          </p:cNvSpPr>
          <p:nvPr>
            <p:ph type="dt" sz="half" idx="10"/>
          </p:nvPr>
        </p:nvSpPr>
        <p:spPr/>
        <p:txBody>
          <a:bodyPr/>
          <a:lstStyle/>
          <a:p>
            <a:fld id="{67E42F17-8394-8A4C-A344-91E02220FEDB}" type="datetimeFigureOut">
              <a:rPr lang="x-none" smtClean="0"/>
              <a:t>17.10.2023</a:t>
            </a:fld>
            <a:endParaRPr lang="x-none"/>
          </a:p>
        </p:txBody>
      </p:sp>
      <p:sp>
        <p:nvSpPr>
          <p:cNvPr id="5" name="Footer Placeholder 4">
            <a:extLst>
              <a:ext uri="{FF2B5EF4-FFF2-40B4-BE49-F238E27FC236}">
                <a16:creationId xmlns:a16="http://schemas.microsoft.com/office/drawing/2014/main" id="{3F486753-5F25-92B4-1816-A201154DDA4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A0BB6BB-57AF-7320-D142-D72597DB1F67}"/>
              </a:ext>
            </a:extLst>
          </p:cNvPr>
          <p:cNvSpPr>
            <a:spLocks noGrp="1"/>
          </p:cNvSpPr>
          <p:nvPr>
            <p:ph type="sldNum" sz="quarter" idx="12"/>
          </p:nvPr>
        </p:nvSpPr>
        <p:spPr/>
        <p:txBody>
          <a:bodyPr/>
          <a:lstStyle/>
          <a:p>
            <a:fld id="{4729A0EF-43CD-134D-B5B5-FE2712C1F5C8}" type="slidenum">
              <a:rPr lang="x-none" smtClean="0"/>
              <a:t>‹#›</a:t>
            </a:fld>
            <a:endParaRPr lang="x-none"/>
          </a:p>
        </p:txBody>
      </p:sp>
    </p:spTree>
    <p:extLst>
      <p:ext uri="{BB962C8B-B14F-4D97-AF65-F5344CB8AC3E}">
        <p14:creationId xmlns:p14="http://schemas.microsoft.com/office/powerpoint/2010/main" val="119887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1A71-E5FD-109F-D793-6051B7727CD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46BEE6CF-DD93-81D8-4612-CE7E76F0BC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FF9838FE-0BCF-91F8-1D29-0736900FE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BA924C08-6148-7734-76B6-A070BD086EDD}"/>
              </a:ext>
            </a:extLst>
          </p:cNvPr>
          <p:cNvSpPr>
            <a:spLocks noGrp="1"/>
          </p:cNvSpPr>
          <p:nvPr>
            <p:ph type="dt" sz="half" idx="10"/>
          </p:nvPr>
        </p:nvSpPr>
        <p:spPr/>
        <p:txBody>
          <a:bodyPr/>
          <a:lstStyle/>
          <a:p>
            <a:fld id="{67E42F17-8394-8A4C-A344-91E02220FEDB}" type="datetimeFigureOut">
              <a:rPr lang="x-none" smtClean="0"/>
              <a:t>17.10.2023</a:t>
            </a:fld>
            <a:endParaRPr lang="x-none"/>
          </a:p>
        </p:txBody>
      </p:sp>
      <p:sp>
        <p:nvSpPr>
          <p:cNvPr id="6" name="Footer Placeholder 5">
            <a:extLst>
              <a:ext uri="{FF2B5EF4-FFF2-40B4-BE49-F238E27FC236}">
                <a16:creationId xmlns:a16="http://schemas.microsoft.com/office/drawing/2014/main" id="{FD992125-9B32-18C6-B057-60B725103D1A}"/>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F7D15F6-8C04-0980-DF8F-2C1FA68425B1}"/>
              </a:ext>
            </a:extLst>
          </p:cNvPr>
          <p:cNvSpPr>
            <a:spLocks noGrp="1"/>
          </p:cNvSpPr>
          <p:nvPr>
            <p:ph type="sldNum" sz="quarter" idx="12"/>
          </p:nvPr>
        </p:nvSpPr>
        <p:spPr/>
        <p:txBody>
          <a:bodyPr/>
          <a:lstStyle/>
          <a:p>
            <a:fld id="{4729A0EF-43CD-134D-B5B5-FE2712C1F5C8}" type="slidenum">
              <a:rPr lang="x-none" smtClean="0"/>
              <a:t>‹#›</a:t>
            </a:fld>
            <a:endParaRPr lang="x-none"/>
          </a:p>
        </p:txBody>
      </p:sp>
    </p:spTree>
    <p:extLst>
      <p:ext uri="{BB962C8B-B14F-4D97-AF65-F5344CB8AC3E}">
        <p14:creationId xmlns:p14="http://schemas.microsoft.com/office/powerpoint/2010/main" val="9912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E33C-D301-6B8E-A741-B5D5DFA609D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09A407C0-A77B-0D08-10DA-40F5DF54C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632D57-2A8C-4D34-0AF3-4105C821E9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B5322D1D-6913-36F9-44F7-5F169C586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824AD-E9C9-D7A0-F87D-2B9AD63857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461154DD-2923-4126-7851-6E1EDD9A04FE}"/>
              </a:ext>
            </a:extLst>
          </p:cNvPr>
          <p:cNvSpPr>
            <a:spLocks noGrp="1"/>
          </p:cNvSpPr>
          <p:nvPr>
            <p:ph type="dt" sz="half" idx="10"/>
          </p:nvPr>
        </p:nvSpPr>
        <p:spPr/>
        <p:txBody>
          <a:bodyPr/>
          <a:lstStyle/>
          <a:p>
            <a:fld id="{67E42F17-8394-8A4C-A344-91E02220FEDB}" type="datetimeFigureOut">
              <a:rPr lang="x-none" smtClean="0"/>
              <a:t>17.10.2023</a:t>
            </a:fld>
            <a:endParaRPr lang="x-none"/>
          </a:p>
        </p:txBody>
      </p:sp>
      <p:sp>
        <p:nvSpPr>
          <p:cNvPr id="8" name="Footer Placeholder 7">
            <a:extLst>
              <a:ext uri="{FF2B5EF4-FFF2-40B4-BE49-F238E27FC236}">
                <a16:creationId xmlns:a16="http://schemas.microsoft.com/office/drawing/2014/main" id="{ED297033-3D68-3326-28A2-B64159BFA340}"/>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BF5B5B27-E6CA-8B94-21C2-352FD320DE84}"/>
              </a:ext>
            </a:extLst>
          </p:cNvPr>
          <p:cNvSpPr>
            <a:spLocks noGrp="1"/>
          </p:cNvSpPr>
          <p:nvPr>
            <p:ph type="sldNum" sz="quarter" idx="12"/>
          </p:nvPr>
        </p:nvSpPr>
        <p:spPr/>
        <p:txBody>
          <a:bodyPr/>
          <a:lstStyle/>
          <a:p>
            <a:fld id="{4729A0EF-43CD-134D-B5B5-FE2712C1F5C8}" type="slidenum">
              <a:rPr lang="x-none" smtClean="0"/>
              <a:t>‹#›</a:t>
            </a:fld>
            <a:endParaRPr lang="x-none"/>
          </a:p>
        </p:txBody>
      </p:sp>
    </p:spTree>
    <p:extLst>
      <p:ext uri="{BB962C8B-B14F-4D97-AF65-F5344CB8AC3E}">
        <p14:creationId xmlns:p14="http://schemas.microsoft.com/office/powerpoint/2010/main" val="403160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A0A3-CF26-DE2D-3F1C-16EC72288DDC}"/>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317D39CF-C09D-499D-3D55-935B31FF251E}"/>
              </a:ext>
            </a:extLst>
          </p:cNvPr>
          <p:cNvSpPr>
            <a:spLocks noGrp="1"/>
          </p:cNvSpPr>
          <p:nvPr>
            <p:ph type="dt" sz="half" idx="10"/>
          </p:nvPr>
        </p:nvSpPr>
        <p:spPr/>
        <p:txBody>
          <a:bodyPr/>
          <a:lstStyle/>
          <a:p>
            <a:fld id="{67E42F17-8394-8A4C-A344-91E02220FEDB}" type="datetimeFigureOut">
              <a:rPr lang="x-none" smtClean="0"/>
              <a:t>17.10.2023</a:t>
            </a:fld>
            <a:endParaRPr lang="x-none"/>
          </a:p>
        </p:txBody>
      </p:sp>
      <p:sp>
        <p:nvSpPr>
          <p:cNvPr id="4" name="Footer Placeholder 3">
            <a:extLst>
              <a:ext uri="{FF2B5EF4-FFF2-40B4-BE49-F238E27FC236}">
                <a16:creationId xmlns:a16="http://schemas.microsoft.com/office/drawing/2014/main" id="{C173C209-2A27-7EAF-BCCA-E5DA02635B0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860D647B-3E2D-6627-2A38-D39E6600DCA9}"/>
              </a:ext>
            </a:extLst>
          </p:cNvPr>
          <p:cNvSpPr>
            <a:spLocks noGrp="1"/>
          </p:cNvSpPr>
          <p:nvPr>
            <p:ph type="sldNum" sz="quarter" idx="12"/>
          </p:nvPr>
        </p:nvSpPr>
        <p:spPr/>
        <p:txBody>
          <a:bodyPr/>
          <a:lstStyle/>
          <a:p>
            <a:fld id="{4729A0EF-43CD-134D-B5B5-FE2712C1F5C8}" type="slidenum">
              <a:rPr lang="x-none" smtClean="0"/>
              <a:t>‹#›</a:t>
            </a:fld>
            <a:endParaRPr lang="x-none"/>
          </a:p>
        </p:txBody>
      </p:sp>
    </p:spTree>
    <p:extLst>
      <p:ext uri="{BB962C8B-B14F-4D97-AF65-F5344CB8AC3E}">
        <p14:creationId xmlns:p14="http://schemas.microsoft.com/office/powerpoint/2010/main" val="44464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4D7E1-EFEC-3B1D-4820-54CE46FF0550}"/>
              </a:ext>
            </a:extLst>
          </p:cNvPr>
          <p:cNvSpPr>
            <a:spLocks noGrp="1"/>
          </p:cNvSpPr>
          <p:nvPr>
            <p:ph type="dt" sz="half" idx="10"/>
          </p:nvPr>
        </p:nvSpPr>
        <p:spPr/>
        <p:txBody>
          <a:bodyPr/>
          <a:lstStyle/>
          <a:p>
            <a:fld id="{67E42F17-8394-8A4C-A344-91E02220FEDB}" type="datetimeFigureOut">
              <a:rPr lang="x-none" smtClean="0"/>
              <a:t>17.10.2023</a:t>
            </a:fld>
            <a:endParaRPr lang="x-none"/>
          </a:p>
        </p:txBody>
      </p:sp>
      <p:sp>
        <p:nvSpPr>
          <p:cNvPr id="3" name="Footer Placeholder 2">
            <a:extLst>
              <a:ext uri="{FF2B5EF4-FFF2-40B4-BE49-F238E27FC236}">
                <a16:creationId xmlns:a16="http://schemas.microsoft.com/office/drawing/2014/main" id="{D32A871F-48D0-4AF2-879F-D6BAD5D42400}"/>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25C439D4-F4CD-4461-8F93-08107F0361FA}"/>
              </a:ext>
            </a:extLst>
          </p:cNvPr>
          <p:cNvSpPr>
            <a:spLocks noGrp="1"/>
          </p:cNvSpPr>
          <p:nvPr>
            <p:ph type="sldNum" sz="quarter" idx="12"/>
          </p:nvPr>
        </p:nvSpPr>
        <p:spPr/>
        <p:txBody>
          <a:bodyPr/>
          <a:lstStyle/>
          <a:p>
            <a:fld id="{4729A0EF-43CD-134D-B5B5-FE2712C1F5C8}" type="slidenum">
              <a:rPr lang="x-none" smtClean="0"/>
              <a:t>‹#›</a:t>
            </a:fld>
            <a:endParaRPr lang="x-none"/>
          </a:p>
        </p:txBody>
      </p:sp>
    </p:spTree>
    <p:extLst>
      <p:ext uri="{BB962C8B-B14F-4D97-AF65-F5344CB8AC3E}">
        <p14:creationId xmlns:p14="http://schemas.microsoft.com/office/powerpoint/2010/main" val="411249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EF7F-C792-F141-8854-2F2F7C056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D6939B63-516C-A3CC-B9A1-BD776C75D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E7388A00-38A5-BB8C-1DE4-F3802BF80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34723-7F91-87D6-A839-001D8DB4E646}"/>
              </a:ext>
            </a:extLst>
          </p:cNvPr>
          <p:cNvSpPr>
            <a:spLocks noGrp="1"/>
          </p:cNvSpPr>
          <p:nvPr>
            <p:ph type="dt" sz="half" idx="10"/>
          </p:nvPr>
        </p:nvSpPr>
        <p:spPr/>
        <p:txBody>
          <a:bodyPr/>
          <a:lstStyle/>
          <a:p>
            <a:fld id="{67E42F17-8394-8A4C-A344-91E02220FEDB}" type="datetimeFigureOut">
              <a:rPr lang="x-none" smtClean="0"/>
              <a:t>17.10.2023</a:t>
            </a:fld>
            <a:endParaRPr lang="x-none"/>
          </a:p>
        </p:txBody>
      </p:sp>
      <p:sp>
        <p:nvSpPr>
          <p:cNvPr id="6" name="Footer Placeholder 5">
            <a:extLst>
              <a:ext uri="{FF2B5EF4-FFF2-40B4-BE49-F238E27FC236}">
                <a16:creationId xmlns:a16="http://schemas.microsoft.com/office/drawing/2014/main" id="{983BB58F-1561-BA72-4D23-9AEFA0342AA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DF0E5D5-20DD-E11A-68AF-3A0241674C0B}"/>
              </a:ext>
            </a:extLst>
          </p:cNvPr>
          <p:cNvSpPr>
            <a:spLocks noGrp="1"/>
          </p:cNvSpPr>
          <p:nvPr>
            <p:ph type="sldNum" sz="quarter" idx="12"/>
          </p:nvPr>
        </p:nvSpPr>
        <p:spPr/>
        <p:txBody>
          <a:bodyPr/>
          <a:lstStyle/>
          <a:p>
            <a:fld id="{4729A0EF-43CD-134D-B5B5-FE2712C1F5C8}" type="slidenum">
              <a:rPr lang="x-none" smtClean="0"/>
              <a:t>‹#›</a:t>
            </a:fld>
            <a:endParaRPr lang="x-none"/>
          </a:p>
        </p:txBody>
      </p:sp>
    </p:spTree>
    <p:extLst>
      <p:ext uri="{BB962C8B-B14F-4D97-AF65-F5344CB8AC3E}">
        <p14:creationId xmlns:p14="http://schemas.microsoft.com/office/powerpoint/2010/main" val="94224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FE5D-4933-5BF2-FA59-DA1085488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6A24BACD-FEA0-A397-0B4C-8CE374583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C4286EBE-EA0F-5D41-EAE1-4DE19271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FA8E2-B84E-9392-EA76-7D380A1CF878}"/>
              </a:ext>
            </a:extLst>
          </p:cNvPr>
          <p:cNvSpPr>
            <a:spLocks noGrp="1"/>
          </p:cNvSpPr>
          <p:nvPr>
            <p:ph type="dt" sz="half" idx="10"/>
          </p:nvPr>
        </p:nvSpPr>
        <p:spPr/>
        <p:txBody>
          <a:bodyPr/>
          <a:lstStyle/>
          <a:p>
            <a:fld id="{67E42F17-8394-8A4C-A344-91E02220FEDB}" type="datetimeFigureOut">
              <a:rPr lang="x-none" smtClean="0"/>
              <a:t>17.10.2023</a:t>
            </a:fld>
            <a:endParaRPr lang="x-none"/>
          </a:p>
        </p:txBody>
      </p:sp>
      <p:sp>
        <p:nvSpPr>
          <p:cNvPr id="6" name="Footer Placeholder 5">
            <a:extLst>
              <a:ext uri="{FF2B5EF4-FFF2-40B4-BE49-F238E27FC236}">
                <a16:creationId xmlns:a16="http://schemas.microsoft.com/office/drawing/2014/main" id="{8F674248-CD26-1FF4-21C8-AA391749FA5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71229753-78E8-1B47-AEEB-CA78FFCB7830}"/>
              </a:ext>
            </a:extLst>
          </p:cNvPr>
          <p:cNvSpPr>
            <a:spLocks noGrp="1"/>
          </p:cNvSpPr>
          <p:nvPr>
            <p:ph type="sldNum" sz="quarter" idx="12"/>
          </p:nvPr>
        </p:nvSpPr>
        <p:spPr/>
        <p:txBody>
          <a:bodyPr/>
          <a:lstStyle/>
          <a:p>
            <a:fld id="{4729A0EF-43CD-134D-B5B5-FE2712C1F5C8}" type="slidenum">
              <a:rPr lang="x-none" smtClean="0"/>
              <a:t>‹#›</a:t>
            </a:fld>
            <a:endParaRPr lang="x-none"/>
          </a:p>
        </p:txBody>
      </p:sp>
    </p:spTree>
    <p:extLst>
      <p:ext uri="{BB962C8B-B14F-4D97-AF65-F5344CB8AC3E}">
        <p14:creationId xmlns:p14="http://schemas.microsoft.com/office/powerpoint/2010/main" val="234631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6D33C-26BF-3BFB-105B-4072C18FE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9445C14-A485-A0AC-9DB0-912958C9C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777B773-C1E3-C146-6C00-DE008D2ED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42F17-8394-8A4C-A344-91E02220FEDB}" type="datetimeFigureOut">
              <a:rPr lang="x-none" smtClean="0"/>
              <a:t>17.10.2023</a:t>
            </a:fld>
            <a:endParaRPr lang="x-none"/>
          </a:p>
        </p:txBody>
      </p:sp>
      <p:sp>
        <p:nvSpPr>
          <p:cNvPr id="5" name="Footer Placeholder 4">
            <a:extLst>
              <a:ext uri="{FF2B5EF4-FFF2-40B4-BE49-F238E27FC236}">
                <a16:creationId xmlns:a16="http://schemas.microsoft.com/office/drawing/2014/main" id="{4B36AF73-6249-F875-3150-3214BC9420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A2938CAF-0A28-1CB5-5EC7-1C1494CE6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9A0EF-43CD-134D-B5B5-FE2712C1F5C8}" type="slidenum">
              <a:rPr lang="x-none" smtClean="0"/>
              <a:t>‹#›</a:t>
            </a:fld>
            <a:endParaRPr lang="x-none"/>
          </a:p>
        </p:txBody>
      </p:sp>
    </p:spTree>
    <p:extLst>
      <p:ext uri="{BB962C8B-B14F-4D97-AF65-F5344CB8AC3E}">
        <p14:creationId xmlns:p14="http://schemas.microsoft.com/office/powerpoint/2010/main" val="1088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11.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8" Type="http://schemas.openxmlformats.org/officeDocument/2006/relationships/image" Target="cid:image002.png@01D9F204.B5F036B0" TargetMode="External"/><Relationship Id="rId3" Type="http://schemas.openxmlformats.org/officeDocument/2006/relationships/image" Target="../media/image2.emf"/><Relationship Id="rId7"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cid:image001.png@01D9F204.B5F036B0" TargetMode="External"/><Relationship Id="rId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image" Target="../media/image3.emf"/><Relationship Id="rId9"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11.emf"/><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11.emf"/><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11.emf"/><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image" Target="../media/image11.emf"/><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3" Type="http://schemas.openxmlformats.org/officeDocument/2006/relationships/image" Target="../media/image1.jpg"/><Relationship Id="rId7" Type="http://schemas.openxmlformats.org/officeDocument/2006/relationships/image" Target="../media/image5.emf"/><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emf"/><Relationship Id="rId7"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3.emf"/><Relationship Id="rId9"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emf"/><Relationship Id="rId7"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3.emf"/><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11.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1.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
        <p:nvSpPr>
          <p:cNvPr id="6" name="Rectangle 5"/>
          <p:cNvSpPr/>
          <p:nvPr/>
        </p:nvSpPr>
        <p:spPr>
          <a:xfrm>
            <a:off x="3048000" y="4762671"/>
            <a:ext cx="6096000" cy="1091902"/>
          </a:xfrm>
          <a:prstGeom prst="rect">
            <a:avLst/>
          </a:prstGeom>
        </p:spPr>
        <p:txBody>
          <a:bodyPr>
            <a:spAutoFit/>
          </a:bodyPr>
          <a:lstStyle/>
          <a:p>
            <a:pPr algn="ctr"/>
            <a:r>
              <a:rPr lang="en-GB" sz="2800" b="1" dirty="0">
                <a:solidFill>
                  <a:srgbClr val="FFFFFF"/>
                </a:solidFill>
                <a:latin typeface="Arial Hebrew"/>
                <a:cs typeface="Arial Hebrew"/>
              </a:rPr>
              <a:t>ÇAĞRI CEM</a:t>
            </a:r>
          </a:p>
          <a:p>
            <a:pPr algn="ctr">
              <a:lnSpc>
                <a:spcPct val="140000"/>
              </a:lnSpc>
            </a:pPr>
            <a:r>
              <a:rPr lang="en-GB" sz="1400" i="1" dirty="0">
                <a:solidFill>
                  <a:schemeClr val="bg1">
                    <a:lumMod val="75000"/>
                  </a:schemeClr>
                </a:solidFill>
                <a:latin typeface="Arial Hebrew"/>
                <a:cs typeface="Arial Hebrew"/>
              </a:rPr>
              <a:t>TAHAN–CEM ATTORNEY PARTNERSHIP</a:t>
            </a:r>
            <a:endParaRPr lang="tr-TR" sz="1400" i="1" dirty="0">
              <a:solidFill>
                <a:schemeClr val="bg1">
                  <a:lumMod val="75000"/>
                </a:schemeClr>
              </a:solidFill>
              <a:latin typeface="Arial Hebrew"/>
              <a:cs typeface="Arial Hebrew"/>
            </a:endParaRPr>
          </a:p>
          <a:p>
            <a:pPr algn="ctr">
              <a:lnSpc>
                <a:spcPct val="140000"/>
              </a:lnSpc>
            </a:pPr>
            <a:r>
              <a:rPr lang="tr-TR" sz="1400" dirty="0">
                <a:solidFill>
                  <a:schemeClr val="bg1">
                    <a:lumMod val="75000"/>
                  </a:schemeClr>
                </a:solidFill>
                <a:latin typeface="Arial Hebrew"/>
                <a:cs typeface="Arial Hebrew"/>
              </a:rPr>
              <a:t>cagricem@tahan-cem.av.tr</a:t>
            </a:r>
            <a:endParaRPr lang="en-US" sz="1400" dirty="0">
              <a:solidFill>
                <a:schemeClr val="bg1">
                  <a:lumMod val="75000"/>
                </a:schemeClr>
              </a:solidFill>
              <a:latin typeface="Arial Hebrew"/>
              <a:cs typeface="Arial Hebrew"/>
            </a:endParaRPr>
          </a:p>
        </p:txBody>
      </p:sp>
      <p:sp>
        <p:nvSpPr>
          <p:cNvPr id="7" name="Rectangle 6"/>
          <p:cNvSpPr/>
          <p:nvPr/>
        </p:nvSpPr>
        <p:spPr>
          <a:xfrm>
            <a:off x="285978" y="3131483"/>
            <a:ext cx="11620044" cy="1077218"/>
          </a:xfrm>
          <a:prstGeom prst="rect">
            <a:avLst/>
          </a:prstGeom>
        </p:spPr>
        <p:txBody>
          <a:bodyPr wrap="square">
            <a:spAutoFit/>
          </a:bodyPr>
          <a:lstStyle/>
          <a:p>
            <a:pPr algn="ctr"/>
            <a:r>
              <a:rPr lang="en-GB" sz="3200" b="1" dirty="0">
                <a:solidFill>
                  <a:schemeClr val="bg1"/>
                </a:solidFill>
                <a:latin typeface="Arial Hebrew"/>
                <a:cs typeface="Arial Hebrew"/>
              </a:rPr>
              <a:t>ADAPTATION OF CONSTRUCTION CONTRACTS </a:t>
            </a:r>
            <a:br>
              <a:rPr lang="en-GB" sz="3200" b="1" dirty="0">
                <a:solidFill>
                  <a:schemeClr val="bg1"/>
                </a:solidFill>
                <a:latin typeface="Arial Hebrew"/>
                <a:cs typeface="Arial Hebrew"/>
              </a:rPr>
            </a:br>
            <a:r>
              <a:rPr lang="en-GB" sz="3200" b="1" dirty="0">
                <a:solidFill>
                  <a:schemeClr val="bg1"/>
                </a:solidFill>
                <a:latin typeface="Arial Hebrew"/>
                <a:cs typeface="Arial Hebrew"/>
              </a:rPr>
              <a:t>TO THE CHANGED CIRCUMSTANCES</a:t>
            </a:r>
            <a:endParaRPr lang="x-none"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8013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sp>
        <p:nvSpPr>
          <p:cNvPr id="7" name="Rectangle 6"/>
          <p:cNvSpPr/>
          <p:nvPr/>
        </p:nvSpPr>
        <p:spPr>
          <a:xfrm>
            <a:off x="1173092" y="1856581"/>
            <a:ext cx="11018908" cy="1384995"/>
          </a:xfrm>
          <a:prstGeom prst="rect">
            <a:avLst/>
          </a:prstGeom>
        </p:spPr>
        <p:txBody>
          <a:bodyPr wrap="square">
            <a:spAutoFit/>
          </a:bodyPr>
          <a:lstStyle/>
          <a:p>
            <a:r>
              <a:rPr lang="en-GB" sz="2800" b="1" dirty="0">
                <a:solidFill>
                  <a:srgbClr val="000000"/>
                </a:solidFill>
                <a:latin typeface="Arial Hebrew"/>
                <a:cs typeface="Arial Hebrew"/>
              </a:rPr>
              <a:t>2- Hardship provisions might be found under </a:t>
            </a:r>
          </a:p>
          <a:p>
            <a:r>
              <a:rPr lang="en-GB" sz="2800" b="1" dirty="0">
                <a:solidFill>
                  <a:srgbClr val="000000"/>
                </a:solidFill>
                <a:latin typeface="Arial Hebrew"/>
                <a:cs typeface="Arial Hebrew"/>
              </a:rPr>
              <a:t>the applicable law to the Contract </a:t>
            </a:r>
          </a:p>
          <a:p>
            <a:r>
              <a:rPr lang="en-GB" sz="2800" dirty="0">
                <a:solidFill>
                  <a:srgbClr val="000000"/>
                </a:solidFill>
                <a:latin typeface="Arial Hebrew"/>
                <a:cs typeface="Arial Hebrew"/>
              </a:rPr>
              <a:t>(mostly in Civil Law jurisdictions):</a:t>
            </a:r>
          </a:p>
        </p:txBody>
      </p:sp>
      <p:pic>
        <p:nvPicPr>
          <p:cNvPr id="6" name="Picture 5">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8291311" y="463671"/>
            <a:ext cx="3650402" cy="286168"/>
          </a:xfrm>
          <a:prstGeom prst="rect">
            <a:avLst/>
          </a:prstGeom>
        </p:spPr>
      </p:pic>
      <p:cxnSp>
        <p:nvCxnSpPr>
          <p:cNvPr id="22" name="Straight Connector 21"/>
          <p:cNvCxnSpPr/>
          <p:nvPr/>
        </p:nvCxnSpPr>
        <p:spPr>
          <a:xfrm>
            <a:off x="1259895" y="3267007"/>
            <a:ext cx="8295146" cy="0"/>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337241" y="3303982"/>
            <a:ext cx="7216378" cy="3026470"/>
          </a:xfrm>
          <a:prstGeom prst="rect">
            <a:avLst/>
          </a:prstGeom>
        </p:spPr>
        <p:txBody>
          <a:bodyPr wrap="square">
            <a:spAutoFit/>
          </a:bodyPr>
          <a:lstStyle/>
          <a:p>
            <a:pPr lvl="0">
              <a:lnSpc>
                <a:spcPct val="150000"/>
              </a:lnSpc>
            </a:pPr>
            <a:r>
              <a:rPr lang="en-GB" sz="1600" dirty="0">
                <a:solidFill>
                  <a:srgbClr val="FFFFFF"/>
                </a:solidFill>
                <a:latin typeface="Arial Hebrew"/>
                <a:cs typeface="Arial Hebrew"/>
              </a:rPr>
              <a:t>French Civil Code 				</a:t>
            </a:r>
            <a:r>
              <a:rPr lang="en-GB" sz="1200" dirty="0">
                <a:solidFill>
                  <a:srgbClr val="BFBFBF"/>
                </a:solidFill>
                <a:latin typeface="Arial Hebrew"/>
                <a:cs typeface="Arial Hebrew"/>
              </a:rPr>
              <a:t>( </a:t>
            </a:r>
            <a:r>
              <a:rPr lang="en-GB" sz="1200" i="1" dirty="0">
                <a:solidFill>
                  <a:srgbClr val="BFBFBF"/>
                </a:solidFill>
                <a:latin typeface="Arial Hebrew"/>
                <a:cs typeface="Arial Hebrew"/>
              </a:rPr>
              <a:t>Article 1195 </a:t>
            </a:r>
            <a:r>
              <a:rPr lang="en-GB" sz="1200" dirty="0">
                <a:solidFill>
                  <a:srgbClr val="BFBFBF"/>
                </a:solidFill>
                <a:latin typeface="Arial Hebrew"/>
                <a:cs typeface="Arial Hebrew"/>
              </a:rPr>
              <a:t>)</a:t>
            </a:r>
            <a:endParaRPr lang="en-US" sz="1200" dirty="0">
              <a:solidFill>
                <a:srgbClr val="BFBFBF"/>
              </a:solidFill>
              <a:latin typeface="Arial Hebrew"/>
              <a:cs typeface="Arial Hebrew"/>
            </a:endParaRPr>
          </a:p>
          <a:p>
            <a:pPr lvl="0">
              <a:lnSpc>
                <a:spcPct val="150000"/>
              </a:lnSpc>
            </a:pPr>
            <a:r>
              <a:rPr lang="en-GB" sz="1600" dirty="0">
                <a:solidFill>
                  <a:srgbClr val="FFFFFF"/>
                </a:solidFill>
                <a:latin typeface="Arial Hebrew"/>
                <a:cs typeface="Arial Hebrew"/>
              </a:rPr>
              <a:t>German Civil Code				</a:t>
            </a:r>
            <a:r>
              <a:rPr lang="en-GB" sz="1200" dirty="0">
                <a:solidFill>
                  <a:schemeClr val="bg1">
                    <a:lumMod val="75000"/>
                  </a:schemeClr>
                </a:solidFill>
                <a:latin typeface="Arial Hebrew"/>
                <a:cs typeface="Arial Hebrew"/>
              </a:rPr>
              <a:t>( </a:t>
            </a:r>
            <a:r>
              <a:rPr lang="en-GB" sz="1200" i="1" dirty="0">
                <a:solidFill>
                  <a:srgbClr val="BFBFBF"/>
                </a:solidFill>
                <a:latin typeface="Arial Hebrew"/>
                <a:cs typeface="Arial Hebrew"/>
              </a:rPr>
              <a:t>Section 313 </a:t>
            </a:r>
            <a:r>
              <a:rPr lang="en-GB" sz="1600" dirty="0">
                <a:solidFill>
                  <a:srgbClr val="BFBFBF"/>
                </a:solidFill>
                <a:latin typeface="Arial Hebrew"/>
                <a:cs typeface="Arial Hebrew"/>
              </a:rPr>
              <a:t>)</a:t>
            </a:r>
            <a:endParaRPr lang="en-US" sz="1600" dirty="0">
              <a:solidFill>
                <a:srgbClr val="BFBFBF"/>
              </a:solidFill>
              <a:latin typeface="Arial Hebrew"/>
              <a:cs typeface="Arial Hebrew"/>
            </a:endParaRPr>
          </a:p>
          <a:p>
            <a:pPr lvl="0">
              <a:lnSpc>
                <a:spcPct val="150000"/>
              </a:lnSpc>
            </a:pPr>
            <a:r>
              <a:rPr lang="en-GB" sz="1600" dirty="0">
                <a:solidFill>
                  <a:srgbClr val="FFFFFF"/>
                </a:solidFill>
                <a:latin typeface="Arial Hebrew"/>
                <a:cs typeface="Arial Hebrew"/>
              </a:rPr>
              <a:t>Polish Civil Code 				</a:t>
            </a:r>
            <a:r>
              <a:rPr lang="en-GB" sz="1200" dirty="0">
                <a:solidFill>
                  <a:srgbClr val="BFBFBF"/>
                </a:solidFill>
                <a:latin typeface="Arial Hebrew"/>
                <a:cs typeface="Arial Hebrew"/>
              </a:rPr>
              <a:t>( </a:t>
            </a:r>
            <a:r>
              <a:rPr lang="en-GB" sz="1200" i="1" dirty="0">
                <a:solidFill>
                  <a:srgbClr val="BFBFBF"/>
                </a:solidFill>
                <a:latin typeface="Arial Hebrew"/>
                <a:cs typeface="Arial Hebrew"/>
              </a:rPr>
              <a:t>Article 357 </a:t>
            </a:r>
            <a:r>
              <a:rPr lang="en-GB" sz="1200" dirty="0">
                <a:solidFill>
                  <a:srgbClr val="BFBFBF"/>
                </a:solidFill>
                <a:latin typeface="Arial Hebrew"/>
                <a:cs typeface="Arial Hebrew"/>
              </a:rPr>
              <a:t>)</a:t>
            </a:r>
            <a:endParaRPr lang="en-US" sz="1200" dirty="0">
              <a:solidFill>
                <a:srgbClr val="BFBFBF"/>
              </a:solidFill>
              <a:latin typeface="Arial Hebrew"/>
              <a:cs typeface="Arial Hebrew"/>
            </a:endParaRPr>
          </a:p>
          <a:p>
            <a:pPr lvl="0">
              <a:lnSpc>
                <a:spcPct val="150000"/>
              </a:lnSpc>
            </a:pPr>
            <a:r>
              <a:rPr lang="en-GB" sz="1600" dirty="0">
                <a:solidFill>
                  <a:srgbClr val="FFFFFF"/>
                </a:solidFill>
                <a:latin typeface="Arial Hebrew"/>
                <a:cs typeface="Arial Hebrew"/>
              </a:rPr>
              <a:t>Dutch Civil Code				</a:t>
            </a:r>
            <a:r>
              <a:rPr lang="en-GB" sz="1200" dirty="0">
                <a:solidFill>
                  <a:srgbClr val="BFBFBF"/>
                </a:solidFill>
                <a:latin typeface="Arial Hebrew"/>
                <a:cs typeface="Arial Hebrew"/>
              </a:rPr>
              <a:t>( Netherlands ) ( </a:t>
            </a:r>
            <a:r>
              <a:rPr lang="en-GB" sz="1200" i="1" dirty="0">
                <a:solidFill>
                  <a:srgbClr val="BFBFBF"/>
                </a:solidFill>
                <a:latin typeface="Arial Hebrew"/>
                <a:cs typeface="Arial Hebrew"/>
              </a:rPr>
              <a:t>Article 6:258 </a:t>
            </a:r>
            <a:r>
              <a:rPr lang="en-GB" sz="1200" dirty="0">
                <a:solidFill>
                  <a:srgbClr val="BFBFBF"/>
                </a:solidFill>
                <a:latin typeface="Arial Hebrew"/>
                <a:cs typeface="Arial Hebrew"/>
              </a:rPr>
              <a:t>)</a:t>
            </a:r>
            <a:endParaRPr lang="en-US" sz="1200" dirty="0">
              <a:solidFill>
                <a:srgbClr val="BFBFBF"/>
              </a:solidFill>
              <a:latin typeface="Arial Hebrew"/>
              <a:cs typeface="Arial Hebrew"/>
            </a:endParaRPr>
          </a:p>
          <a:p>
            <a:pPr lvl="0">
              <a:lnSpc>
                <a:spcPct val="150000"/>
              </a:lnSpc>
            </a:pPr>
            <a:r>
              <a:rPr lang="en-GB" sz="1600" dirty="0">
                <a:solidFill>
                  <a:srgbClr val="FFFFFF"/>
                </a:solidFill>
                <a:latin typeface="Arial Hebrew"/>
                <a:cs typeface="Arial Hebrew"/>
              </a:rPr>
              <a:t>Italian Civil Code				</a:t>
            </a:r>
            <a:r>
              <a:rPr lang="en-GB" sz="1200" dirty="0">
                <a:solidFill>
                  <a:srgbClr val="BFBFBF"/>
                </a:solidFill>
                <a:latin typeface="Arial Hebrew"/>
                <a:cs typeface="Arial Hebrew"/>
              </a:rPr>
              <a:t>( </a:t>
            </a:r>
            <a:r>
              <a:rPr lang="en-GB" sz="1200" i="1" dirty="0">
                <a:solidFill>
                  <a:srgbClr val="BFBFBF"/>
                </a:solidFill>
                <a:latin typeface="Arial Hebrew"/>
                <a:cs typeface="Arial Hebrew"/>
              </a:rPr>
              <a:t>Article 1467 </a:t>
            </a:r>
            <a:r>
              <a:rPr lang="en-GB" sz="1200" dirty="0">
                <a:solidFill>
                  <a:srgbClr val="BFBFBF"/>
                </a:solidFill>
                <a:latin typeface="Arial Hebrew"/>
                <a:cs typeface="Arial Hebrew"/>
              </a:rPr>
              <a:t>)</a:t>
            </a:r>
            <a:endParaRPr lang="en-US" sz="1200" dirty="0">
              <a:solidFill>
                <a:srgbClr val="BFBFBF"/>
              </a:solidFill>
              <a:latin typeface="Arial Hebrew"/>
              <a:cs typeface="Arial Hebrew"/>
            </a:endParaRPr>
          </a:p>
          <a:p>
            <a:pPr lvl="0">
              <a:lnSpc>
                <a:spcPct val="150000"/>
              </a:lnSpc>
            </a:pPr>
            <a:r>
              <a:rPr lang="en-GB" sz="1600" dirty="0">
                <a:solidFill>
                  <a:srgbClr val="FFFFFF"/>
                </a:solidFill>
                <a:latin typeface="Arial Hebrew"/>
                <a:cs typeface="Arial Hebrew"/>
              </a:rPr>
              <a:t>Romanian Civil Code			</a:t>
            </a:r>
            <a:r>
              <a:rPr lang="en-GB" sz="1200" dirty="0">
                <a:solidFill>
                  <a:srgbClr val="BFBFBF"/>
                </a:solidFill>
                <a:latin typeface="Arial Hebrew"/>
                <a:cs typeface="Arial Hebrew"/>
              </a:rPr>
              <a:t>( </a:t>
            </a:r>
            <a:r>
              <a:rPr lang="en-GB" sz="1200" i="1" dirty="0">
                <a:solidFill>
                  <a:srgbClr val="BFBFBF"/>
                </a:solidFill>
                <a:latin typeface="Arial Hebrew"/>
                <a:cs typeface="Arial Hebrew"/>
              </a:rPr>
              <a:t>Article 1351 </a:t>
            </a:r>
            <a:r>
              <a:rPr lang="en-GB" sz="1200" dirty="0">
                <a:solidFill>
                  <a:srgbClr val="BFBFBF"/>
                </a:solidFill>
                <a:latin typeface="Arial Hebrew"/>
                <a:cs typeface="Arial Hebrew"/>
              </a:rPr>
              <a:t>)</a:t>
            </a:r>
            <a:endParaRPr lang="en-US" sz="1200" dirty="0">
              <a:solidFill>
                <a:srgbClr val="BFBFBF"/>
              </a:solidFill>
              <a:latin typeface="Arial Hebrew"/>
              <a:cs typeface="Arial Hebrew"/>
            </a:endParaRPr>
          </a:p>
          <a:p>
            <a:pPr lvl="0">
              <a:lnSpc>
                <a:spcPct val="150000"/>
              </a:lnSpc>
            </a:pPr>
            <a:r>
              <a:rPr lang="en-GB" sz="1600" dirty="0">
                <a:solidFill>
                  <a:srgbClr val="FFFFFF"/>
                </a:solidFill>
                <a:latin typeface="Arial Hebrew"/>
                <a:cs typeface="Arial Hebrew"/>
              </a:rPr>
              <a:t>Georgian Civil Code 			</a:t>
            </a:r>
            <a:r>
              <a:rPr lang="en-GB" sz="1200" dirty="0">
                <a:solidFill>
                  <a:srgbClr val="BFBFBF"/>
                </a:solidFill>
                <a:latin typeface="Arial Hebrew"/>
                <a:cs typeface="Arial Hebrew"/>
              </a:rPr>
              <a:t>( </a:t>
            </a:r>
            <a:r>
              <a:rPr lang="en-GB" sz="1200" i="1" dirty="0">
                <a:solidFill>
                  <a:srgbClr val="BFBFBF"/>
                </a:solidFill>
                <a:latin typeface="Arial Hebrew"/>
                <a:cs typeface="Arial Hebrew"/>
              </a:rPr>
              <a:t>Article 398 </a:t>
            </a:r>
            <a:r>
              <a:rPr lang="en-GB" sz="1200" dirty="0">
                <a:solidFill>
                  <a:srgbClr val="BFBFBF"/>
                </a:solidFill>
                <a:latin typeface="Arial Hebrew"/>
                <a:cs typeface="Arial Hebrew"/>
              </a:rPr>
              <a:t>)</a:t>
            </a:r>
            <a:endParaRPr lang="en-US" sz="1200" dirty="0">
              <a:solidFill>
                <a:srgbClr val="BFBFBF"/>
              </a:solidFill>
              <a:latin typeface="Arial Hebrew"/>
              <a:cs typeface="Arial Hebrew"/>
            </a:endParaRPr>
          </a:p>
          <a:p>
            <a:pPr lvl="0">
              <a:lnSpc>
                <a:spcPct val="150000"/>
              </a:lnSpc>
            </a:pPr>
            <a:r>
              <a:rPr lang="en-GB" sz="1600" dirty="0">
                <a:solidFill>
                  <a:srgbClr val="FFFFFF"/>
                </a:solidFill>
                <a:latin typeface="Arial Hebrew"/>
                <a:cs typeface="Arial Hebrew"/>
              </a:rPr>
              <a:t>Turkish Code of Obligations		</a:t>
            </a:r>
            <a:r>
              <a:rPr lang="tr-TR" sz="1600" dirty="0">
                <a:solidFill>
                  <a:srgbClr val="FFFFFF"/>
                </a:solidFill>
                <a:latin typeface="Arial Hebrew"/>
                <a:cs typeface="Arial Hebrew"/>
              </a:rPr>
              <a:t>	</a:t>
            </a:r>
            <a:r>
              <a:rPr lang="en-GB" sz="1200" dirty="0">
                <a:solidFill>
                  <a:srgbClr val="BFBFBF"/>
                </a:solidFill>
                <a:latin typeface="Arial Hebrew"/>
                <a:cs typeface="Arial Hebrew"/>
              </a:rPr>
              <a:t>( </a:t>
            </a:r>
            <a:r>
              <a:rPr lang="en-GB" sz="1200" i="1" dirty="0">
                <a:solidFill>
                  <a:srgbClr val="BFBFBF"/>
                </a:solidFill>
                <a:latin typeface="Arial Hebrew"/>
                <a:cs typeface="Arial Hebrew"/>
              </a:rPr>
              <a:t>Article 480 &amp; 138 </a:t>
            </a:r>
            <a:r>
              <a:rPr lang="en-GB" sz="1200" dirty="0">
                <a:solidFill>
                  <a:srgbClr val="BFBFBF"/>
                </a:solidFill>
                <a:latin typeface="Arial Hebrew"/>
                <a:cs typeface="Arial Hebrew"/>
              </a:rPr>
              <a:t>)</a:t>
            </a:r>
            <a:endParaRPr lang="en-US" sz="1200" dirty="0">
              <a:solidFill>
                <a:srgbClr val="BFBFBF"/>
              </a:solidFill>
              <a:latin typeface="Arial Hebrew"/>
              <a:cs typeface="Arial Hebrew"/>
            </a:endParaRPr>
          </a:p>
        </p:txBody>
      </p:sp>
      <p:pic>
        <p:nvPicPr>
          <p:cNvPr id="27" name="Picture 26">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455941" y="375110"/>
            <a:ext cx="2063854" cy="429676"/>
          </a:xfrm>
          <a:prstGeom prst="rect">
            <a:avLst/>
          </a:prstGeom>
        </p:spPr>
      </p:pic>
      <p:pic>
        <p:nvPicPr>
          <p:cNvPr id="35" name="Picture 34"/>
          <p:cNvPicPr>
            <a:picLocks noChangeAspect="1"/>
          </p:cNvPicPr>
          <p:nvPr/>
        </p:nvPicPr>
        <p:blipFill>
          <a:blip r:embed="rId6"/>
          <a:stretch>
            <a:fillRect/>
          </a:stretch>
        </p:blipFill>
        <p:spPr>
          <a:xfrm>
            <a:off x="1826839" y="3421298"/>
            <a:ext cx="221138" cy="331707"/>
          </a:xfrm>
          <a:prstGeom prst="rect">
            <a:avLst/>
          </a:prstGeom>
        </p:spPr>
      </p:pic>
      <p:pic>
        <p:nvPicPr>
          <p:cNvPr id="36" name="Picture 35"/>
          <p:cNvPicPr>
            <a:picLocks noChangeAspect="1"/>
          </p:cNvPicPr>
          <p:nvPr/>
        </p:nvPicPr>
        <p:blipFill>
          <a:blip r:embed="rId6"/>
          <a:stretch>
            <a:fillRect/>
          </a:stretch>
        </p:blipFill>
        <p:spPr>
          <a:xfrm>
            <a:off x="1826839" y="3790913"/>
            <a:ext cx="221138" cy="331707"/>
          </a:xfrm>
          <a:prstGeom prst="rect">
            <a:avLst/>
          </a:prstGeom>
        </p:spPr>
      </p:pic>
      <p:pic>
        <p:nvPicPr>
          <p:cNvPr id="37" name="Picture 36"/>
          <p:cNvPicPr>
            <a:picLocks noChangeAspect="1"/>
          </p:cNvPicPr>
          <p:nvPr/>
        </p:nvPicPr>
        <p:blipFill>
          <a:blip r:embed="rId6"/>
          <a:stretch>
            <a:fillRect/>
          </a:stretch>
        </p:blipFill>
        <p:spPr>
          <a:xfrm>
            <a:off x="1826839" y="4170004"/>
            <a:ext cx="221138" cy="331707"/>
          </a:xfrm>
          <a:prstGeom prst="rect">
            <a:avLst/>
          </a:prstGeom>
        </p:spPr>
      </p:pic>
      <p:pic>
        <p:nvPicPr>
          <p:cNvPr id="38" name="Picture 37"/>
          <p:cNvPicPr>
            <a:picLocks noChangeAspect="1"/>
          </p:cNvPicPr>
          <p:nvPr/>
        </p:nvPicPr>
        <p:blipFill>
          <a:blip r:embed="rId6"/>
          <a:stretch>
            <a:fillRect/>
          </a:stretch>
        </p:blipFill>
        <p:spPr>
          <a:xfrm>
            <a:off x="1826839" y="4549096"/>
            <a:ext cx="221138" cy="331707"/>
          </a:xfrm>
          <a:prstGeom prst="rect">
            <a:avLst/>
          </a:prstGeom>
        </p:spPr>
      </p:pic>
      <p:pic>
        <p:nvPicPr>
          <p:cNvPr id="39" name="Picture 38"/>
          <p:cNvPicPr>
            <a:picLocks noChangeAspect="1"/>
          </p:cNvPicPr>
          <p:nvPr/>
        </p:nvPicPr>
        <p:blipFill>
          <a:blip r:embed="rId6"/>
          <a:stretch>
            <a:fillRect/>
          </a:stretch>
        </p:blipFill>
        <p:spPr>
          <a:xfrm>
            <a:off x="1826839" y="4918710"/>
            <a:ext cx="221138" cy="331707"/>
          </a:xfrm>
          <a:prstGeom prst="rect">
            <a:avLst/>
          </a:prstGeom>
        </p:spPr>
      </p:pic>
      <p:pic>
        <p:nvPicPr>
          <p:cNvPr id="40" name="Picture 39"/>
          <p:cNvPicPr>
            <a:picLocks noChangeAspect="1"/>
          </p:cNvPicPr>
          <p:nvPr/>
        </p:nvPicPr>
        <p:blipFill>
          <a:blip r:embed="rId6"/>
          <a:stretch>
            <a:fillRect/>
          </a:stretch>
        </p:blipFill>
        <p:spPr>
          <a:xfrm>
            <a:off x="1826839" y="5269371"/>
            <a:ext cx="221138" cy="331707"/>
          </a:xfrm>
          <a:prstGeom prst="rect">
            <a:avLst/>
          </a:prstGeom>
        </p:spPr>
      </p:pic>
      <p:pic>
        <p:nvPicPr>
          <p:cNvPr id="41" name="Picture 40"/>
          <p:cNvPicPr>
            <a:picLocks noChangeAspect="1"/>
          </p:cNvPicPr>
          <p:nvPr/>
        </p:nvPicPr>
        <p:blipFill>
          <a:blip r:embed="rId6"/>
          <a:stretch>
            <a:fillRect/>
          </a:stretch>
        </p:blipFill>
        <p:spPr>
          <a:xfrm>
            <a:off x="1826839" y="5657938"/>
            <a:ext cx="221138" cy="331707"/>
          </a:xfrm>
          <a:prstGeom prst="rect">
            <a:avLst/>
          </a:prstGeom>
        </p:spPr>
      </p:pic>
      <p:pic>
        <p:nvPicPr>
          <p:cNvPr id="42" name="Picture 41"/>
          <p:cNvPicPr>
            <a:picLocks noChangeAspect="1"/>
          </p:cNvPicPr>
          <p:nvPr/>
        </p:nvPicPr>
        <p:blipFill>
          <a:blip r:embed="rId6"/>
          <a:stretch>
            <a:fillRect/>
          </a:stretch>
        </p:blipFill>
        <p:spPr>
          <a:xfrm>
            <a:off x="1826839" y="6018076"/>
            <a:ext cx="221138" cy="331707"/>
          </a:xfrm>
          <a:prstGeom prst="rect">
            <a:avLst/>
          </a:prstGeom>
        </p:spPr>
      </p:pic>
    </p:spTree>
    <p:extLst>
      <p:ext uri="{BB962C8B-B14F-4D97-AF65-F5344CB8AC3E}">
        <p14:creationId xmlns:p14="http://schemas.microsoft.com/office/powerpoint/2010/main" val="483731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2993682"/>
            <a:ext cx="12192000" cy="386431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sp>
        <p:nvSpPr>
          <p:cNvPr id="7" name="Rectangle 6"/>
          <p:cNvSpPr/>
          <p:nvPr/>
        </p:nvSpPr>
        <p:spPr>
          <a:xfrm>
            <a:off x="1173093" y="1856581"/>
            <a:ext cx="9845814" cy="954107"/>
          </a:xfrm>
          <a:prstGeom prst="rect">
            <a:avLst/>
          </a:prstGeom>
        </p:spPr>
        <p:txBody>
          <a:bodyPr wrap="square">
            <a:spAutoFit/>
          </a:bodyPr>
          <a:lstStyle/>
          <a:p>
            <a:pPr lvl="0"/>
            <a:r>
              <a:rPr lang="en-GB" sz="2800" b="1" dirty="0">
                <a:solidFill>
                  <a:srgbClr val="000000"/>
                </a:solidFill>
                <a:latin typeface="Arial Hebrew"/>
                <a:cs typeface="Arial Hebrew"/>
              </a:rPr>
              <a:t>3- International </a:t>
            </a:r>
            <a:r>
              <a:rPr lang="tr-TR" sz="2800" b="1" dirty="0">
                <a:solidFill>
                  <a:srgbClr val="000000"/>
                </a:solidFill>
                <a:latin typeface="Arial Hebrew"/>
                <a:cs typeface="Arial Hebrew"/>
              </a:rPr>
              <a:t>C</a:t>
            </a:r>
            <a:r>
              <a:rPr lang="en-GB" sz="2800" b="1" dirty="0" err="1">
                <a:solidFill>
                  <a:srgbClr val="000000"/>
                </a:solidFill>
                <a:latin typeface="Arial Hebrew"/>
                <a:cs typeface="Arial Hebrew"/>
              </a:rPr>
              <a:t>ommercial</a:t>
            </a:r>
            <a:r>
              <a:rPr lang="en-GB" sz="2800" b="1" dirty="0">
                <a:solidFill>
                  <a:srgbClr val="000000"/>
                </a:solidFill>
                <a:latin typeface="Arial Hebrew"/>
                <a:cs typeface="Arial Hebrew"/>
              </a:rPr>
              <a:t> </a:t>
            </a:r>
            <a:r>
              <a:rPr lang="tr-TR" sz="2800" b="1" dirty="0">
                <a:solidFill>
                  <a:srgbClr val="000000"/>
                </a:solidFill>
                <a:latin typeface="Arial Hebrew"/>
                <a:cs typeface="Arial Hebrew"/>
              </a:rPr>
              <a:t>P</a:t>
            </a:r>
            <a:r>
              <a:rPr lang="en-GB" sz="2800" b="1" dirty="0" err="1">
                <a:solidFill>
                  <a:srgbClr val="000000"/>
                </a:solidFill>
                <a:latin typeface="Arial Hebrew"/>
                <a:cs typeface="Arial Hebrew"/>
              </a:rPr>
              <a:t>rinciples</a:t>
            </a:r>
            <a:r>
              <a:rPr lang="en-GB" sz="2800" b="1" dirty="0">
                <a:solidFill>
                  <a:srgbClr val="000000"/>
                </a:solidFill>
                <a:latin typeface="Arial Hebrew"/>
                <a:cs typeface="Arial Hebrew"/>
              </a:rPr>
              <a:t> </a:t>
            </a:r>
          </a:p>
          <a:p>
            <a:pPr lvl="0"/>
            <a:r>
              <a:rPr lang="en-GB" sz="2800" dirty="0">
                <a:solidFill>
                  <a:srgbClr val="000000"/>
                </a:solidFill>
                <a:latin typeface="Arial Hebrew"/>
                <a:cs typeface="Arial Hebrew"/>
              </a:rPr>
              <a:t>(</a:t>
            </a:r>
            <a:r>
              <a:rPr lang="en-GB" sz="2800" i="1" dirty="0" err="1">
                <a:solidFill>
                  <a:srgbClr val="000000"/>
                </a:solidFill>
                <a:latin typeface="Arial Hebrew"/>
                <a:cs typeface="Arial Hebrew"/>
              </a:rPr>
              <a:t>lex</a:t>
            </a:r>
            <a:r>
              <a:rPr lang="en-GB" sz="2800" i="1" dirty="0">
                <a:solidFill>
                  <a:srgbClr val="000000"/>
                </a:solidFill>
                <a:latin typeface="Arial Hebrew"/>
                <a:cs typeface="Arial Hebrew"/>
              </a:rPr>
              <a:t> </a:t>
            </a:r>
            <a:r>
              <a:rPr lang="en-GB" sz="2800" i="1" dirty="0" err="1">
                <a:solidFill>
                  <a:srgbClr val="000000"/>
                </a:solidFill>
                <a:latin typeface="Arial Hebrew"/>
                <a:cs typeface="Arial Hebrew"/>
              </a:rPr>
              <a:t>mercatoria</a:t>
            </a:r>
            <a:r>
              <a:rPr lang="en-GB" sz="2800" dirty="0">
                <a:solidFill>
                  <a:srgbClr val="000000"/>
                </a:solidFill>
                <a:latin typeface="Arial Hebrew"/>
                <a:cs typeface="Arial Hebrew"/>
              </a:rPr>
              <a:t>) </a:t>
            </a:r>
            <a:r>
              <a:rPr lang="en-GB" sz="2800" b="1" dirty="0">
                <a:solidFill>
                  <a:srgbClr val="000000"/>
                </a:solidFill>
                <a:latin typeface="Arial Hebrew"/>
                <a:cs typeface="Arial Hebrew"/>
              </a:rPr>
              <a:t>may enable hardship:</a:t>
            </a:r>
            <a:endParaRPr lang="en-US" sz="2800" dirty="0">
              <a:solidFill>
                <a:srgbClr val="000000"/>
              </a:solidFill>
              <a:latin typeface="Arial Hebrew"/>
              <a:cs typeface="Arial Hebrew"/>
            </a:endParaRPr>
          </a:p>
        </p:txBody>
      </p:sp>
      <p:pic>
        <p:nvPicPr>
          <p:cNvPr id="6" name="Picture 5">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8291311" y="463671"/>
            <a:ext cx="3650402" cy="286168"/>
          </a:xfrm>
          <a:prstGeom prst="rect">
            <a:avLst/>
          </a:prstGeom>
        </p:spPr>
      </p:pic>
      <p:cxnSp>
        <p:nvCxnSpPr>
          <p:cNvPr id="22" name="Straight Connector 21"/>
          <p:cNvCxnSpPr/>
          <p:nvPr/>
        </p:nvCxnSpPr>
        <p:spPr>
          <a:xfrm>
            <a:off x="1259895" y="2852565"/>
            <a:ext cx="6924380" cy="0"/>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3610825" y="3661487"/>
            <a:ext cx="5376276" cy="338554"/>
          </a:xfrm>
          <a:prstGeom prst="rect">
            <a:avLst/>
          </a:prstGeom>
        </p:spPr>
        <p:txBody>
          <a:bodyPr wrap="square">
            <a:spAutoFit/>
          </a:bodyPr>
          <a:lstStyle/>
          <a:p>
            <a:r>
              <a:rPr lang="en-GB" sz="1600" dirty="0">
                <a:latin typeface="Arial Hebrew"/>
                <a:cs typeface="Arial Hebrew"/>
              </a:rPr>
              <a:t>UNIDROIT Principles 2016 – Article 6 Section 2</a:t>
            </a:r>
            <a:endParaRPr lang="en-US" sz="1600" dirty="0">
              <a:effectLst/>
              <a:latin typeface="Arial Hebrew"/>
              <a:cs typeface="Arial Hebrew"/>
            </a:endParaRPr>
          </a:p>
        </p:txBody>
      </p:sp>
      <p:grpSp>
        <p:nvGrpSpPr>
          <p:cNvPr id="9" name="Group 8"/>
          <p:cNvGrpSpPr/>
          <p:nvPr/>
        </p:nvGrpSpPr>
        <p:grpSpPr>
          <a:xfrm>
            <a:off x="942680" y="4000041"/>
            <a:ext cx="10407192" cy="2406410"/>
            <a:chOff x="-70464" y="2303307"/>
            <a:chExt cx="9687211" cy="2111803"/>
          </a:xfrm>
        </p:grpSpPr>
        <p:pic>
          <p:nvPicPr>
            <p:cNvPr id="12" name="Resim 5" descr="metin, yazı tipi, ekran görüntüsü içeren bir resim&#10;&#10;Açıklama otomatik olarak oluşturuldu"/>
            <p:cNvPicPr/>
            <p:nvPr/>
          </p:nvPicPr>
          <p:blipFill>
            <a:blip r:embed="rId5" r:link="rId6">
              <a:extLst>
                <a:ext uri="{28A0092B-C50C-407E-A947-70E740481C1C}">
                  <a14:useLocalDpi xmlns:a14="http://schemas.microsoft.com/office/drawing/2010/main"/>
                </a:ext>
              </a:extLst>
            </a:blip>
            <a:srcRect/>
            <a:stretch>
              <a:fillRect/>
            </a:stretch>
          </p:blipFill>
          <p:spPr bwMode="auto">
            <a:xfrm>
              <a:off x="-70464" y="2303307"/>
              <a:ext cx="4783455" cy="2040255"/>
            </a:xfrm>
            <a:prstGeom prst="rect">
              <a:avLst/>
            </a:prstGeom>
            <a:noFill/>
            <a:ln>
              <a:noFill/>
            </a:ln>
          </p:spPr>
        </p:pic>
        <p:pic>
          <p:nvPicPr>
            <p:cNvPr id="13" name="Resim 6" descr="metin, ekran görüntüsü, yazı tipi içeren bir resim&#10;&#10;Açıklama otomatik olarak oluşturuldu"/>
            <p:cNvPicPr/>
            <p:nvPr/>
          </p:nvPicPr>
          <p:blipFill>
            <a:blip r:embed="rId7" r:link="rId8">
              <a:extLst>
                <a:ext uri="{28A0092B-C50C-407E-A947-70E740481C1C}">
                  <a14:useLocalDpi xmlns:a14="http://schemas.microsoft.com/office/drawing/2010/main"/>
                </a:ext>
              </a:extLst>
            </a:blip>
            <a:srcRect/>
            <a:stretch>
              <a:fillRect/>
            </a:stretch>
          </p:blipFill>
          <p:spPr bwMode="auto">
            <a:xfrm>
              <a:off x="4793922" y="2332310"/>
              <a:ext cx="4822825" cy="2082800"/>
            </a:xfrm>
            <a:prstGeom prst="rect">
              <a:avLst/>
            </a:prstGeom>
            <a:noFill/>
            <a:ln>
              <a:noFill/>
            </a:ln>
          </p:spPr>
        </p:pic>
      </p:grpSp>
      <p:cxnSp>
        <p:nvCxnSpPr>
          <p:cNvPr id="14" name="Straight Connector 13"/>
          <p:cNvCxnSpPr/>
          <p:nvPr/>
        </p:nvCxnSpPr>
        <p:spPr>
          <a:xfrm>
            <a:off x="1259902" y="4033090"/>
            <a:ext cx="9857408"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B9E7D53D-F1E3-5837-378F-9C5175CD4BAA}"/>
              </a:ext>
            </a:extLst>
          </p:cNvPr>
          <p:cNvPicPr>
            <a:picLocks noChangeAspect="1"/>
          </p:cNvPicPr>
          <p:nvPr/>
        </p:nvPicPr>
        <p:blipFill>
          <a:blip r:embed="rId9"/>
          <a:stretch>
            <a:fillRect/>
          </a:stretch>
        </p:blipFill>
        <p:spPr>
          <a:xfrm>
            <a:off x="455941" y="375110"/>
            <a:ext cx="2063854" cy="429676"/>
          </a:xfrm>
          <a:prstGeom prst="rect">
            <a:avLst/>
          </a:prstGeom>
        </p:spPr>
      </p:pic>
      <p:pic>
        <p:nvPicPr>
          <p:cNvPr id="19" name="Picture 18" descr="Logo_Unidroit.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237930" y="3173910"/>
            <a:ext cx="2268841" cy="450167"/>
          </a:xfrm>
          <a:prstGeom prst="rect">
            <a:avLst/>
          </a:prstGeom>
        </p:spPr>
      </p:pic>
      <p:cxnSp>
        <p:nvCxnSpPr>
          <p:cNvPr id="17" name="Straight Connector 16"/>
          <p:cNvCxnSpPr/>
          <p:nvPr/>
        </p:nvCxnSpPr>
        <p:spPr>
          <a:xfrm>
            <a:off x="1259902" y="6467504"/>
            <a:ext cx="9857408"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0482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sp>
        <p:nvSpPr>
          <p:cNvPr id="7" name="Rectangle 6"/>
          <p:cNvSpPr/>
          <p:nvPr/>
        </p:nvSpPr>
        <p:spPr>
          <a:xfrm>
            <a:off x="1173093" y="1856581"/>
            <a:ext cx="9845814" cy="954107"/>
          </a:xfrm>
          <a:prstGeom prst="rect">
            <a:avLst/>
          </a:prstGeom>
        </p:spPr>
        <p:txBody>
          <a:bodyPr wrap="square">
            <a:spAutoFit/>
          </a:bodyPr>
          <a:lstStyle/>
          <a:p>
            <a:r>
              <a:rPr lang="en-GB" sz="2800" b="1" dirty="0">
                <a:solidFill>
                  <a:srgbClr val="FFFFFF"/>
                </a:solidFill>
                <a:latin typeface="Arial Hebrew"/>
                <a:cs typeface="Arial Hebrew"/>
              </a:rPr>
              <a:t>PRICE ESCALATIONS and </a:t>
            </a:r>
          </a:p>
          <a:p>
            <a:r>
              <a:rPr lang="en-GB" sz="2800" b="1" dirty="0">
                <a:solidFill>
                  <a:srgbClr val="FFFFFF"/>
                </a:solidFill>
                <a:latin typeface="Arial Hebrew"/>
                <a:cs typeface="Arial Hebrew"/>
              </a:rPr>
              <a:t>CORRELATION WITH HARDSHIP</a:t>
            </a:r>
            <a:endParaRPr lang="en-US" sz="2800" dirty="0">
              <a:solidFill>
                <a:srgbClr val="FFFFFF"/>
              </a:solidFill>
              <a:latin typeface="Arial Hebrew"/>
              <a:cs typeface="Arial Hebrew"/>
            </a:endParaRPr>
          </a:p>
        </p:txBody>
      </p:sp>
      <p:pic>
        <p:nvPicPr>
          <p:cNvPr id="6" name="Picture 5">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8291311" y="463671"/>
            <a:ext cx="3650402" cy="286168"/>
          </a:xfrm>
          <a:prstGeom prst="rect">
            <a:avLst/>
          </a:prstGeom>
        </p:spPr>
      </p:pic>
      <p:cxnSp>
        <p:nvCxnSpPr>
          <p:cNvPr id="22" name="Straight Connector 21"/>
          <p:cNvCxnSpPr/>
          <p:nvPr/>
        </p:nvCxnSpPr>
        <p:spPr>
          <a:xfrm>
            <a:off x="1269974" y="2852565"/>
            <a:ext cx="5724961"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792965" y="3011673"/>
            <a:ext cx="9707353" cy="3570208"/>
          </a:xfrm>
          <a:prstGeom prst="rect">
            <a:avLst/>
          </a:prstGeom>
        </p:spPr>
        <p:txBody>
          <a:bodyPr wrap="square">
            <a:spAutoFit/>
          </a:bodyPr>
          <a:lstStyle/>
          <a:p>
            <a:pPr lvl="0"/>
            <a:r>
              <a:rPr lang="en-GB" sz="1200" dirty="0">
                <a:solidFill>
                  <a:srgbClr val="FFFFFF"/>
                </a:solidFill>
                <a:latin typeface="Arial Hebrew"/>
                <a:cs typeface="Arial Hebrew"/>
              </a:rPr>
              <a:t>In some FIDIC Contracts, provisions </a:t>
            </a:r>
            <a:r>
              <a:rPr lang="en-GB" sz="1200" b="1" dirty="0">
                <a:solidFill>
                  <a:srgbClr val="FFFFFF"/>
                </a:solidFill>
                <a:latin typeface="Arial Hebrew"/>
                <a:cs typeface="Arial Hebrew"/>
              </a:rPr>
              <a:t>for “</a:t>
            </a:r>
            <a:r>
              <a:rPr lang="en-GB" sz="1200" b="1" i="1" dirty="0">
                <a:solidFill>
                  <a:srgbClr val="FFFFFF"/>
                </a:solidFill>
                <a:latin typeface="Arial Hebrew"/>
                <a:cs typeface="Arial Hebrew"/>
              </a:rPr>
              <a:t>Adjustments for Changes in Cost</a:t>
            </a:r>
            <a:r>
              <a:rPr lang="en-GB" sz="1200" b="1" dirty="0">
                <a:solidFill>
                  <a:srgbClr val="FFFFFF"/>
                </a:solidFill>
                <a:latin typeface="Arial Hebrew"/>
                <a:cs typeface="Arial Hebrew"/>
              </a:rPr>
              <a:t>” </a:t>
            </a:r>
          </a:p>
          <a:p>
            <a:pPr lvl="0"/>
            <a:r>
              <a:rPr lang="en-GB" sz="1200" i="1" dirty="0">
                <a:solidFill>
                  <a:srgbClr val="FFFFFF"/>
                </a:solidFill>
                <a:latin typeface="Arial Hebrew"/>
                <a:cs typeface="Arial Hebrew"/>
              </a:rPr>
              <a:t>(Sub-Clause 13.7 &amp; 13.8) </a:t>
            </a:r>
            <a:r>
              <a:rPr lang="en-GB" sz="1200" dirty="0">
                <a:solidFill>
                  <a:srgbClr val="FFFFFF"/>
                </a:solidFill>
                <a:latin typeface="Arial Hebrew"/>
                <a:cs typeface="Arial Hebrew"/>
              </a:rPr>
              <a:t>are already agreed to apply by the contracting parties:</a:t>
            </a:r>
            <a:endParaRPr lang="en-US" sz="1200" dirty="0">
              <a:solidFill>
                <a:srgbClr val="FFFFFF"/>
              </a:solidFill>
              <a:latin typeface="Arial Hebrew"/>
              <a:cs typeface="Arial Hebrew"/>
            </a:endParaRPr>
          </a:p>
          <a:p>
            <a:pPr marL="171450" indent="-171450">
              <a:buFont typeface="Arial"/>
              <a:buChar char="•"/>
            </a:pPr>
            <a:endParaRPr lang="en-US" sz="1200" dirty="0">
              <a:solidFill>
                <a:srgbClr val="FFFFFF"/>
              </a:solidFill>
              <a:latin typeface="Arial Hebrew"/>
              <a:cs typeface="Arial Hebrew"/>
            </a:endParaRPr>
          </a:p>
          <a:p>
            <a:r>
              <a:rPr lang="en-GB" sz="1200" b="1" i="1" dirty="0">
                <a:latin typeface="Arial Hebrew"/>
                <a:cs typeface="Arial Hebrew"/>
              </a:rPr>
              <a:t>For increases not covered by Adjustments for Changes in Cost, the Accepted Contract Amount shall be deemed to have included amounts to cover the contingency of other rises and falls in costs</a:t>
            </a:r>
            <a:r>
              <a:rPr lang="en-GB" sz="1200" b="1" dirty="0">
                <a:latin typeface="Arial Hebrew"/>
                <a:cs typeface="Arial Hebrew"/>
              </a:rPr>
              <a:t>.</a:t>
            </a:r>
            <a:endParaRPr lang="en-US" sz="1200" b="1" dirty="0">
              <a:latin typeface="Arial Hebrew"/>
              <a:cs typeface="Arial Hebrew"/>
            </a:endParaRPr>
          </a:p>
          <a:p>
            <a:pPr marL="171450" indent="-171450">
              <a:buFont typeface="Arial"/>
              <a:buChar char="•"/>
            </a:pPr>
            <a:endParaRPr lang="en-US" sz="1200" dirty="0">
              <a:solidFill>
                <a:srgbClr val="FFFFFF"/>
              </a:solidFill>
              <a:latin typeface="Arial Hebrew"/>
              <a:cs typeface="Arial Hebrew"/>
            </a:endParaRPr>
          </a:p>
          <a:p>
            <a:pPr lvl="0"/>
            <a:r>
              <a:rPr lang="en-GB" sz="1200" dirty="0">
                <a:solidFill>
                  <a:srgbClr val="FFFFFF"/>
                </a:solidFill>
                <a:latin typeface="Arial Hebrew"/>
                <a:cs typeface="Arial Hebrew"/>
              </a:rPr>
              <a:t>Yet, “</a:t>
            </a:r>
            <a:r>
              <a:rPr lang="en-GB" sz="1200" b="1" i="1" dirty="0">
                <a:solidFill>
                  <a:srgbClr val="FFFFFF"/>
                </a:solidFill>
                <a:latin typeface="Arial Hebrew"/>
                <a:cs typeface="Arial Hebrew"/>
              </a:rPr>
              <a:t>FIDIC Contracts guidance on the effects of inflation and unavailability of goods and labour following the global COVID-19 pandemic and the war in Ukraine</a:t>
            </a:r>
            <a:r>
              <a:rPr lang="en-GB" sz="1200" i="1" dirty="0">
                <a:solidFill>
                  <a:srgbClr val="FFFFFF"/>
                </a:solidFill>
                <a:latin typeface="Arial Hebrew"/>
                <a:cs typeface="Arial Hebrew"/>
              </a:rPr>
              <a:t>”</a:t>
            </a:r>
            <a:r>
              <a:rPr lang="en-GB" sz="1200" dirty="0">
                <a:solidFill>
                  <a:srgbClr val="FFFFFF"/>
                </a:solidFill>
                <a:latin typeface="Arial Hebrew"/>
                <a:cs typeface="Arial Hebrew"/>
              </a:rPr>
              <a:t> – March 2023 suggests the following:</a:t>
            </a:r>
            <a:endParaRPr lang="tr-TR" sz="1200" dirty="0">
              <a:solidFill>
                <a:srgbClr val="FFFFFF"/>
              </a:solidFill>
              <a:latin typeface="Arial Hebrew"/>
              <a:cs typeface="Arial Hebrew"/>
            </a:endParaRPr>
          </a:p>
          <a:p>
            <a:pPr lvl="0"/>
            <a:endParaRPr lang="en-US" sz="500" dirty="0">
              <a:solidFill>
                <a:srgbClr val="FFFFFF"/>
              </a:solidFill>
              <a:latin typeface="Arial Hebrew"/>
              <a:cs typeface="Arial Hebrew"/>
            </a:endParaRPr>
          </a:p>
          <a:p>
            <a:r>
              <a:rPr lang="en-GB" sz="1200" b="1" i="1" dirty="0">
                <a:latin typeface="Arial Hebrew"/>
                <a:cs typeface="Arial Hebrew"/>
              </a:rPr>
              <a:t>---QOUTE--- “Where the Contract does not provide for compensation for full inflation Cost, (…) </a:t>
            </a:r>
          </a:p>
          <a:p>
            <a:r>
              <a:rPr lang="en-GB" sz="1200" b="1" i="1" dirty="0">
                <a:latin typeface="Arial Hebrew"/>
                <a:cs typeface="Arial Hebrew"/>
              </a:rPr>
              <a:t>remedies may exist at law. This is the case in some civil law countries, (…) where the so-called “hardship theory” may provide for specific remedies in such a situation.” ---UNQOUTE---</a:t>
            </a:r>
            <a:endParaRPr lang="en-US" sz="1200" b="1" dirty="0">
              <a:latin typeface="Arial Hebrew"/>
              <a:cs typeface="Arial Hebrew"/>
            </a:endParaRPr>
          </a:p>
          <a:p>
            <a:r>
              <a:rPr lang="en-GB" sz="1200" dirty="0">
                <a:latin typeface="Arial Hebrew"/>
                <a:cs typeface="Arial Hebrew"/>
              </a:rPr>
              <a:t> </a:t>
            </a:r>
            <a:endParaRPr lang="en-US" sz="1200" dirty="0">
              <a:latin typeface="Arial Hebrew"/>
              <a:cs typeface="Arial Hebrew"/>
            </a:endParaRPr>
          </a:p>
          <a:p>
            <a:pPr lvl="0"/>
            <a:r>
              <a:rPr lang="en-GB" sz="1200" b="1" dirty="0">
                <a:solidFill>
                  <a:srgbClr val="FFFFFF"/>
                </a:solidFill>
                <a:latin typeface="Arial Hebrew"/>
                <a:cs typeface="Arial Hebrew"/>
              </a:rPr>
              <a:t>In ICC Award No. 16369, the Tribunal concluded that inclusion of a price formula does not necessarily lead to exclusion of hardship</a:t>
            </a:r>
            <a:r>
              <a:rPr lang="en-GB" sz="1200" dirty="0">
                <a:solidFill>
                  <a:srgbClr val="FFFFFF"/>
                </a:solidFill>
                <a:latin typeface="Arial Hebrew"/>
                <a:cs typeface="Arial Hebrew"/>
              </a:rPr>
              <a:t>:</a:t>
            </a:r>
            <a:endParaRPr lang="tr-TR" sz="1200" dirty="0">
              <a:solidFill>
                <a:srgbClr val="FFFFFF"/>
              </a:solidFill>
              <a:latin typeface="Arial Hebrew"/>
              <a:cs typeface="Arial Hebrew"/>
            </a:endParaRPr>
          </a:p>
          <a:p>
            <a:pPr lvl="0"/>
            <a:endParaRPr lang="en-US" sz="500" dirty="0">
              <a:solidFill>
                <a:srgbClr val="FFFFFF"/>
              </a:solidFill>
              <a:latin typeface="Arial Hebrew"/>
              <a:cs typeface="Arial Hebrew"/>
            </a:endParaRPr>
          </a:p>
          <a:p>
            <a:r>
              <a:rPr lang="en-GB" sz="1200" b="1" dirty="0">
                <a:solidFill>
                  <a:srgbClr val="000000"/>
                </a:solidFill>
                <a:latin typeface="Arial Hebrew"/>
                <a:cs typeface="Arial Hebrew"/>
              </a:rPr>
              <a:t>---QUOTE--- </a:t>
            </a:r>
            <a:r>
              <a:rPr lang="en-GB" sz="1200" b="1" i="1" dirty="0">
                <a:solidFill>
                  <a:srgbClr val="000000"/>
                </a:solidFill>
                <a:latin typeface="Arial Hebrew"/>
                <a:cs typeface="Arial Hebrew"/>
              </a:rPr>
              <a:t>The price formula agreed in Clause 6 with certain fixed parameters and a number of variables, including increases and decreases of the treatment charge in function of above average and below-average settlement prices in the Tribunal's view reflects the Parties' understanding that market shocks were not to be assumed by either one of them but rather constituted a shared risk. ---UNQUOTE---</a:t>
            </a:r>
            <a:endParaRPr lang="en-US" sz="1200" b="1" dirty="0">
              <a:solidFill>
                <a:srgbClr val="000000"/>
              </a:solidFill>
              <a:latin typeface="Arial Hebrew"/>
              <a:cs typeface="Arial Hebrew"/>
            </a:endParaRPr>
          </a:p>
        </p:txBody>
      </p:sp>
      <p:pic>
        <p:nvPicPr>
          <p:cNvPr id="14" name="Picture 13">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455941" y="375110"/>
            <a:ext cx="2063854" cy="429676"/>
          </a:xfrm>
          <a:prstGeom prst="rect">
            <a:avLst/>
          </a:prstGeom>
        </p:spPr>
      </p:pic>
      <p:pic>
        <p:nvPicPr>
          <p:cNvPr id="13" name="Picture 12"/>
          <p:cNvPicPr>
            <a:picLocks noChangeAspect="1"/>
          </p:cNvPicPr>
          <p:nvPr/>
        </p:nvPicPr>
        <p:blipFill>
          <a:blip r:embed="rId6"/>
          <a:stretch>
            <a:fillRect/>
          </a:stretch>
        </p:blipFill>
        <p:spPr>
          <a:xfrm>
            <a:off x="1485638" y="3070638"/>
            <a:ext cx="221138" cy="331707"/>
          </a:xfrm>
          <a:prstGeom prst="rect">
            <a:avLst/>
          </a:prstGeom>
        </p:spPr>
      </p:pic>
      <p:pic>
        <p:nvPicPr>
          <p:cNvPr id="16" name="Picture 15"/>
          <p:cNvPicPr>
            <a:picLocks noChangeAspect="1"/>
          </p:cNvPicPr>
          <p:nvPr/>
        </p:nvPicPr>
        <p:blipFill>
          <a:blip r:embed="rId6"/>
          <a:stretch>
            <a:fillRect/>
          </a:stretch>
        </p:blipFill>
        <p:spPr>
          <a:xfrm>
            <a:off x="1485638" y="4312163"/>
            <a:ext cx="221138" cy="331707"/>
          </a:xfrm>
          <a:prstGeom prst="rect">
            <a:avLst/>
          </a:prstGeom>
        </p:spPr>
      </p:pic>
      <p:pic>
        <p:nvPicPr>
          <p:cNvPr id="18" name="Picture 17"/>
          <p:cNvPicPr>
            <a:picLocks noChangeAspect="1"/>
          </p:cNvPicPr>
          <p:nvPr/>
        </p:nvPicPr>
        <p:blipFill>
          <a:blip r:embed="rId6"/>
          <a:stretch>
            <a:fillRect/>
          </a:stretch>
        </p:blipFill>
        <p:spPr>
          <a:xfrm>
            <a:off x="1485638" y="5582119"/>
            <a:ext cx="221138" cy="331707"/>
          </a:xfrm>
          <a:prstGeom prst="rect">
            <a:avLst/>
          </a:prstGeom>
        </p:spPr>
      </p:pic>
    </p:spTree>
    <p:extLst>
      <p:ext uri="{BB962C8B-B14F-4D97-AF65-F5344CB8AC3E}">
        <p14:creationId xmlns:p14="http://schemas.microsoft.com/office/powerpoint/2010/main" val="2438930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sp>
        <p:nvSpPr>
          <p:cNvPr id="7" name="Rectangle 6"/>
          <p:cNvSpPr/>
          <p:nvPr/>
        </p:nvSpPr>
        <p:spPr>
          <a:xfrm>
            <a:off x="1173093" y="1856581"/>
            <a:ext cx="7525219" cy="954107"/>
          </a:xfrm>
          <a:prstGeom prst="rect">
            <a:avLst/>
          </a:prstGeom>
        </p:spPr>
        <p:txBody>
          <a:bodyPr wrap="square">
            <a:spAutoFit/>
          </a:bodyPr>
          <a:lstStyle/>
          <a:p>
            <a:endParaRPr lang="en-GB" sz="2800" b="1" dirty="0">
              <a:solidFill>
                <a:srgbClr val="FFFFFF"/>
              </a:solidFill>
              <a:latin typeface="Arial Hebrew"/>
              <a:cs typeface="Arial Hebrew"/>
            </a:endParaRPr>
          </a:p>
          <a:p>
            <a:r>
              <a:rPr lang="en-GB" sz="2800" b="1" dirty="0">
                <a:solidFill>
                  <a:srgbClr val="FFFFFF"/>
                </a:solidFill>
                <a:latin typeface="Arial Hebrew"/>
                <a:cs typeface="Arial Hebrew"/>
              </a:rPr>
              <a:t>COMMON LAW v. CIVIL LAW APPROACH </a:t>
            </a:r>
            <a:endParaRPr lang="en-US" sz="2800" dirty="0">
              <a:solidFill>
                <a:srgbClr val="FFFFFF"/>
              </a:solidFill>
              <a:latin typeface="Arial Hebrew"/>
              <a:cs typeface="Arial Hebrew"/>
            </a:endParaRPr>
          </a:p>
        </p:txBody>
      </p:sp>
      <p:pic>
        <p:nvPicPr>
          <p:cNvPr id="6" name="Picture 5">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8291311" y="463671"/>
            <a:ext cx="3650402" cy="286168"/>
          </a:xfrm>
          <a:prstGeom prst="rect">
            <a:avLst/>
          </a:prstGeom>
        </p:spPr>
      </p:pic>
      <p:sp>
        <p:nvSpPr>
          <p:cNvPr id="23" name="Rectangle 22"/>
          <p:cNvSpPr/>
          <p:nvPr/>
        </p:nvSpPr>
        <p:spPr>
          <a:xfrm>
            <a:off x="1792965" y="3011673"/>
            <a:ext cx="9616640" cy="3231654"/>
          </a:xfrm>
          <a:prstGeom prst="rect">
            <a:avLst/>
          </a:prstGeom>
        </p:spPr>
        <p:txBody>
          <a:bodyPr wrap="square">
            <a:spAutoFit/>
          </a:bodyPr>
          <a:lstStyle/>
          <a:p>
            <a:pPr lvl="0"/>
            <a:r>
              <a:rPr lang="en-GB" sz="1200" b="1" dirty="0">
                <a:solidFill>
                  <a:srgbClr val="FFFFFF"/>
                </a:solidFill>
                <a:latin typeface="Arial Hebrew"/>
                <a:cs typeface="Arial Hebrew"/>
              </a:rPr>
              <a:t>Common Law jurisdictions mostly disregards hardship doctrine.</a:t>
            </a:r>
            <a:endParaRPr lang="en-US" sz="1200" b="1" dirty="0">
              <a:solidFill>
                <a:srgbClr val="FFFFFF"/>
              </a:solidFill>
              <a:latin typeface="Arial Hebrew"/>
              <a:cs typeface="Arial Hebrew"/>
            </a:endParaRPr>
          </a:p>
          <a:p>
            <a:r>
              <a:rPr lang="en-GB" sz="1200" dirty="0">
                <a:solidFill>
                  <a:srgbClr val="FFFFFF"/>
                </a:solidFill>
                <a:latin typeface="Arial Hebrew"/>
                <a:cs typeface="Arial Hebrew"/>
              </a:rPr>
              <a:t> </a:t>
            </a:r>
            <a:endParaRPr lang="en-US" sz="1200" dirty="0">
              <a:solidFill>
                <a:srgbClr val="FFFFFF"/>
              </a:solidFill>
              <a:latin typeface="Arial Hebrew"/>
              <a:cs typeface="Arial Hebrew"/>
            </a:endParaRPr>
          </a:p>
          <a:p>
            <a:pPr lvl="0"/>
            <a:r>
              <a:rPr lang="en-GB" sz="1200" dirty="0">
                <a:solidFill>
                  <a:srgbClr val="FFFFFF"/>
                </a:solidFill>
                <a:latin typeface="Arial Hebrew"/>
                <a:cs typeface="Arial Hebrew"/>
              </a:rPr>
              <a:t>The Common Law requires a bargained-for exchange to be enforceable, regardless of</a:t>
            </a:r>
            <a:r>
              <a:rPr lang="tr-TR" sz="1200" dirty="0">
                <a:solidFill>
                  <a:srgbClr val="FFFFFF"/>
                </a:solidFill>
                <a:latin typeface="Arial Hebrew"/>
                <a:cs typeface="Arial Hebrew"/>
              </a:rPr>
              <a:t> </a:t>
            </a:r>
            <a:r>
              <a:rPr lang="en-GB" sz="1200" dirty="0">
                <a:solidFill>
                  <a:srgbClr val="FFFFFF"/>
                </a:solidFill>
                <a:latin typeface="Arial Hebrew"/>
                <a:cs typeface="Arial Hebrew"/>
              </a:rPr>
              <a:t>whether the purpose of the contract disappears at a later time – “</a:t>
            </a:r>
            <a:r>
              <a:rPr lang="en-GB" sz="1200" b="1" i="1" dirty="0">
                <a:solidFill>
                  <a:srgbClr val="FFFFFF"/>
                </a:solidFill>
                <a:latin typeface="Arial Hebrew"/>
                <a:cs typeface="Arial Hebrew"/>
              </a:rPr>
              <a:t>a man must stick to his bargain</a:t>
            </a:r>
            <a:r>
              <a:rPr lang="en-GB" sz="1200" dirty="0">
                <a:solidFill>
                  <a:srgbClr val="FFFFFF"/>
                </a:solidFill>
                <a:latin typeface="Arial Hebrew"/>
                <a:cs typeface="Arial Hebrew"/>
              </a:rPr>
              <a:t>”.</a:t>
            </a:r>
            <a:endParaRPr lang="en-US" sz="1200" dirty="0">
              <a:solidFill>
                <a:srgbClr val="FFFFFF"/>
              </a:solidFill>
              <a:latin typeface="Arial Hebrew"/>
              <a:cs typeface="Arial Hebrew"/>
            </a:endParaRPr>
          </a:p>
          <a:p>
            <a:r>
              <a:rPr lang="en-GB" sz="1200" dirty="0">
                <a:solidFill>
                  <a:srgbClr val="FFFFFF"/>
                </a:solidFill>
                <a:latin typeface="Arial Hebrew"/>
                <a:cs typeface="Arial Hebrew"/>
              </a:rPr>
              <a:t> </a:t>
            </a:r>
            <a:endParaRPr lang="en-US" sz="1200" dirty="0">
              <a:solidFill>
                <a:srgbClr val="FFFFFF"/>
              </a:solidFill>
              <a:latin typeface="Arial Hebrew"/>
              <a:cs typeface="Arial Hebrew"/>
            </a:endParaRPr>
          </a:p>
          <a:p>
            <a:pPr lvl="0"/>
            <a:r>
              <a:rPr lang="en-GB" sz="1200" dirty="0">
                <a:solidFill>
                  <a:srgbClr val="FFFFFF"/>
                </a:solidFill>
                <a:latin typeface="Arial Hebrew"/>
                <a:cs typeface="Arial Hebrew"/>
              </a:rPr>
              <a:t>Doctrine of Frustration (Frustration of Contract or Purpose) and Doctrine of Impracticability are mostly used, though </a:t>
            </a:r>
            <a:r>
              <a:rPr lang="en-GB" sz="1200" b="1" dirty="0">
                <a:solidFill>
                  <a:srgbClr val="FFFFFF"/>
                </a:solidFill>
                <a:latin typeface="Arial Hebrew"/>
                <a:cs typeface="Arial Hebrew"/>
              </a:rPr>
              <a:t>with a higher bar </a:t>
            </a:r>
            <a:r>
              <a:rPr lang="en-GB" sz="1200" dirty="0">
                <a:solidFill>
                  <a:srgbClr val="FFFFFF"/>
                </a:solidFill>
                <a:latin typeface="Arial Hebrew"/>
                <a:cs typeface="Arial Hebrew"/>
              </a:rPr>
              <a:t>– in </a:t>
            </a:r>
            <a:r>
              <a:rPr lang="en-GB" sz="1200" i="1" dirty="0">
                <a:solidFill>
                  <a:srgbClr val="FFFFFF"/>
                </a:solidFill>
                <a:latin typeface="Arial Hebrew"/>
                <a:cs typeface="Arial Hebrew"/>
              </a:rPr>
              <a:t>Davis Contractors v. Fareham</a:t>
            </a:r>
            <a:r>
              <a:rPr lang="en-GB" sz="1200" dirty="0">
                <a:solidFill>
                  <a:srgbClr val="FFFFFF"/>
                </a:solidFill>
                <a:latin typeface="Arial Hebrew"/>
                <a:cs typeface="Arial Hebrew"/>
              </a:rPr>
              <a:t>, a strict standard was established requiring that the circumstances must “</a:t>
            </a:r>
            <a:r>
              <a:rPr lang="en-GB" sz="1200" i="1" dirty="0">
                <a:solidFill>
                  <a:srgbClr val="FFFFFF"/>
                </a:solidFill>
                <a:latin typeface="Arial Hebrew"/>
                <a:cs typeface="Arial Hebrew"/>
              </a:rPr>
              <a:t>involve a </a:t>
            </a:r>
            <a:r>
              <a:rPr lang="en-GB" sz="1200" b="1" i="1" dirty="0">
                <a:solidFill>
                  <a:srgbClr val="FFFFFF"/>
                </a:solidFill>
                <a:latin typeface="Arial Hebrew"/>
                <a:cs typeface="Arial Hebrew"/>
              </a:rPr>
              <a:t>fundamental or radical change</a:t>
            </a:r>
            <a:r>
              <a:rPr lang="en-GB" sz="1200" dirty="0">
                <a:solidFill>
                  <a:srgbClr val="FFFFFF"/>
                </a:solidFill>
                <a:latin typeface="Arial Hebrew"/>
                <a:cs typeface="Arial Hebrew"/>
              </a:rPr>
              <a:t>” from the original contractual obligation.</a:t>
            </a:r>
            <a:endParaRPr lang="en-US" sz="1200" dirty="0">
              <a:solidFill>
                <a:srgbClr val="FFFFFF"/>
              </a:solidFill>
              <a:latin typeface="Arial Hebrew"/>
              <a:cs typeface="Arial Hebrew"/>
            </a:endParaRPr>
          </a:p>
          <a:p>
            <a:r>
              <a:rPr lang="en-GB" sz="1200" dirty="0">
                <a:solidFill>
                  <a:srgbClr val="FFFFFF"/>
                </a:solidFill>
                <a:latin typeface="Arial Hebrew"/>
                <a:cs typeface="Arial Hebrew"/>
              </a:rPr>
              <a:t> </a:t>
            </a:r>
            <a:endParaRPr lang="en-US" sz="1200" dirty="0">
              <a:solidFill>
                <a:srgbClr val="FFFFFF"/>
              </a:solidFill>
              <a:latin typeface="Arial Hebrew"/>
              <a:cs typeface="Arial Hebrew"/>
            </a:endParaRPr>
          </a:p>
          <a:p>
            <a:pPr lvl="0"/>
            <a:r>
              <a:rPr lang="en-GB" sz="1200" dirty="0">
                <a:solidFill>
                  <a:srgbClr val="FFFFFF"/>
                </a:solidFill>
                <a:latin typeface="Arial Hebrew"/>
                <a:cs typeface="Arial Hebrew"/>
              </a:rPr>
              <a:t>In US, the Doctrine of Impracticability is accepted, based on a </a:t>
            </a:r>
            <a:r>
              <a:rPr lang="en-GB" sz="1200" i="1" dirty="0">
                <a:solidFill>
                  <a:srgbClr val="FFFFFF"/>
                </a:solidFill>
                <a:latin typeface="Arial Hebrew"/>
                <a:cs typeface="Arial Hebrew"/>
              </a:rPr>
              <a:t>shared tacit assumption</a:t>
            </a:r>
            <a:r>
              <a:rPr lang="en-GB" sz="1200" dirty="0">
                <a:solidFill>
                  <a:srgbClr val="FFFFFF"/>
                </a:solidFill>
                <a:latin typeface="Arial Hebrew"/>
                <a:cs typeface="Arial Hebrew"/>
              </a:rPr>
              <a:t>:</a:t>
            </a:r>
            <a:endParaRPr lang="en-US" sz="1200" dirty="0">
              <a:solidFill>
                <a:srgbClr val="FFFFFF"/>
              </a:solidFill>
              <a:latin typeface="Arial Hebrew"/>
              <a:cs typeface="Arial Hebrew"/>
            </a:endParaRPr>
          </a:p>
          <a:p>
            <a:endParaRPr lang="en-GB" sz="1200" b="1" dirty="0">
              <a:solidFill>
                <a:schemeClr val="bg1"/>
              </a:solidFill>
              <a:latin typeface="Arial Hebrew"/>
              <a:cs typeface="Arial Hebrew"/>
            </a:endParaRPr>
          </a:p>
          <a:p>
            <a:r>
              <a:rPr lang="en-GB" sz="1200" b="1" dirty="0">
                <a:solidFill>
                  <a:schemeClr val="bg1"/>
                </a:solidFill>
                <a:latin typeface="Arial Hebrew"/>
                <a:cs typeface="Arial Hebrew"/>
              </a:rPr>
              <a:t>UNIFORM COMMERCIAL CODE – Art. 2.615</a:t>
            </a:r>
            <a:r>
              <a:rPr lang="en-GB" sz="1200" dirty="0">
                <a:solidFill>
                  <a:schemeClr val="bg1"/>
                </a:solidFill>
                <a:latin typeface="Arial Hebrew"/>
                <a:cs typeface="Arial Hebrew"/>
              </a:rPr>
              <a:t> includes the following:</a:t>
            </a:r>
            <a:endParaRPr lang="tr-TR" sz="1200" dirty="0">
              <a:solidFill>
                <a:schemeClr val="bg1"/>
              </a:solidFill>
              <a:latin typeface="Arial Hebrew"/>
              <a:cs typeface="Arial Hebrew"/>
            </a:endParaRPr>
          </a:p>
          <a:p>
            <a:endParaRPr lang="en-GB" sz="500" dirty="0">
              <a:solidFill>
                <a:schemeClr val="bg1"/>
              </a:solidFill>
              <a:latin typeface="Arial Hebrew"/>
              <a:cs typeface="Arial Hebrew"/>
            </a:endParaRPr>
          </a:p>
          <a:p>
            <a:r>
              <a:rPr lang="en-GB" sz="1200" i="1" dirty="0">
                <a:solidFill>
                  <a:srgbClr val="000000"/>
                </a:solidFill>
                <a:latin typeface="Arial Hebrew"/>
                <a:cs typeface="Arial Hebrew"/>
              </a:rPr>
              <a:t>---QUOTE---</a:t>
            </a:r>
            <a:r>
              <a:rPr lang="en-US" sz="1200" dirty="0">
                <a:solidFill>
                  <a:srgbClr val="000000"/>
                </a:solidFill>
                <a:latin typeface="Arial Hebrew"/>
                <a:cs typeface="Arial Hebrew"/>
              </a:rPr>
              <a:t> </a:t>
            </a:r>
            <a:r>
              <a:rPr lang="en-GB" sz="1200" dirty="0">
                <a:solidFill>
                  <a:srgbClr val="000000"/>
                </a:solidFill>
                <a:latin typeface="Arial Hebrew"/>
                <a:cs typeface="Arial Hebrew"/>
              </a:rPr>
              <a:t>Excuse by Failure of Presupposed Conditions</a:t>
            </a:r>
            <a:endParaRPr lang="en-US" sz="1200" dirty="0">
              <a:solidFill>
                <a:srgbClr val="000000"/>
              </a:solidFill>
              <a:latin typeface="Arial Hebrew"/>
              <a:cs typeface="Arial Hebrew"/>
            </a:endParaRPr>
          </a:p>
          <a:p>
            <a:r>
              <a:rPr lang="en-GB" sz="1200" b="1" i="1" dirty="0">
                <a:solidFill>
                  <a:srgbClr val="000000"/>
                </a:solidFill>
                <a:latin typeface="Arial Hebrew"/>
                <a:cs typeface="Arial Hebrew"/>
              </a:rPr>
              <a:t>Except so far as a seller may have assumed a greater obligation (…); delay in delivery or non-delivery in whole or in part (…) is not a breach of his duty under a contract for sale if performance as agreed has been made impracticable by the occurrence of a contingency the non-occurrence of which was a basic assumption on which the contract was made </a:t>
            </a:r>
            <a:r>
              <a:rPr lang="en-GB" sz="1200" dirty="0">
                <a:solidFill>
                  <a:srgbClr val="000000"/>
                </a:solidFill>
                <a:latin typeface="Arial Hebrew"/>
                <a:cs typeface="Arial Hebrew"/>
              </a:rPr>
              <a:t>(…).</a:t>
            </a:r>
            <a:r>
              <a:rPr lang="en-GB" sz="1200" i="1" dirty="0">
                <a:solidFill>
                  <a:srgbClr val="000000"/>
                </a:solidFill>
                <a:latin typeface="Arial Hebrew"/>
                <a:cs typeface="Arial Hebrew"/>
              </a:rPr>
              <a:t>---UNQUOTE----</a:t>
            </a:r>
            <a:endParaRPr lang="en-US" sz="1200" dirty="0">
              <a:solidFill>
                <a:srgbClr val="000000"/>
              </a:solidFill>
              <a:latin typeface="Arial Hebrew"/>
              <a:cs typeface="Arial Hebrew"/>
            </a:endParaRPr>
          </a:p>
        </p:txBody>
      </p:sp>
      <p:pic>
        <p:nvPicPr>
          <p:cNvPr id="14" name="Picture 13">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455941" y="375110"/>
            <a:ext cx="2063854" cy="429676"/>
          </a:xfrm>
          <a:prstGeom prst="rect">
            <a:avLst/>
          </a:prstGeom>
        </p:spPr>
      </p:pic>
      <p:cxnSp>
        <p:nvCxnSpPr>
          <p:cNvPr id="21" name="Straight Connector 20"/>
          <p:cNvCxnSpPr/>
          <p:nvPr/>
        </p:nvCxnSpPr>
        <p:spPr>
          <a:xfrm>
            <a:off x="1269974" y="2852565"/>
            <a:ext cx="7085647"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6"/>
          <a:stretch>
            <a:fillRect/>
          </a:stretch>
        </p:blipFill>
        <p:spPr>
          <a:xfrm>
            <a:off x="1485638" y="3070638"/>
            <a:ext cx="221138" cy="331707"/>
          </a:xfrm>
          <a:prstGeom prst="rect">
            <a:avLst/>
          </a:prstGeom>
        </p:spPr>
      </p:pic>
      <p:pic>
        <p:nvPicPr>
          <p:cNvPr id="16" name="Picture 15"/>
          <p:cNvPicPr>
            <a:picLocks noChangeAspect="1"/>
          </p:cNvPicPr>
          <p:nvPr/>
        </p:nvPicPr>
        <p:blipFill>
          <a:blip r:embed="rId6"/>
          <a:stretch>
            <a:fillRect/>
          </a:stretch>
        </p:blipFill>
        <p:spPr>
          <a:xfrm>
            <a:off x="1485638" y="3468684"/>
            <a:ext cx="221138" cy="331707"/>
          </a:xfrm>
          <a:prstGeom prst="rect">
            <a:avLst/>
          </a:prstGeom>
        </p:spPr>
      </p:pic>
      <p:pic>
        <p:nvPicPr>
          <p:cNvPr id="18" name="Picture 17"/>
          <p:cNvPicPr>
            <a:picLocks noChangeAspect="1"/>
          </p:cNvPicPr>
          <p:nvPr/>
        </p:nvPicPr>
        <p:blipFill>
          <a:blip r:embed="rId6"/>
          <a:stretch>
            <a:fillRect/>
          </a:stretch>
        </p:blipFill>
        <p:spPr>
          <a:xfrm>
            <a:off x="1485638" y="4122616"/>
            <a:ext cx="221138" cy="331707"/>
          </a:xfrm>
          <a:prstGeom prst="rect">
            <a:avLst/>
          </a:prstGeom>
        </p:spPr>
      </p:pic>
      <p:pic>
        <p:nvPicPr>
          <p:cNvPr id="22" name="Picture 21"/>
          <p:cNvPicPr>
            <a:picLocks noChangeAspect="1"/>
          </p:cNvPicPr>
          <p:nvPr/>
        </p:nvPicPr>
        <p:blipFill>
          <a:blip r:embed="rId6"/>
          <a:stretch>
            <a:fillRect/>
          </a:stretch>
        </p:blipFill>
        <p:spPr>
          <a:xfrm>
            <a:off x="1485638" y="5013481"/>
            <a:ext cx="221138" cy="331707"/>
          </a:xfrm>
          <a:prstGeom prst="rect">
            <a:avLst/>
          </a:prstGeom>
        </p:spPr>
      </p:pic>
    </p:spTree>
    <p:extLst>
      <p:ext uri="{BB962C8B-B14F-4D97-AF65-F5344CB8AC3E}">
        <p14:creationId xmlns:p14="http://schemas.microsoft.com/office/powerpoint/2010/main" val="2303407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sp>
        <p:nvSpPr>
          <p:cNvPr id="7" name="Rectangle 6"/>
          <p:cNvSpPr/>
          <p:nvPr/>
        </p:nvSpPr>
        <p:spPr>
          <a:xfrm>
            <a:off x="1173093" y="1856581"/>
            <a:ext cx="9845814" cy="954107"/>
          </a:xfrm>
          <a:prstGeom prst="rect">
            <a:avLst/>
          </a:prstGeom>
        </p:spPr>
        <p:txBody>
          <a:bodyPr wrap="square">
            <a:spAutoFit/>
          </a:bodyPr>
          <a:lstStyle/>
          <a:p>
            <a:endParaRPr lang="en-GB" sz="2800" b="1" dirty="0">
              <a:solidFill>
                <a:srgbClr val="FFFFFF"/>
              </a:solidFill>
              <a:latin typeface="Arial Hebrew"/>
              <a:cs typeface="Arial Hebrew"/>
            </a:endParaRPr>
          </a:p>
          <a:p>
            <a:r>
              <a:rPr lang="en-GB" sz="2800" b="1" dirty="0">
                <a:solidFill>
                  <a:srgbClr val="FFFFFF"/>
                </a:solidFill>
                <a:latin typeface="Arial Hebrew"/>
                <a:cs typeface="Arial Hebrew"/>
              </a:rPr>
              <a:t>COMMON LAW v. CIVIL LAW APPROACH </a:t>
            </a:r>
            <a:endParaRPr lang="en-US" sz="2800" dirty="0">
              <a:solidFill>
                <a:srgbClr val="FFFFFF"/>
              </a:solidFill>
              <a:latin typeface="Arial Hebrew"/>
              <a:cs typeface="Arial Hebrew"/>
            </a:endParaRPr>
          </a:p>
        </p:txBody>
      </p:sp>
      <p:pic>
        <p:nvPicPr>
          <p:cNvPr id="6" name="Picture 5">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8291311" y="463671"/>
            <a:ext cx="3650402" cy="286168"/>
          </a:xfrm>
          <a:prstGeom prst="rect">
            <a:avLst/>
          </a:prstGeom>
        </p:spPr>
      </p:pic>
      <p:sp>
        <p:nvSpPr>
          <p:cNvPr id="8" name="Rectangle 7"/>
          <p:cNvSpPr/>
          <p:nvPr/>
        </p:nvSpPr>
        <p:spPr>
          <a:xfrm>
            <a:off x="1213525" y="2965569"/>
            <a:ext cx="9655973" cy="646331"/>
          </a:xfrm>
          <a:prstGeom prst="rect">
            <a:avLst/>
          </a:prstGeom>
        </p:spPr>
        <p:txBody>
          <a:bodyPr wrap="square">
            <a:spAutoFit/>
          </a:bodyPr>
          <a:lstStyle/>
          <a:p>
            <a:pPr lvl="0"/>
            <a:r>
              <a:rPr lang="en-GB" dirty="0">
                <a:solidFill>
                  <a:srgbClr val="000000"/>
                </a:solidFill>
                <a:latin typeface="Arial Hebrew"/>
                <a:cs typeface="Arial Hebrew"/>
              </a:rPr>
              <a:t>Main difference in Common Law and Civil Law approach is </a:t>
            </a:r>
          </a:p>
          <a:p>
            <a:pPr lvl="0"/>
            <a:r>
              <a:rPr lang="en-GB" dirty="0">
                <a:solidFill>
                  <a:srgbClr val="000000"/>
                </a:solidFill>
                <a:latin typeface="Arial Hebrew"/>
                <a:cs typeface="Arial Hebrew"/>
              </a:rPr>
              <a:t>on the effects of financial difficulties to the Contract:</a:t>
            </a:r>
          </a:p>
        </p:txBody>
      </p:sp>
      <p:cxnSp>
        <p:nvCxnSpPr>
          <p:cNvPr id="9" name="Straight Connector 8"/>
          <p:cNvCxnSpPr/>
          <p:nvPr/>
        </p:nvCxnSpPr>
        <p:spPr>
          <a:xfrm>
            <a:off x="1259895" y="3608544"/>
            <a:ext cx="6400264"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455941" y="375110"/>
            <a:ext cx="2063854" cy="429676"/>
          </a:xfrm>
          <a:prstGeom prst="rect">
            <a:avLst/>
          </a:prstGeom>
        </p:spPr>
      </p:pic>
      <p:sp>
        <p:nvSpPr>
          <p:cNvPr id="15" name="Rectangle 14"/>
          <p:cNvSpPr/>
          <p:nvPr/>
        </p:nvSpPr>
        <p:spPr>
          <a:xfrm>
            <a:off x="1792965" y="3828153"/>
            <a:ext cx="8608715" cy="1631216"/>
          </a:xfrm>
          <a:prstGeom prst="rect">
            <a:avLst/>
          </a:prstGeom>
        </p:spPr>
        <p:txBody>
          <a:bodyPr wrap="square">
            <a:spAutoFit/>
          </a:bodyPr>
          <a:lstStyle/>
          <a:p>
            <a:pPr lvl="0"/>
            <a:r>
              <a:rPr lang="en-GB" sz="1200" dirty="0">
                <a:solidFill>
                  <a:srgbClr val="FFFFFF"/>
                </a:solidFill>
                <a:latin typeface="Arial Hebrew"/>
                <a:cs typeface="Arial Hebrew"/>
              </a:rPr>
              <a:t>Civil Law mostly requires </a:t>
            </a:r>
            <a:r>
              <a:rPr lang="en-GB" sz="1200" b="1" dirty="0">
                <a:solidFill>
                  <a:srgbClr val="FFFFFF"/>
                </a:solidFill>
                <a:latin typeface="Arial Hebrew"/>
                <a:cs typeface="Arial Hebrew"/>
              </a:rPr>
              <a:t>re-negotiation </a:t>
            </a:r>
            <a:r>
              <a:rPr lang="en-GB" sz="1200" dirty="0">
                <a:solidFill>
                  <a:srgbClr val="FFFFFF"/>
                </a:solidFill>
                <a:latin typeface="Arial Hebrew"/>
                <a:cs typeface="Arial Hebrew"/>
              </a:rPr>
              <a:t>of the Contract terms and conditions – ultimate solution is </a:t>
            </a:r>
          </a:p>
          <a:p>
            <a:pPr lvl="0"/>
            <a:r>
              <a:rPr lang="en-GB" sz="1200" dirty="0">
                <a:solidFill>
                  <a:srgbClr val="FFFFFF"/>
                </a:solidFill>
                <a:latin typeface="Arial Hebrew"/>
                <a:cs typeface="Arial Hebrew"/>
              </a:rPr>
              <a:t>to terminate if the terms cannot be adapted.</a:t>
            </a:r>
            <a:endParaRPr lang="en-US" sz="1200" dirty="0">
              <a:solidFill>
                <a:srgbClr val="FFFFFF"/>
              </a:solidFill>
              <a:latin typeface="Arial Hebrew"/>
              <a:cs typeface="Arial Hebrew"/>
            </a:endParaRPr>
          </a:p>
          <a:p>
            <a:r>
              <a:rPr lang="en-GB" sz="1200" dirty="0">
                <a:solidFill>
                  <a:srgbClr val="FFFFFF"/>
                </a:solidFill>
                <a:latin typeface="Arial Hebrew"/>
                <a:cs typeface="Arial Hebrew"/>
              </a:rPr>
              <a:t> </a:t>
            </a:r>
            <a:endParaRPr lang="tr-TR" sz="1200" dirty="0">
              <a:solidFill>
                <a:srgbClr val="FFFFFF"/>
              </a:solidFill>
              <a:latin typeface="Arial Hebrew"/>
              <a:cs typeface="Arial Hebrew"/>
            </a:endParaRPr>
          </a:p>
          <a:p>
            <a:endParaRPr lang="en-US" sz="1200" dirty="0">
              <a:solidFill>
                <a:srgbClr val="FFFFFF"/>
              </a:solidFill>
              <a:latin typeface="Arial Hebrew"/>
              <a:cs typeface="Arial Hebrew"/>
            </a:endParaRPr>
          </a:p>
          <a:p>
            <a:pPr lvl="0"/>
            <a:r>
              <a:rPr lang="en-GB" sz="1200" dirty="0">
                <a:solidFill>
                  <a:srgbClr val="FFFFFF"/>
                </a:solidFill>
                <a:latin typeface="Arial Hebrew"/>
                <a:cs typeface="Arial Hebrew"/>
              </a:rPr>
              <a:t>Common Law mostly grants </a:t>
            </a:r>
            <a:r>
              <a:rPr lang="en-GB" sz="1200" b="1" dirty="0">
                <a:solidFill>
                  <a:srgbClr val="FFFFFF"/>
                </a:solidFill>
                <a:latin typeface="Arial Hebrew"/>
                <a:cs typeface="Arial Hebrew"/>
              </a:rPr>
              <a:t>right to terminate </a:t>
            </a:r>
            <a:r>
              <a:rPr lang="en-GB" sz="1200" dirty="0">
                <a:solidFill>
                  <a:srgbClr val="FFFFFF"/>
                </a:solidFill>
                <a:latin typeface="Arial Hebrew"/>
                <a:cs typeface="Arial Hebrew"/>
              </a:rPr>
              <a:t>the Contract.</a:t>
            </a:r>
            <a:endParaRPr lang="en-US" sz="1200" dirty="0">
              <a:solidFill>
                <a:srgbClr val="FFFFFF"/>
              </a:solidFill>
              <a:latin typeface="Arial Hebrew"/>
              <a:cs typeface="Arial Hebrew"/>
            </a:endParaRPr>
          </a:p>
          <a:p>
            <a:endParaRPr lang="en-US" sz="1600" dirty="0">
              <a:solidFill>
                <a:srgbClr val="FFFFFF"/>
              </a:solidFill>
              <a:latin typeface="Arial Hebrew"/>
              <a:cs typeface="Arial Hebrew"/>
            </a:endParaRPr>
          </a:p>
          <a:p>
            <a:pPr lvl="0"/>
            <a:r>
              <a:rPr lang="en-GB" sz="1200" dirty="0">
                <a:solidFill>
                  <a:srgbClr val="FFFFFF"/>
                </a:solidFill>
                <a:latin typeface="Arial Hebrew"/>
                <a:cs typeface="Arial Hebrew"/>
              </a:rPr>
              <a:t>In Civil Law, adaptation or termination might be sought through lawsuit / arbitration.  In Common Law, right to terminate may be initiated by directly by the affected contracting party – court interference is not welcomed.</a:t>
            </a:r>
            <a:endParaRPr lang="en-US" sz="1200" dirty="0">
              <a:solidFill>
                <a:srgbClr val="FFFFFF"/>
              </a:solidFill>
              <a:latin typeface="Arial Hebrew"/>
              <a:cs typeface="Arial Hebrew"/>
            </a:endParaRPr>
          </a:p>
        </p:txBody>
      </p:sp>
      <p:cxnSp>
        <p:nvCxnSpPr>
          <p:cNvPr id="20" name="Straight Connector 19"/>
          <p:cNvCxnSpPr/>
          <p:nvPr/>
        </p:nvCxnSpPr>
        <p:spPr>
          <a:xfrm>
            <a:off x="1269974" y="2852565"/>
            <a:ext cx="7085647"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6"/>
          <a:stretch>
            <a:fillRect/>
          </a:stretch>
        </p:blipFill>
        <p:spPr>
          <a:xfrm>
            <a:off x="1485638" y="3914114"/>
            <a:ext cx="221138" cy="331707"/>
          </a:xfrm>
          <a:prstGeom prst="rect">
            <a:avLst/>
          </a:prstGeom>
        </p:spPr>
      </p:pic>
      <p:pic>
        <p:nvPicPr>
          <p:cNvPr id="22" name="Picture 21"/>
          <p:cNvPicPr>
            <a:picLocks noChangeAspect="1"/>
          </p:cNvPicPr>
          <p:nvPr/>
        </p:nvPicPr>
        <p:blipFill>
          <a:blip r:embed="rId6"/>
          <a:stretch>
            <a:fillRect/>
          </a:stretch>
        </p:blipFill>
        <p:spPr>
          <a:xfrm>
            <a:off x="1485638" y="4539617"/>
            <a:ext cx="221138" cy="331707"/>
          </a:xfrm>
          <a:prstGeom prst="rect">
            <a:avLst/>
          </a:prstGeom>
        </p:spPr>
      </p:pic>
      <p:pic>
        <p:nvPicPr>
          <p:cNvPr id="23" name="Picture 22"/>
          <p:cNvPicPr>
            <a:picLocks noChangeAspect="1"/>
          </p:cNvPicPr>
          <p:nvPr/>
        </p:nvPicPr>
        <p:blipFill>
          <a:blip r:embed="rId6"/>
          <a:stretch>
            <a:fillRect/>
          </a:stretch>
        </p:blipFill>
        <p:spPr>
          <a:xfrm>
            <a:off x="1485638" y="5079822"/>
            <a:ext cx="221138" cy="331707"/>
          </a:xfrm>
          <a:prstGeom prst="rect">
            <a:avLst/>
          </a:prstGeom>
        </p:spPr>
      </p:pic>
    </p:spTree>
    <p:extLst>
      <p:ext uri="{BB962C8B-B14F-4D97-AF65-F5344CB8AC3E}">
        <p14:creationId xmlns:p14="http://schemas.microsoft.com/office/powerpoint/2010/main" val="3149428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sp>
        <p:nvSpPr>
          <p:cNvPr id="7" name="Rectangle 6"/>
          <p:cNvSpPr/>
          <p:nvPr/>
        </p:nvSpPr>
        <p:spPr>
          <a:xfrm>
            <a:off x="1173093" y="1856581"/>
            <a:ext cx="9845814" cy="954107"/>
          </a:xfrm>
          <a:prstGeom prst="rect">
            <a:avLst/>
          </a:prstGeom>
        </p:spPr>
        <p:txBody>
          <a:bodyPr wrap="square">
            <a:spAutoFit/>
          </a:bodyPr>
          <a:lstStyle/>
          <a:p>
            <a:endParaRPr lang="en-GB" sz="2800" b="1" dirty="0">
              <a:solidFill>
                <a:srgbClr val="FFFFFF"/>
              </a:solidFill>
              <a:latin typeface="Arial Hebrew"/>
              <a:cs typeface="Arial Hebrew"/>
            </a:endParaRPr>
          </a:p>
          <a:p>
            <a:r>
              <a:rPr lang="en-GB" sz="2800" b="1" dirty="0">
                <a:solidFill>
                  <a:srgbClr val="FFFFFF"/>
                </a:solidFill>
              </a:rPr>
              <a:t>WHAT TO DO?</a:t>
            </a:r>
            <a:endParaRPr lang="en-US" sz="2800" dirty="0">
              <a:solidFill>
                <a:srgbClr val="FFFFFF"/>
              </a:solidFill>
            </a:endParaRPr>
          </a:p>
        </p:txBody>
      </p:sp>
      <p:pic>
        <p:nvPicPr>
          <p:cNvPr id="6" name="Picture 5">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8291311" y="463671"/>
            <a:ext cx="3650402" cy="286168"/>
          </a:xfrm>
          <a:prstGeom prst="rect">
            <a:avLst/>
          </a:prstGeom>
        </p:spPr>
      </p:pic>
      <p:cxnSp>
        <p:nvCxnSpPr>
          <p:cNvPr id="22" name="Straight Connector 21"/>
          <p:cNvCxnSpPr/>
          <p:nvPr/>
        </p:nvCxnSpPr>
        <p:spPr>
          <a:xfrm>
            <a:off x="1259895" y="2852565"/>
            <a:ext cx="2590343"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188225" y="3011673"/>
            <a:ext cx="9959322" cy="2062103"/>
          </a:xfrm>
          <a:prstGeom prst="rect">
            <a:avLst/>
          </a:prstGeom>
        </p:spPr>
        <p:txBody>
          <a:bodyPr wrap="square">
            <a:spAutoFit/>
          </a:bodyPr>
          <a:lstStyle/>
          <a:p>
            <a:pPr lvl="0"/>
            <a:r>
              <a:rPr lang="en-GB" sz="1600" dirty="0">
                <a:latin typeface="Arial Hebrew"/>
                <a:cs typeface="Arial Hebrew"/>
              </a:rPr>
              <a:t>Any attempt for re-negotiation shall be made without undue delay and shall indicate the grounds on which it is based – </a:t>
            </a:r>
            <a:r>
              <a:rPr lang="en-GB" sz="1600" b="1" dirty="0">
                <a:latin typeface="Arial Hebrew"/>
                <a:cs typeface="Arial Hebrew"/>
              </a:rPr>
              <a:t>wait and see strategy may not be well-suited for hardship cases.</a:t>
            </a:r>
            <a:endParaRPr lang="en-US" sz="1600" dirty="0">
              <a:latin typeface="Arial Hebrew"/>
              <a:cs typeface="Arial Hebrew"/>
            </a:endParaRPr>
          </a:p>
          <a:p>
            <a:pPr marL="171450" lvl="0" indent="-171450">
              <a:buFont typeface="Arial"/>
              <a:buChar char="•"/>
            </a:pPr>
            <a:endParaRPr lang="en-GB" sz="1600" dirty="0">
              <a:latin typeface="Arial Hebrew"/>
              <a:cs typeface="Arial Hebrew"/>
            </a:endParaRPr>
          </a:p>
          <a:p>
            <a:pPr lvl="0"/>
            <a:r>
              <a:rPr lang="en-GB" sz="1600" dirty="0">
                <a:latin typeface="Arial Hebrew"/>
                <a:cs typeface="Arial Hebrew"/>
              </a:rPr>
              <a:t>Negotiations shall be made in good faith – </a:t>
            </a:r>
            <a:r>
              <a:rPr lang="en-GB" sz="1600" b="1" dirty="0">
                <a:latin typeface="Arial Hebrew"/>
                <a:cs typeface="Arial Hebrew"/>
              </a:rPr>
              <a:t>increasing the claims for adaptation in an abnormal manner can be taken as a frivolous attempt to block negotiations</a:t>
            </a:r>
            <a:r>
              <a:rPr lang="en-GB" sz="1600" dirty="0">
                <a:latin typeface="Arial Hebrew"/>
                <a:cs typeface="Arial Hebrew"/>
              </a:rPr>
              <a:t>.</a:t>
            </a:r>
            <a:endParaRPr lang="en-US" sz="1600" dirty="0">
              <a:latin typeface="Arial Hebrew"/>
              <a:cs typeface="Arial Hebrew"/>
            </a:endParaRPr>
          </a:p>
          <a:p>
            <a:pPr marL="171450" lvl="0" indent="-171450">
              <a:buFont typeface="Arial"/>
              <a:buChar char="•"/>
            </a:pPr>
            <a:endParaRPr lang="en-GB" sz="1600" dirty="0">
              <a:latin typeface="Arial Hebrew"/>
              <a:cs typeface="Arial Hebrew"/>
            </a:endParaRPr>
          </a:p>
          <a:p>
            <a:pPr lvl="0"/>
            <a:r>
              <a:rPr lang="en-GB" sz="1600" dirty="0">
                <a:latin typeface="Arial Hebrew"/>
                <a:cs typeface="Arial Hebrew"/>
              </a:rPr>
              <a:t>Performance may be withheld in extraordinary circumstances – </a:t>
            </a:r>
            <a:r>
              <a:rPr lang="en-GB" sz="1600" b="1" dirty="0">
                <a:latin typeface="Arial Hebrew"/>
                <a:cs typeface="Arial Hebrew"/>
              </a:rPr>
              <a:t>each case shall be studied diligently to find out if there are grounds for delaying the performance</a:t>
            </a:r>
            <a:r>
              <a:rPr lang="en-GB" sz="1600" dirty="0">
                <a:latin typeface="Arial Hebrew"/>
                <a:cs typeface="Arial Hebrew"/>
              </a:rPr>
              <a:t>.</a:t>
            </a:r>
            <a:endParaRPr lang="en-US" sz="1600" dirty="0">
              <a:latin typeface="Arial Hebrew"/>
              <a:cs typeface="Arial Hebrew"/>
            </a:endParaRPr>
          </a:p>
        </p:txBody>
      </p:sp>
      <p:pic>
        <p:nvPicPr>
          <p:cNvPr id="8" name="Picture 7">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455941" y="375110"/>
            <a:ext cx="2063854" cy="429676"/>
          </a:xfrm>
          <a:prstGeom prst="rect">
            <a:avLst/>
          </a:prstGeom>
        </p:spPr>
      </p:pic>
      <p:cxnSp>
        <p:nvCxnSpPr>
          <p:cNvPr id="9" name="Straight Connector 8"/>
          <p:cNvCxnSpPr/>
          <p:nvPr/>
        </p:nvCxnSpPr>
        <p:spPr>
          <a:xfrm>
            <a:off x="1259895" y="3618624"/>
            <a:ext cx="9776782"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259895" y="4344365"/>
            <a:ext cx="9776782"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259895" y="5100345"/>
            <a:ext cx="9776782"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7679" y="3001372"/>
            <a:ext cx="554824" cy="509461"/>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7679" y="3739718"/>
            <a:ext cx="554824" cy="509461"/>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7679" y="4478065"/>
            <a:ext cx="554824" cy="509461"/>
          </a:xfrm>
          <a:prstGeom prst="rect">
            <a:avLst/>
          </a:prstGeom>
        </p:spPr>
      </p:pic>
    </p:spTree>
    <p:extLst>
      <p:ext uri="{BB962C8B-B14F-4D97-AF65-F5344CB8AC3E}">
        <p14:creationId xmlns:p14="http://schemas.microsoft.com/office/powerpoint/2010/main" val="3494178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
        <p:nvSpPr>
          <p:cNvPr id="6" name="Rectangle 5"/>
          <p:cNvSpPr/>
          <p:nvPr/>
        </p:nvSpPr>
        <p:spPr>
          <a:xfrm>
            <a:off x="1336745" y="4248599"/>
            <a:ext cx="9820880" cy="338554"/>
          </a:xfrm>
          <a:prstGeom prst="rect">
            <a:avLst/>
          </a:prstGeom>
        </p:spPr>
        <p:txBody>
          <a:bodyPr wrap="square">
            <a:spAutoFit/>
          </a:bodyPr>
          <a:lstStyle/>
          <a:p>
            <a:pPr algn="ctr"/>
            <a:r>
              <a:rPr lang="en-US" sz="1600" b="1" dirty="0">
                <a:latin typeface="Arial Hebrew"/>
                <a:cs typeface="Arial Hebrew"/>
              </a:rPr>
              <a:t>t     h     a     n     k         y     o     u     </a:t>
            </a:r>
            <a:r>
              <a:rPr lang="en-GB" sz="1600" b="1" dirty="0">
                <a:latin typeface="Arial Hebrew"/>
                <a:cs typeface="Arial Hebrew"/>
              </a:rPr>
              <a:t>.    .    .</a:t>
            </a:r>
            <a:r>
              <a:rPr lang="is-IS" sz="1600" b="1" dirty="0">
                <a:latin typeface="Arial Hebrew"/>
                <a:cs typeface="Arial Hebrew"/>
              </a:rPr>
              <a:t>   </a:t>
            </a:r>
            <a:endParaRPr lang="en-US" sz="1600" i="1" dirty="0">
              <a:latin typeface="Arial Hebrew"/>
              <a:cs typeface="Arial Hebrew"/>
            </a:endParaRPr>
          </a:p>
        </p:txBody>
      </p:sp>
      <p:pic>
        <p:nvPicPr>
          <p:cNvPr id="8" name="Picture 7">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5064073" y="2905123"/>
            <a:ext cx="2063854" cy="429676"/>
          </a:xfrm>
          <a:prstGeom prst="rect">
            <a:avLst/>
          </a:prstGeom>
        </p:spPr>
      </p:pic>
    </p:spTree>
    <p:extLst>
      <p:ext uri="{BB962C8B-B14F-4D97-AF65-F5344CB8AC3E}">
        <p14:creationId xmlns:p14="http://schemas.microsoft.com/office/powerpoint/2010/main" val="2167183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4"/>
          <a:stretch>
            <a:fillRect/>
          </a:stretch>
        </p:blipFill>
        <p:spPr>
          <a:xfrm>
            <a:off x="5568632" y="421513"/>
            <a:ext cx="1054736" cy="1220355"/>
          </a:xfrm>
          <a:prstGeom prst="rect">
            <a:avLst/>
          </a:prstGeom>
        </p:spPr>
      </p:pic>
      <p:sp>
        <p:nvSpPr>
          <p:cNvPr id="7" name="Rectangle 6"/>
          <p:cNvSpPr/>
          <p:nvPr/>
        </p:nvSpPr>
        <p:spPr>
          <a:xfrm>
            <a:off x="1173093" y="1856581"/>
            <a:ext cx="9845814" cy="954107"/>
          </a:xfrm>
          <a:prstGeom prst="rect">
            <a:avLst/>
          </a:prstGeom>
        </p:spPr>
        <p:txBody>
          <a:bodyPr wrap="square">
            <a:spAutoFit/>
          </a:bodyPr>
          <a:lstStyle/>
          <a:p>
            <a:r>
              <a:rPr lang="en-GB" sz="2800" b="1" dirty="0">
                <a:solidFill>
                  <a:schemeClr val="bg1"/>
                </a:solidFill>
                <a:latin typeface="Arial Hebrew"/>
                <a:cs typeface="Arial Hebrew"/>
              </a:rPr>
              <a:t>RECENT GLOBAL DEVELOPMENTS</a:t>
            </a:r>
          </a:p>
          <a:p>
            <a:r>
              <a:rPr lang="tr-TR" sz="2800" b="1" dirty="0">
                <a:solidFill>
                  <a:schemeClr val="bg1"/>
                </a:solidFill>
                <a:latin typeface="Arial Hebrew"/>
                <a:cs typeface="Arial Hebrew"/>
              </a:rPr>
              <a:t>THAT </a:t>
            </a:r>
            <a:r>
              <a:rPr lang="en-GB" sz="2800" b="1" dirty="0">
                <a:solidFill>
                  <a:schemeClr val="bg1"/>
                </a:solidFill>
                <a:latin typeface="Arial Hebrew"/>
                <a:cs typeface="Arial Hebrew"/>
              </a:rPr>
              <a:t>LED TO CHANGES IN CONSTRUCTION</a:t>
            </a:r>
            <a:endParaRPr lang="en-US" sz="2800" dirty="0">
              <a:solidFill>
                <a:schemeClr val="bg1"/>
              </a:solidFill>
              <a:latin typeface="Arial Hebrew"/>
              <a:cs typeface="Arial Hebrew"/>
            </a:endParaRPr>
          </a:p>
        </p:txBody>
      </p:sp>
      <p:pic>
        <p:nvPicPr>
          <p:cNvPr id="6" name="Picture 5">
            <a:extLst>
              <a:ext uri="{FF2B5EF4-FFF2-40B4-BE49-F238E27FC236}">
                <a16:creationId xmlns:a16="http://schemas.microsoft.com/office/drawing/2014/main" id="{245845A0-4D66-5AB0-343A-BE45CA5A62BE}"/>
              </a:ext>
            </a:extLst>
          </p:cNvPr>
          <p:cNvPicPr>
            <a:picLocks noChangeAspect="1"/>
          </p:cNvPicPr>
          <p:nvPr/>
        </p:nvPicPr>
        <p:blipFill>
          <a:blip r:embed="rId5"/>
          <a:stretch>
            <a:fillRect/>
          </a:stretch>
        </p:blipFill>
        <p:spPr>
          <a:xfrm>
            <a:off x="8291311" y="376304"/>
            <a:ext cx="3650402" cy="286168"/>
          </a:xfrm>
          <a:prstGeom prst="rect">
            <a:avLst/>
          </a:prstGeom>
        </p:spPr>
      </p:pic>
      <p:sp>
        <p:nvSpPr>
          <p:cNvPr id="10" name="Rectangle 9"/>
          <p:cNvSpPr/>
          <p:nvPr/>
        </p:nvSpPr>
        <p:spPr>
          <a:xfrm>
            <a:off x="208863" y="5363028"/>
            <a:ext cx="2314124" cy="492443"/>
          </a:xfrm>
          <a:prstGeom prst="rect">
            <a:avLst/>
          </a:prstGeom>
        </p:spPr>
        <p:txBody>
          <a:bodyPr wrap="none">
            <a:spAutoFit/>
          </a:bodyPr>
          <a:lstStyle/>
          <a:p>
            <a:pPr lvl="0" algn="ctr"/>
            <a:r>
              <a:rPr lang="en-GB" sz="1600" b="1" dirty="0">
                <a:solidFill>
                  <a:srgbClr val="000000"/>
                </a:solidFill>
                <a:latin typeface="Arial Hebrew"/>
                <a:cs typeface="Arial Hebrew"/>
              </a:rPr>
              <a:t>COVID 19 PANDEMIC </a:t>
            </a:r>
          </a:p>
          <a:p>
            <a:pPr lvl="0" algn="ctr"/>
            <a:r>
              <a:rPr lang="en-GB" sz="1000" i="1" dirty="0">
                <a:solidFill>
                  <a:srgbClr val="BFBFBF"/>
                </a:solidFill>
                <a:latin typeface="Arial Hebrew"/>
                <a:cs typeface="Arial Hebrew"/>
              </a:rPr>
              <a:t>2019 to 2022</a:t>
            </a:r>
            <a:endParaRPr lang="en-US" sz="1000" i="1" dirty="0">
              <a:solidFill>
                <a:srgbClr val="BFBFBF"/>
              </a:solidFill>
              <a:latin typeface="Arial Hebrew"/>
              <a:cs typeface="Arial Hebrew"/>
            </a:endParaRPr>
          </a:p>
        </p:txBody>
      </p:sp>
      <p:pic>
        <p:nvPicPr>
          <p:cNvPr id="11" name="Picture 10"/>
          <p:cNvPicPr>
            <a:picLocks noChangeAspect="1"/>
          </p:cNvPicPr>
          <p:nvPr/>
        </p:nvPicPr>
        <p:blipFill>
          <a:blip r:embed="rId6"/>
          <a:stretch>
            <a:fillRect/>
          </a:stretch>
        </p:blipFill>
        <p:spPr>
          <a:xfrm>
            <a:off x="618751" y="3837473"/>
            <a:ext cx="1473200" cy="1473200"/>
          </a:xfrm>
          <a:prstGeom prst="rect">
            <a:avLst/>
          </a:prstGeom>
        </p:spPr>
      </p:pic>
      <p:pic>
        <p:nvPicPr>
          <p:cNvPr id="12" name="Picture 11"/>
          <p:cNvPicPr>
            <a:picLocks noChangeAspect="1"/>
          </p:cNvPicPr>
          <p:nvPr/>
        </p:nvPicPr>
        <p:blipFill>
          <a:blip r:embed="rId7"/>
          <a:stretch>
            <a:fillRect/>
          </a:stretch>
        </p:blipFill>
        <p:spPr>
          <a:xfrm>
            <a:off x="2211783" y="3775104"/>
            <a:ext cx="1473200" cy="1473200"/>
          </a:xfrm>
          <a:prstGeom prst="rect">
            <a:avLst/>
          </a:prstGeom>
        </p:spPr>
      </p:pic>
      <p:sp>
        <p:nvSpPr>
          <p:cNvPr id="13" name="Rectangle 12"/>
          <p:cNvSpPr/>
          <p:nvPr/>
        </p:nvSpPr>
        <p:spPr>
          <a:xfrm>
            <a:off x="675621" y="3015483"/>
            <a:ext cx="4525224" cy="738664"/>
          </a:xfrm>
          <a:prstGeom prst="rect">
            <a:avLst/>
          </a:prstGeom>
        </p:spPr>
        <p:txBody>
          <a:bodyPr wrap="square">
            <a:spAutoFit/>
          </a:bodyPr>
          <a:lstStyle/>
          <a:p>
            <a:pPr lvl="0" algn="ctr"/>
            <a:r>
              <a:rPr lang="en-GB" sz="1600" b="1" dirty="0">
                <a:latin typeface="Arial Hebrew"/>
                <a:cs typeface="Arial Hebrew"/>
              </a:rPr>
              <a:t>SHARP PRICE INCREASE </a:t>
            </a:r>
          </a:p>
          <a:p>
            <a:pPr lvl="0" algn="ctr"/>
            <a:r>
              <a:rPr lang="en-GB" sz="1600" b="1" dirty="0">
                <a:latin typeface="Arial Hebrew"/>
                <a:cs typeface="Arial Hebrew"/>
              </a:rPr>
              <a:t>IN CONSTRUCTION MATERIALS</a:t>
            </a:r>
          </a:p>
          <a:p>
            <a:pPr lvl="0" algn="ctr"/>
            <a:r>
              <a:rPr lang="en-GB" sz="1000" i="1" dirty="0">
                <a:solidFill>
                  <a:srgbClr val="BFBFBF"/>
                </a:solidFill>
                <a:latin typeface="Arial Hebrew"/>
                <a:cs typeface="Arial Hebrew"/>
              </a:rPr>
              <a:t>2021 ONWARDS</a:t>
            </a:r>
            <a:endParaRPr lang="en-US" sz="1000" i="1" dirty="0">
              <a:solidFill>
                <a:srgbClr val="BFBFBF"/>
              </a:solidFill>
              <a:latin typeface="Arial Hebrew"/>
              <a:cs typeface="Arial Hebrew"/>
            </a:endParaRPr>
          </a:p>
        </p:txBody>
      </p:sp>
      <p:sp>
        <p:nvSpPr>
          <p:cNvPr id="14" name="Rectangle 13"/>
          <p:cNvSpPr/>
          <p:nvPr/>
        </p:nvSpPr>
        <p:spPr>
          <a:xfrm>
            <a:off x="3388198" y="5899832"/>
            <a:ext cx="1965737" cy="738664"/>
          </a:xfrm>
          <a:prstGeom prst="rect">
            <a:avLst/>
          </a:prstGeom>
        </p:spPr>
        <p:txBody>
          <a:bodyPr wrap="none">
            <a:spAutoFit/>
          </a:bodyPr>
          <a:lstStyle/>
          <a:p>
            <a:pPr lvl="0" algn="ctr"/>
            <a:r>
              <a:rPr lang="en-GB" sz="1600" b="1" dirty="0">
                <a:solidFill>
                  <a:srgbClr val="000000"/>
                </a:solidFill>
                <a:latin typeface="Arial Hebrew"/>
                <a:cs typeface="Arial Hebrew"/>
              </a:rPr>
              <a:t>SHARP INCREASE </a:t>
            </a:r>
          </a:p>
          <a:p>
            <a:pPr lvl="0" algn="ctr"/>
            <a:r>
              <a:rPr lang="en-GB" sz="1600" b="1" dirty="0">
                <a:solidFill>
                  <a:srgbClr val="000000"/>
                </a:solidFill>
                <a:latin typeface="Arial Hebrew"/>
                <a:cs typeface="Arial Hebrew"/>
              </a:rPr>
              <a:t>IN FUEL COSTS </a:t>
            </a:r>
          </a:p>
          <a:p>
            <a:pPr lvl="0" algn="ctr"/>
            <a:r>
              <a:rPr lang="en-GB" sz="1000" i="1" dirty="0">
                <a:solidFill>
                  <a:srgbClr val="BFBFBF"/>
                </a:solidFill>
                <a:latin typeface="Arial Hebrew"/>
                <a:cs typeface="Arial Hebrew"/>
              </a:rPr>
              <a:t>2021 ONWARDS</a:t>
            </a:r>
            <a:endParaRPr lang="en-US" sz="1000" i="1" dirty="0">
              <a:solidFill>
                <a:srgbClr val="BFBFBF"/>
              </a:solidFill>
              <a:latin typeface="Arial Hebrew"/>
              <a:cs typeface="Arial Hebrew"/>
            </a:endParaRPr>
          </a:p>
        </p:txBody>
      </p:sp>
      <p:pic>
        <p:nvPicPr>
          <p:cNvPr id="15" name="Picture 14"/>
          <p:cNvPicPr>
            <a:picLocks noChangeAspect="1"/>
          </p:cNvPicPr>
          <p:nvPr/>
        </p:nvPicPr>
        <p:blipFill>
          <a:blip r:embed="rId8"/>
          <a:stretch>
            <a:fillRect/>
          </a:stretch>
        </p:blipFill>
        <p:spPr>
          <a:xfrm>
            <a:off x="3681983" y="4354114"/>
            <a:ext cx="1473200" cy="1473200"/>
          </a:xfrm>
          <a:prstGeom prst="rect">
            <a:avLst/>
          </a:prstGeom>
        </p:spPr>
      </p:pic>
      <p:sp>
        <p:nvSpPr>
          <p:cNvPr id="2" name="Rectangle 1"/>
          <p:cNvSpPr/>
          <p:nvPr/>
        </p:nvSpPr>
        <p:spPr>
          <a:xfrm>
            <a:off x="5033820" y="3588842"/>
            <a:ext cx="2075020" cy="738664"/>
          </a:xfrm>
          <a:prstGeom prst="rect">
            <a:avLst/>
          </a:prstGeom>
        </p:spPr>
        <p:txBody>
          <a:bodyPr wrap="none">
            <a:spAutoFit/>
          </a:bodyPr>
          <a:lstStyle/>
          <a:p>
            <a:pPr lvl="0" algn="ctr"/>
            <a:r>
              <a:rPr lang="en-GB" sz="1600" b="1" dirty="0">
                <a:solidFill>
                  <a:srgbClr val="000000"/>
                </a:solidFill>
                <a:latin typeface="Arial Hebrew"/>
                <a:cs typeface="Arial Hebrew"/>
              </a:rPr>
              <a:t>UKRAINE – RUSSIA </a:t>
            </a:r>
          </a:p>
          <a:p>
            <a:pPr lvl="0" algn="ctr"/>
            <a:r>
              <a:rPr lang="en-GB" sz="1600" b="1" dirty="0">
                <a:solidFill>
                  <a:srgbClr val="000000"/>
                </a:solidFill>
                <a:latin typeface="Arial Hebrew"/>
                <a:cs typeface="Arial Hebrew"/>
              </a:rPr>
              <a:t>WAR</a:t>
            </a:r>
          </a:p>
          <a:p>
            <a:pPr lvl="0" algn="ctr"/>
            <a:r>
              <a:rPr lang="en-GB" sz="1000" i="1" dirty="0">
                <a:solidFill>
                  <a:srgbClr val="BFBFBF"/>
                </a:solidFill>
                <a:latin typeface="Arial Hebrew"/>
                <a:cs typeface="Arial Hebrew"/>
              </a:rPr>
              <a:t>2022 FEBRUARY ONWARDS</a:t>
            </a:r>
            <a:endParaRPr lang="en-US" sz="1000" i="1" dirty="0">
              <a:solidFill>
                <a:srgbClr val="BFBFBF"/>
              </a:solidFill>
              <a:latin typeface="Arial Hebrew"/>
              <a:cs typeface="Arial Hebrew"/>
            </a:endParaRPr>
          </a:p>
        </p:txBody>
      </p:sp>
      <p:pic>
        <p:nvPicPr>
          <p:cNvPr id="3" name="Picture 2"/>
          <p:cNvPicPr>
            <a:picLocks noChangeAspect="1"/>
          </p:cNvPicPr>
          <p:nvPr/>
        </p:nvPicPr>
        <p:blipFill>
          <a:blip r:embed="rId9"/>
          <a:stretch>
            <a:fillRect/>
          </a:stretch>
        </p:blipFill>
        <p:spPr>
          <a:xfrm>
            <a:off x="5335033" y="4365983"/>
            <a:ext cx="1473200" cy="1473200"/>
          </a:xfrm>
          <a:prstGeom prst="rect">
            <a:avLst/>
          </a:prstGeom>
        </p:spPr>
      </p:pic>
      <p:sp>
        <p:nvSpPr>
          <p:cNvPr id="5" name="Rectangle 4"/>
          <p:cNvSpPr/>
          <p:nvPr/>
        </p:nvSpPr>
        <p:spPr>
          <a:xfrm>
            <a:off x="6771969" y="5903977"/>
            <a:ext cx="1898511" cy="769441"/>
          </a:xfrm>
          <a:prstGeom prst="rect">
            <a:avLst/>
          </a:prstGeom>
        </p:spPr>
        <p:txBody>
          <a:bodyPr wrap="none">
            <a:spAutoFit/>
          </a:bodyPr>
          <a:lstStyle/>
          <a:p>
            <a:pPr lvl="0" algn="ctr"/>
            <a:r>
              <a:rPr lang="en-GB" sz="1600" b="1" dirty="0">
                <a:solidFill>
                  <a:srgbClr val="000000"/>
                </a:solidFill>
                <a:latin typeface="Arial Hebrew"/>
                <a:cs typeface="Arial Hebrew"/>
              </a:rPr>
              <a:t>GLOBAL </a:t>
            </a:r>
          </a:p>
          <a:p>
            <a:pPr lvl="0" algn="ctr"/>
            <a:r>
              <a:rPr lang="en-GB" sz="1600" b="1" dirty="0">
                <a:solidFill>
                  <a:srgbClr val="000000"/>
                </a:solidFill>
                <a:latin typeface="Arial Hebrew"/>
                <a:cs typeface="Arial Hebrew"/>
              </a:rPr>
              <a:t>CHIP SHORTAGE</a:t>
            </a:r>
          </a:p>
          <a:p>
            <a:pPr lvl="0" algn="ctr"/>
            <a:r>
              <a:rPr lang="en-GB" sz="1200" i="1" dirty="0">
                <a:solidFill>
                  <a:srgbClr val="BFBFBF"/>
                </a:solidFill>
                <a:latin typeface="Arial Hebrew"/>
                <a:cs typeface="Arial Hebrew"/>
              </a:rPr>
              <a:t>2020 ONWARDS</a:t>
            </a:r>
            <a:endParaRPr lang="en-US" sz="1200" i="1" dirty="0">
              <a:solidFill>
                <a:srgbClr val="BFBFBF"/>
              </a:solidFill>
              <a:latin typeface="Arial Hebrew"/>
              <a:cs typeface="Arial Hebrew"/>
            </a:endParaRPr>
          </a:p>
        </p:txBody>
      </p:sp>
      <p:pic>
        <p:nvPicPr>
          <p:cNvPr id="16" name="Picture 15"/>
          <p:cNvPicPr>
            <a:picLocks noChangeAspect="1"/>
          </p:cNvPicPr>
          <p:nvPr/>
        </p:nvPicPr>
        <p:blipFill>
          <a:blip r:embed="rId10"/>
          <a:stretch>
            <a:fillRect/>
          </a:stretch>
        </p:blipFill>
        <p:spPr>
          <a:xfrm>
            <a:off x="7000269" y="4347000"/>
            <a:ext cx="1473200" cy="1473200"/>
          </a:xfrm>
          <a:prstGeom prst="rect">
            <a:avLst/>
          </a:prstGeom>
        </p:spPr>
      </p:pic>
      <p:sp>
        <p:nvSpPr>
          <p:cNvPr id="17" name="Rectangle 16"/>
          <p:cNvSpPr/>
          <p:nvPr/>
        </p:nvSpPr>
        <p:spPr>
          <a:xfrm>
            <a:off x="7662941" y="3005163"/>
            <a:ext cx="2924332" cy="492443"/>
          </a:xfrm>
          <a:prstGeom prst="rect">
            <a:avLst/>
          </a:prstGeom>
        </p:spPr>
        <p:txBody>
          <a:bodyPr wrap="none">
            <a:spAutoFit/>
          </a:bodyPr>
          <a:lstStyle/>
          <a:p>
            <a:pPr lvl="0" algn="ctr"/>
            <a:r>
              <a:rPr lang="en-GB" sz="1600" b="1" dirty="0">
                <a:solidFill>
                  <a:srgbClr val="000000"/>
                </a:solidFill>
                <a:latin typeface="Arial Hebrew"/>
                <a:cs typeface="Arial Hebrew"/>
              </a:rPr>
              <a:t>GLOBAL HYPERINFLATION</a:t>
            </a:r>
          </a:p>
          <a:p>
            <a:pPr lvl="0" algn="ctr"/>
            <a:r>
              <a:rPr lang="en-GB" sz="1000" i="1" dirty="0">
                <a:solidFill>
                  <a:srgbClr val="BFBFBF"/>
                </a:solidFill>
                <a:latin typeface="Arial Hebrew"/>
                <a:cs typeface="Arial Hebrew"/>
              </a:rPr>
              <a:t>2021 ONWARDS</a:t>
            </a:r>
            <a:endParaRPr lang="en-US" sz="1000" i="1" dirty="0">
              <a:solidFill>
                <a:srgbClr val="BFBFBF"/>
              </a:solidFill>
              <a:latin typeface="Arial Hebrew"/>
              <a:cs typeface="Arial Hebrew"/>
            </a:endParaRPr>
          </a:p>
        </p:txBody>
      </p:sp>
      <p:pic>
        <p:nvPicPr>
          <p:cNvPr id="18" name="Picture 17"/>
          <p:cNvPicPr>
            <a:picLocks noChangeAspect="1"/>
          </p:cNvPicPr>
          <p:nvPr/>
        </p:nvPicPr>
        <p:blipFill>
          <a:blip r:embed="rId11"/>
          <a:stretch>
            <a:fillRect/>
          </a:stretch>
        </p:blipFill>
        <p:spPr>
          <a:xfrm>
            <a:off x="8413061" y="3550697"/>
            <a:ext cx="1473200" cy="1473200"/>
          </a:xfrm>
          <a:prstGeom prst="rect">
            <a:avLst/>
          </a:prstGeom>
        </p:spPr>
      </p:pic>
      <p:sp>
        <p:nvSpPr>
          <p:cNvPr id="19" name="Rectangle 18"/>
          <p:cNvSpPr/>
          <p:nvPr/>
        </p:nvSpPr>
        <p:spPr>
          <a:xfrm>
            <a:off x="9674084" y="5087510"/>
            <a:ext cx="2172825" cy="584776"/>
          </a:xfrm>
          <a:prstGeom prst="rect">
            <a:avLst/>
          </a:prstGeom>
        </p:spPr>
        <p:txBody>
          <a:bodyPr wrap="none">
            <a:spAutoFit/>
          </a:bodyPr>
          <a:lstStyle/>
          <a:p>
            <a:pPr lvl="0" algn="ctr"/>
            <a:r>
              <a:rPr lang="en-GB" sz="1600" b="1" dirty="0">
                <a:solidFill>
                  <a:srgbClr val="000000"/>
                </a:solidFill>
                <a:latin typeface="Arial Hebrew"/>
                <a:cs typeface="Arial Hebrew"/>
              </a:rPr>
              <a:t>INCREASED </a:t>
            </a:r>
          </a:p>
          <a:p>
            <a:pPr lvl="0" algn="ctr"/>
            <a:r>
              <a:rPr lang="en-GB" sz="1600" b="1" dirty="0">
                <a:solidFill>
                  <a:srgbClr val="000000"/>
                </a:solidFill>
                <a:latin typeface="Arial Hebrew"/>
                <a:cs typeface="Arial Hebrew"/>
              </a:rPr>
              <a:t>MANPOWER COSTS </a:t>
            </a:r>
            <a:endParaRPr lang="en-US" sz="1600" b="1" dirty="0">
              <a:solidFill>
                <a:srgbClr val="000000"/>
              </a:solidFill>
              <a:latin typeface="Arial Hebrew"/>
              <a:cs typeface="Arial Hebrew"/>
            </a:endParaRPr>
          </a:p>
        </p:txBody>
      </p:sp>
      <p:pic>
        <p:nvPicPr>
          <p:cNvPr id="20" name="Picture 19"/>
          <p:cNvPicPr>
            <a:picLocks noChangeAspect="1"/>
          </p:cNvPicPr>
          <p:nvPr/>
        </p:nvPicPr>
        <p:blipFill>
          <a:blip r:embed="rId12"/>
          <a:stretch>
            <a:fillRect/>
          </a:stretch>
        </p:blipFill>
        <p:spPr>
          <a:xfrm>
            <a:off x="10015976" y="3539094"/>
            <a:ext cx="1473200" cy="1473200"/>
          </a:xfrm>
          <a:prstGeom prst="rect">
            <a:avLst/>
          </a:prstGeom>
        </p:spPr>
      </p:pic>
      <p:cxnSp>
        <p:nvCxnSpPr>
          <p:cNvPr id="22" name="Straight Connector 21"/>
          <p:cNvCxnSpPr>
            <a:cxnSpLocks/>
          </p:cNvCxnSpPr>
          <p:nvPr/>
        </p:nvCxnSpPr>
        <p:spPr>
          <a:xfrm flipV="1">
            <a:off x="1259895" y="2810688"/>
            <a:ext cx="7912385" cy="41877"/>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B9E7D53D-F1E3-5837-378F-9C5175CD4BAA}"/>
              </a:ext>
            </a:extLst>
          </p:cNvPr>
          <p:cNvPicPr>
            <a:picLocks noChangeAspect="1"/>
          </p:cNvPicPr>
          <p:nvPr/>
        </p:nvPicPr>
        <p:blipFill>
          <a:blip r:embed="rId13"/>
          <a:stretch>
            <a:fillRect/>
          </a:stretch>
        </p:blipFill>
        <p:spPr>
          <a:xfrm>
            <a:off x="455941" y="375110"/>
            <a:ext cx="2063854" cy="429676"/>
          </a:xfrm>
          <a:prstGeom prst="rect">
            <a:avLst/>
          </a:prstGeom>
        </p:spPr>
      </p:pic>
    </p:spTree>
    <p:extLst>
      <p:ext uri="{BB962C8B-B14F-4D97-AF65-F5344CB8AC3E}">
        <p14:creationId xmlns:p14="http://schemas.microsoft.com/office/powerpoint/2010/main" val="380474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6" name="Picture 5">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8291311" y="463671"/>
            <a:ext cx="3650402" cy="286168"/>
          </a:xfrm>
          <a:prstGeom prst="rect">
            <a:avLst/>
          </a:prstGeom>
        </p:spPr>
      </p:pic>
      <p:grpSp>
        <p:nvGrpSpPr>
          <p:cNvPr id="2" name="Group 1"/>
          <p:cNvGrpSpPr/>
          <p:nvPr/>
        </p:nvGrpSpPr>
        <p:grpSpPr>
          <a:xfrm>
            <a:off x="651367" y="1811407"/>
            <a:ext cx="10909426" cy="2431619"/>
            <a:chOff x="651367" y="1811407"/>
            <a:chExt cx="10909426" cy="2431619"/>
          </a:xfrm>
        </p:grpSpPr>
        <p:pic>
          <p:nvPicPr>
            <p:cNvPr id="29" name="Picture 28"/>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51367" y="1811407"/>
              <a:ext cx="10909426" cy="2431619"/>
            </a:xfrm>
            <a:prstGeom prst="rect">
              <a:avLst/>
            </a:prstGeom>
          </p:spPr>
        </p:pic>
        <p:sp>
          <p:nvSpPr>
            <p:cNvPr id="21" name="Rectangle 20"/>
            <p:cNvSpPr/>
            <p:nvPr/>
          </p:nvSpPr>
          <p:spPr>
            <a:xfrm>
              <a:off x="941272" y="2075464"/>
              <a:ext cx="2354612" cy="1077218"/>
            </a:xfrm>
            <a:prstGeom prst="rect">
              <a:avLst/>
            </a:prstGeom>
          </p:spPr>
          <p:txBody>
            <a:bodyPr wrap="square">
              <a:spAutoFit/>
            </a:bodyPr>
            <a:lstStyle/>
            <a:p>
              <a:pPr lvl="0"/>
              <a:r>
                <a:rPr lang="en-GB" sz="1600" b="1" dirty="0">
                  <a:latin typeface="Arial Hebrew"/>
                  <a:cs typeface="Arial Hebrew"/>
                </a:rPr>
                <a:t>Sharp Price </a:t>
              </a:r>
            </a:p>
            <a:p>
              <a:pPr lvl="0"/>
              <a:r>
                <a:rPr lang="en-GB" sz="1600" b="1" dirty="0">
                  <a:latin typeface="Arial Hebrew"/>
                  <a:cs typeface="Arial Hebrew"/>
                </a:rPr>
                <a:t>Increase </a:t>
              </a:r>
            </a:p>
            <a:p>
              <a:pPr lvl="0"/>
              <a:r>
                <a:rPr lang="tr-TR" sz="1600" b="1" dirty="0">
                  <a:latin typeface="Arial Hebrew"/>
                  <a:cs typeface="Arial Hebrew"/>
                </a:rPr>
                <a:t>i</a:t>
              </a:r>
              <a:r>
                <a:rPr lang="en-GB" sz="1600" b="1" dirty="0">
                  <a:latin typeface="Arial Hebrew"/>
                  <a:cs typeface="Arial Hebrew"/>
                </a:rPr>
                <a:t>n Construction </a:t>
              </a:r>
            </a:p>
            <a:p>
              <a:pPr lvl="0"/>
              <a:r>
                <a:rPr lang="en-GB" sz="1600" b="1" dirty="0">
                  <a:latin typeface="Arial Hebrew"/>
                  <a:cs typeface="Arial Hebrew"/>
                </a:rPr>
                <a:t>Materials</a:t>
              </a:r>
              <a:endParaRPr lang="en-US" sz="1600" dirty="0">
                <a:latin typeface="Arial Hebrew"/>
                <a:cs typeface="Arial Hebrew"/>
              </a:endParaRPr>
            </a:p>
          </p:txBody>
        </p:sp>
        <p:pic>
          <p:nvPicPr>
            <p:cNvPr id="23" name="Resim 2" descr="metin, çizgi, öykü gelişim çizgisi; kumpas; grafiğini çıkarma, ekran görüntüsü içeren bir resim&#10;&#10;Açıklama otomatik olarak oluşturuldu"/>
            <p:cNvPicPr/>
            <p:nvPr/>
          </p:nvPicPr>
          <p:blipFill>
            <a:blip r:embed="rId6">
              <a:extLst>
                <a:ext uri="{28A0092B-C50C-407E-A947-70E740481C1C}">
                  <a14:useLocalDpi xmlns:a14="http://schemas.microsoft.com/office/drawing/2010/main"/>
                </a:ext>
              </a:extLst>
            </a:blip>
            <a:srcRect/>
            <a:stretch>
              <a:fillRect/>
            </a:stretch>
          </p:blipFill>
          <p:spPr bwMode="auto">
            <a:xfrm>
              <a:off x="4377963" y="1936729"/>
              <a:ext cx="6800448" cy="2201258"/>
            </a:xfrm>
            <a:prstGeom prst="rect">
              <a:avLst/>
            </a:prstGeom>
            <a:noFill/>
            <a:ln>
              <a:noFill/>
            </a:ln>
          </p:spPr>
        </p:pic>
      </p:grpSp>
      <p:grpSp>
        <p:nvGrpSpPr>
          <p:cNvPr id="3" name="Group 2"/>
          <p:cNvGrpSpPr/>
          <p:nvPr/>
        </p:nvGrpSpPr>
        <p:grpSpPr>
          <a:xfrm>
            <a:off x="651367" y="4380855"/>
            <a:ext cx="10909426" cy="2205192"/>
            <a:chOff x="651367" y="4380855"/>
            <a:chExt cx="10909426" cy="2205192"/>
          </a:xfrm>
        </p:grpSpPr>
        <p:pic>
          <p:nvPicPr>
            <p:cNvPr id="31" name="Picture 30"/>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51367" y="4380855"/>
              <a:ext cx="10909426" cy="2205192"/>
            </a:xfrm>
            <a:prstGeom prst="rect">
              <a:avLst/>
            </a:prstGeom>
          </p:spPr>
        </p:pic>
        <p:pic>
          <p:nvPicPr>
            <p:cNvPr id="24" name="Resim 1" descr="Euro Area Inflation Rate"/>
            <p:cNvPicPr/>
            <p:nvPr/>
          </p:nvPicPr>
          <p:blipFill rotWithShape="1">
            <a:blip r:embed="rId8" cstate="print">
              <a:extLst>
                <a:ext uri="{28A0092B-C50C-407E-A947-70E740481C1C}">
                  <a14:useLocalDpi xmlns:a14="http://schemas.microsoft.com/office/drawing/2010/main"/>
                </a:ext>
              </a:extLst>
            </a:blip>
            <a:srcRect l="2616" r="2454"/>
            <a:stretch/>
          </p:blipFill>
          <p:spPr bwMode="auto">
            <a:xfrm>
              <a:off x="4434830" y="4484766"/>
              <a:ext cx="6934460" cy="2055560"/>
            </a:xfrm>
            <a:prstGeom prst="rect">
              <a:avLst/>
            </a:prstGeom>
            <a:noFill/>
            <a:ln>
              <a:noFill/>
            </a:ln>
          </p:spPr>
        </p:pic>
        <p:sp>
          <p:nvSpPr>
            <p:cNvPr id="25" name="Rectangle 24"/>
            <p:cNvSpPr/>
            <p:nvPr/>
          </p:nvSpPr>
          <p:spPr>
            <a:xfrm>
              <a:off x="941272" y="4957723"/>
              <a:ext cx="2475562" cy="584776"/>
            </a:xfrm>
            <a:prstGeom prst="rect">
              <a:avLst/>
            </a:prstGeom>
          </p:spPr>
          <p:txBody>
            <a:bodyPr wrap="square">
              <a:spAutoFit/>
            </a:bodyPr>
            <a:lstStyle/>
            <a:p>
              <a:r>
                <a:rPr lang="en-GB" sz="1600" b="1" dirty="0">
                  <a:latin typeface="Arial Hebrew"/>
                  <a:cs typeface="Arial Hebrew"/>
                </a:rPr>
                <a:t>Eurozone Inflation </a:t>
              </a:r>
            </a:p>
            <a:p>
              <a:r>
                <a:rPr lang="en-GB" sz="1600" i="1" dirty="0">
                  <a:solidFill>
                    <a:srgbClr val="AFABAB"/>
                  </a:solidFill>
                  <a:latin typeface="Arial Hebrew"/>
                  <a:cs typeface="Arial Hebrew"/>
                </a:rPr>
                <a:t>( EUROSTAT )</a:t>
              </a:r>
              <a:endParaRPr lang="en-US" sz="1600" i="1" dirty="0">
                <a:solidFill>
                  <a:srgbClr val="AFABAB"/>
                </a:solidFill>
                <a:latin typeface="Arial Hebrew"/>
                <a:cs typeface="Arial Hebrew"/>
              </a:endParaRPr>
            </a:p>
          </p:txBody>
        </p:sp>
      </p:grpSp>
      <p:pic>
        <p:nvPicPr>
          <p:cNvPr id="27" name="Picture 26">
            <a:extLst>
              <a:ext uri="{FF2B5EF4-FFF2-40B4-BE49-F238E27FC236}">
                <a16:creationId xmlns:a16="http://schemas.microsoft.com/office/drawing/2014/main" id="{B9E7D53D-F1E3-5837-378F-9C5175CD4BAA}"/>
              </a:ext>
            </a:extLst>
          </p:cNvPr>
          <p:cNvPicPr>
            <a:picLocks noChangeAspect="1"/>
          </p:cNvPicPr>
          <p:nvPr/>
        </p:nvPicPr>
        <p:blipFill>
          <a:blip r:embed="rId9"/>
          <a:stretch>
            <a:fillRect/>
          </a:stretch>
        </p:blipFill>
        <p:spPr>
          <a:xfrm>
            <a:off x="455941" y="375110"/>
            <a:ext cx="2063854" cy="429676"/>
          </a:xfrm>
          <a:prstGeom prst="rect">
            <a:avLst/>
          </a:prstGeom>
        </p:spPr>
      </p:pic>
    </p:spTree>
    <p:extLst>
      <p:ext uri="{BB962C8B-B14F-4D97-AF65-F5344CB8AC3E}">
        <p14:creationId xmlns:p14="http://schemas.microsoft.com/office/powerpoint/2010/main" val="2944048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sp>
        <p:nvSpPr>
          <p:cNvPr id="7" name="Rectangle 6"/>
          <p:cNvSpPr/>
          <p:nvPr/>
        </p:nvSpPr>
        <p:spPr>
          <a:xfrm>
            <a:off x="1173093" y="1856581"/>
            <a:ext cx="9845814" cy="954107"/>
          </a:xfrm>
          <a:prstGeom prst="rect">
            <a:avLst/>
          </a:prstGeom>
        </p:spPr>
        <p:txBody>
          <a:bodyPr wrap="square">
            <a:spAutoFit/>
          </a:bodyPr>
          <a:lstStyle/>
          <a:p>
            <a:r>
              <a:rPr lang="en-GB" sz="2800" b="1" dirty="0">
                <a:solidFill>
                  <a:schemeClr val="bg1"/>
                </a:solidFill>
                <a:latin typeface="Arial Hebrew"/>
                <a:cs typeface="Arial Hebrew"/>
              </a:rPr>
              <a:t>RECENT GLOBAL DEVELOPMENTS </a:t>
            </a:r>
          </a:p>
          <a:p>
            <a:r>
              <a:rPr lang="en-GB" sz="2800" b="1" dirty="0">
                <a:solidFill>
                  <a:schemeClr val="bg1"/>
                </a:solidFill>
                <a:latin typeface="Arial Hebrew"/>
                <a:cs typeface="Arial Hebrew"/>
              </a:rPr>
              <a:t>THAT LED TO CHANGES IN CONSTRUCTION</a:t>
            </a:r>
            <a:endParaRPr lang="en-US" sz="2800" dirty="0">
              <a:solidFill>
                <a:schemeClr val="bg1"/>
              </a:solidFill>
              <a:latin typeface="Arial Hebrew"/>
              <a:cs typeface="Arial Hebrew"/>
            </a:endParaRPr>
          </a:p>
        </p:txBody>
      </p:sp>
      <p:pic>
        <p:nvPicPr>
          <p:cNvPr id="6" name="Picture 5">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8291311" y="463671"/>
            <a:ext cx="3650402" cy="286168"/>
          </a:xfrm>
          <a:prstGeom prst="rect">
            <a:avLst/>
          </a:prstGeom>
        </p:spPr>
      </p:pic>
      <p:cxnSp>
        <p:nvCxnSpPr>
          <p:cNvPr id="22" name="Straight Connector 21"/>
          <p:cNvCxnSpPr/>
          <p:nvPr/>
        </p:nvCxnSpPr>
        <p:spPr>
          <a:xfrm>
            <a:off x="1259895" y="2852565"/>
            <a:ext cx="7861742"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1213525" y="2965569"/>
            <a:ext cx="9655973" cy="369332"/>
          </a:xfrm>
          <a:prstGeom prst="rect">
            <a:avLst/>
          </a:prstGeom>
        </p:spPr>
        <p:txBody>
          <a:bodyPr wrap="square">
            <a:spAutoFit/>
          </a:bodyPr>
          <a:lstStyle/>
          <a:p>
            <a:pPr lvl="0"/>
            <a:r>
              <a:rPr lang="en-GB" b="1" dirty="0">
                <a:latin typeface="Arial Hebrew"/>
                <a:cs typeface="Arial Hebrew"/>
              </a:rPr>
              <a:t>It is possible to split the effects in TWO MAJOR SUB-CATEGORIES:</a:t>
            </a:r>
            <a:endParaRPr lang="en-US" b="1" dirty="0">
              <a:effectLst/>
              <a:latin typeface="Arial Hebrew"/>
              <a:cs typeface="Arial Hebrew"/>
            </a:endParaRPr>
          </a:p>
        </p:txBody>
      </p:sp>
      <p:sp>
        <p:nvSpPr>
          <p:cNvPr id="23" name="Rectangle 22"/>
          <p:cNvSpPr/>
          <p:nvPr/>
        </p:nvSpPr>
        <p:spPr>
          <a:xfrm>
            <a:off x="1218463" y="3445102"/>
            <a:ext cx="9515839" cy="984885"/>
          </a:xfrm>
          <a:prstGeom prst="rect">
            <a:avLst/>
          </a:prstGeom>
        </p:spPr>
        <p:txBody>
          <a:bodyPr wrap="square">
            <a:spAutoFit/>
          </a:bodyPr>
          <a:lstStyle/>
          <a:p>
            <a:pPr lvl="0"/>
            <a:r>
              <a:rPr lang="en-GB" sz="1600" b="1" dirty="0">
                <a:solidFill>
                  <a:srgbClr val="FFFFFF"/>
                </a:solidFill>
                <a:latin typeface="Arial Hebrew"/>
                <a:cs typeface="Arial Hebrew"/>
              </a:rPr>
              <a:t>1 - COST EFFECTS / COST OVERRUN: </a:t>
            </a:r>
            <a:r>
              <a:rPr lang="en-GB" sz="1600" dirty="0">
                <a:solidFill>
                  <a:srgbClr val="FFFFFF"/>
                </a:solidFill>
                <a:latin typeface="Arial Hebrew"/>
                <a:cs typeface="Arial Hebrew"/>
              </a:rPr>
              <a:t> </a:t>
            </a:r>
          </a:p>
          <a:p>
            <a:pPr lvl="0"/>
            <a:r>
              <a:rPr lang="en-GB" sz="1400" dirty="0">
                <a:solidFill>
                  <a:srgbClr val="FFFFFF"/>
                </a:solidFill>
                <a:latin typeface="Arial Hebrew"/>
                <a:cs typeface="Arial Hebrew"/>
              </a:rPr>
              <a:t>Contract Prices (or even Escalation Formulas, if there are any) are not sufficient to cover the cost overruns.  We witness that in some jurisdictions, the Governments introduced several legal measures to cope with cost overruns for public procurement contracts.</a:t>
            </a:r>
            <a:endParaRPr lang="en-GB" sz="1400" dirty="0">
              <a:solidFill>
                <a:srgbClr val="FFFFFF"/>
              </a:solidFill>
              <a:effectLst/>
              <a:latin typeface="Arial Hebrew"/>
              <a:cs typeface="Arial Hebrew"/>
            </a:endParaRPr>
          </a:p>
        </p:txBody>
      </p:sp>
      <p:cxnSp>
        <p:nvCxnSpPr>
          <p:cNvPr id="24" name="Straight Connector 23"/>
          <p:cNvCxnSpPr/>
          <p:nvPr/>
        </p:nvCxnSpPr>
        <p:spPr>
          <a:xfrm>
            <a:off x="1259895" y="3336392"/>
            <a:ext cx="7861742"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25" name="Picture 24">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455941" y="375110"/>
            <a:ext cx="2063854" cy="429676"/>
          </a:xfrm>
          <a:prstGeom prst="rect">
            <a:avLst/>
          </a:prstGeom>
        </p:spPr>
      </p:pic>
      <p:cxnSp>
        <p:nvCxnSpPr>
          <p:cNvPr id="10" name="Straight Connector 9"/>
          <p:cNvCxnSpPr/>
          <p:nvPr/>
        </p:nvCxnSpPr>
        <p:spPr>
          <a:xfrm>
            <a:off x="5060412" y="3690797"/>
            <a:ext cx="5414838" cy="0"/>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9378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sp>
        <p:nvSpPr>
          <p:cNvPr id="7" name="Rectangle 6"/>
          <p:cNvSpPr/>
          <p:nvPr/>
        </p:nvSpPr>
        <p:spPr>
          <a:xfrm>
            <a:off x="1173093" y="1856581"/>
            <a:ext cx="9845814" cy="954107"/>
          </a:xfrm>
          <a:prstGeom prst="rect">
            <a:avLst/>
          </a:prstGeom>
        </p:spPr>
        <p:txBody>
          <a:bodyPr wrap="square">
            <a:spAutoFit/>
          </a:bodyPr>
          <a:lstStyle/>
          <a:p>
            <a:r>
              <a:rPr lang="en-GB" sz="2800" b="1" dirty="0">
                <a:solidFill>
                  <a:schemeClr val="bg1"/>
                </a:solidFill>
                <a:latin typeface="Arial Hebrew"/>
                <a:cs typeface="Arial Hebrew"/>
              </a:rPr>
              <a:t>RECENT GLOBAL DEVELOPMENTS </a:t>
            </a:r>
          </a:p>
          <a:p>
            <a:r>
              <a:rPr lang="en-GB" sz="2800" b="1" dirty="0">
                <a:solidFill>
                  <a:schemeClr val="bg1"/>
                </a:solidFill>
                <a:latin typeface="Arial Hebrew"/>
                <a:cs typeface="Arial Hebrew"/>
              </a:rPr>
              <a:t>THAT LED TO CHANGES IN CONSTRUCTION</a:t>
            </a:r>
            <a:endParaRPr lang="en-US" sz="2800" dirty="0">
              <a:solidFill>
                <a:schemeClr val="bg1"/>
              </a:solidFill>
              <a:latin typeface="Arial Hebrew"/>
              <a:cs typeface="Arial Hebrew"/>
            </a:endParaRPr>
          </a:p>
        </p:txBody>
      </p:sp>
      <p:pic>
        <p:nvPicPr>
          <p:cNvPr id="6" name="Picture 5">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8291311" y="463671"/>
            <a:ext cx="3650402" cy="286168"/>
          </a:xfrm>
          <a:prstGeom prst="rect">
            <a:avLst/>
          </a:prstGeom>
        </p:spPr>
      </p:pic>
      <p:cxnSp>
        <p:nvCxnSpPr>
          <p:cNvPr id="22" name="Straight Connector 21"/>
          <p:cNvCxnSpPr/>
          <p:nvPr/>
        </p:nvCxnSpPr>
        <p:spPr>
          <a:xfrm>
            <a:off x="1259895" y="2852565"/>
            <a:ext cx="7861742"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1213525" y="2965569"/>
            <a:ext cx="9655973" cy="369332"/>
          </a:xfrm>
          <a:prstGeom prst="rect">
            <a:avLst/>
          </a:prstGeom>
        </p:spPr>
        <p:txBody>
          <a:bodyPr wrap="square">
            <a:spAutoFit/>
          </a:bodyPr>
          <a:lstStyle/>
          <a:p>
            <a:pPr lvl="0"/>
            <a:r>
              <a:rPr lang="en-GB" b="1" dirty="0">
                <a:latin typeface="Arial Hebrew"/>
                <a:cs typeface="Arial Hebrew"/>
              </a:rPr>
              <a:t>It is possible to split the effects in TWO MAJOR SUB-CATEGORIES:</a:t>
            </a:r>
            <a:endParaRPr lang="en-US" b="1" dirty="0">
              <a:effectLst/>
              <a:latin typeface="Arial Hebrew"/>
              <a:cs typeface="Arial Hebrew"/>
            </a:endParaRPr>
          </a:p>
        </p:txBody>
      </p:sp>
      <p:sp>
        <p:nvSpPr>
          <p:cNvPr id="23" name="Rectangle 22"/>
          <p:cNvSpPr/>
          <p:nvPr/>
        </p:nvSpPr>
        <p:spPr>
          <a:xfrm>
            <a:off x="1218463" y="3445102"/>
            <a:ext cx="9445285" cy="2092881"/>
          </a:xfrm>
          <a:prstGeom prst="rect">
            <a:avLst/>
          </a:prstGeom>
        </p:spPr>
        <p:txBody>
          <a:bodyPr wrap="square">
            <a:spAutoFit/>
          </a:bodyPr>
          <a:lstStyle/>
          <a:p>
            <a:pPr lvl="0"/>
            <a:r>
              <a:rPr lang="en-GB" sz="1600" b="1" dirty="0">
                <a:solidFill>
                  <a:srgbClr val="FFFFFF"/>
                </a:solidFill>
                <a:latin typeface="Arial Hebrew"/>
                <a:cs typeface="Arial Hebrew"/>
              </a:rPr>
              <a:t>1 - COST EFFECTS / COST OVERRUN: </a:t>
            </a:r>
            <a:r>
              <a:rPr lang="en-GB" sz="1600" dirty="0">
                <a:solidFill>
                  <a:srgbClr val="FFFFFF"/>
                </a:solidFill>
                <a:latin typeface="Arial Hebrew"/>
                <a:cs typeface="Arial Hebrew"/>
              </a:rPr>
              <a:t> </a:t>
            </a:r>
          </a:p>
          <a:p>
            <a:pPr lvl="0"/>
            <a:r>
              <a:rPr lang="en-GB" sz="1400" dirty="0">
                <a:solidFill>
                  <a:srgbClr val="FFFFFF"/>
                </a:solidFill>
                <a:latin typeface="Arial Hebrew"/>
                <a:cs typeface="Arial Hebrew"/>
              </a:rPr>
              <a:t>Contract Prices (or even Escalation Formulas, if there are any) are not sufficient to cover the cost overruns.  We witness that in some jurisdictions, the Governments introduced several legal measures to cope with cost overruns for public procurement contracts.</a:t>
            </a:r>
            <a:endParaRPr lang="en-GB" sz="1400" dirty="0">
              <a:solidFill>
                <a:srgbClr val="FFFFFF"/>
              </a:solidFill>
              <a:effectLst/>
              <a:latin typeface="Arial Hebrew"/>
              <a:cs typeface="Arial Hebrew"/>
            </a:endParaRPr>
          </a:p>
          <a:p>
            <a:pPr lvl="0"/>
            <a:endParaRPr lang="en-GB" sz="1400" dirty="0">
              <a:solidFill>
                <a:srgbClr val="FFFFFF"/>
              </a:solidFill>
              <a:latin typeface="Arial Hebrew"/>
              <a:cs typeface="Arial Hebrew"/>
            </a:endParaRPr>
          </a:p>
          <a:p>
            <a:r>
              <a:rPr lang="tr-TR" sz="1600" dirty="0">
                <a:solidFill>
                  <a:srgbClr val="FFFFFF"/>
                </a:solidFill>
                <a:latin typeface="Arial Hebrew"/>
                <a:cs typeface="Arial Hebrew"/>
              </a:rPr>
              <a:t>2 - </a:t>
            </a:r>
            <a:r>
              <a:rPr lang="en-GB" sz="1600" b="1" dirty="0">
                <a:solidFill>
                  <a:srgbClr val="FFFFFF"/>
                </a:solidFill>
                <a:latin typeface="Arial Hebrew"/>
                <a:cs typeface="Arial Hebrew"/>
              </a:rPr>
              <a:t>TIME EFFECTS / EXTENDED CONTRACT TERM:</a:t>
            </a:r>
            <a:r>
              <a:rPr lang="en-GB" sz="1600" dirty="0">
                <a:solidFill>
                  <a:srgbClr val="FFFFFF"/>
                </a:solidFill>
                <a:latin typeface="Arial Hebrew"/>
                <a:cs typeface="Arial Hebrew"/>
              </a:rPr>
              <a:t>  </a:t>
            </a:r>
          </a:p>
          <a:p>
            <a:r>
              <a:rPr lang="en-GB" sz="1400" dirty="0">
                <a:solidFill>
                  <a:srgbClr val="FFFFFF"/>
                </a:solidFill>
                <a:latin typeface="Arial Hebrew"/>
                <a:cs typeface="Arial Hebrew"/>
              </a:rPr>
              <a:t>Due to shortage in supply chains and slow-downs in construction pace, construction periods are extended beyond the envisaged programme.  Financial </a:t>
            </a:r>
            <a:r>
              <a:rPr lang="en-GB" sz="1400" dirty="0" err="1">
                <a:solidFill>
                  <a:srgbClr val="FFFFFF"/>
                </a:solidFill>
                <a:latin typeface="Arial Hebrew"/>
                <a:cs typeface="Arial Hebrew"/>
              </a:rPr>
              <a:t>incapabilities</a:t>
            </a:r>
            <a:r>
              <a:rPr lang="en-GB" sz="1400" dirty="0">
                <a:solidFill>
                  <a:srgbClr val="FFFFFF"/>
                </a:solidFill>
                <a:latin typeface="Arial Hebrew"/>
                <a:cs typeface="Arial Hebrew"/>
              </a:rPr>
              <a:t> also affected the completion periods.  </a:t>
            </a:r>
            <a:endParaRPr lang="en-US" sz="1400" dirty="0">
              <a:solidFill>
                <a:srgbClr val="FFFFFF"/>
              </a:solidFill>
              <a:latin typeface="Arial Hebrew"/>
              <a:cs typeface="Arial Hebrew"/>
            </a:endParaRPr>
          </a:p>
          <a:p>
            <a:pPr lvl="0"/>
            <a:endParaRPr lang="en-GB" sz="1400" dirty="0">
              <a:solidFill>
                <a:srgbClr val="FFFFFF"/>
              </a:solidFill>
              <a:effectLst/>
              <a:latin typeface="Arial Hebrew"/>
              <a:cs typeface="Arial Hebrew"/>
            </a:endParaRPr>
          </a:p>
        </p:txBody>
      </p:sp>
      <p:cxnSp>
        <p:nvCxnSpPr>
          <p:cNvPr id="8" name="Straight Connector 7"/>
          <p:cNvCxnSpPr/>
          <p:nvPr/>
        </p:nvCxnSpPr>
        <p:spPr>
          <a:xfrm>
            <a:off x="1259895" y="3336392"/>
            <a:ext cx="7861742"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455941" y="375110"/>
            <a:ext cx="2063854" cy="429676"/>
          </a:xfrm>
          <a:prstGeom prst="rect">
            <a:avLst/>
          </a:prstGeom>
        </p:spPr>
      </p:pic>
      <p:cxnSp>
        <p:nvCxnSpPr>
          <p:cNvPr id="10" name="Straight Connector 9"/>
          <p:cNvCxnSpPr/>
          <p:nvPr/>
        </p:nvCxnSpPr>
        <p:spPr>
          <a:xfrm>
            <a:off x="5060412" y="3690797"/>
            <a:ext cx="5414838" cy="0"/>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399354" y="4783548"/>
            <a:ext cx="4075896" cy="0"/>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966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sp>
        <p:nvSpPr>
          <p:cNvPr id="7" name="Rectangle 6"/>
          <p:cNvSpPr/>
          <p:nvPr/>
        </p:nvSpPr>
        <p:spPr>
          <a:xfrm>
            <a:off x="1173093" y="1856581"/>
            <a:ext cx="9845814" cy="954107"/>
          </a:xfrm>
          <a:prstGeom prst="rect">
            <a:avLst/>
          </a:prstGeom>
        </p:spPr>
        <p:txBody>
          <a:bodyPr wrap="square">
            <a:spAutoFit/>
          </a:bodyPr>
          <a:lstStyle/>
          <a:p>
            <a:r>
              <a:rPr lang="en-GB" sz="2800" b="1" dirty="0">
                <a:solidFill>
                  <a:srgbClr val="FFFFFF"/>
                </a:solidFill>
                <a:latin typeface="Arial Hebrew"/>
                <a:cs typeface="Arial Hebrew"/>
              </a:rPr>
              <a:t>ARE CONTRACTUAL PROVISIONS </a:t>
            </a:r>
          </a:p>
          <a:p>
            <a:r>
              <a:rPr lang="en-GB" sz="2800" b="1" dirty="0">
                <a:solidFill>
                  <a:srgbClr val="FFFFFF"/>
                </a:solidFill>
                <a:latin typeface="Arial Hebrew"/>
                <a:cs typeface="Arial Hebrew"/>
              </a:rPr>
              <a:t>SUFFICIENT TO COPE WITH THE NEGATIVE EFFECTS?</a:t>
            </a:r>
            <a:endParaRPr lang="en-US" sz="2800" dirty="0">
              <a:solidFill>
                <a:srgbClr val="FFFFFF"/>
              </a:solidFill>
              <a:latin typeface="Arial Hebrew"/>
              <a:cs typeface="Arial Hebrew"/>
            </a:endParaRPr>
          </a:p>
        </p:txBody>
      </p:sp>
      <p:pic>
        <p:nvPicPr>
          <p:cNvPr id="6" name="Picture 5">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8291311" y="463671"/>
            <a:ext cx="3650402" cy="286168"/>
          </a:xfrm>
          <a:prstGeom prst="rect">
            <a:avLst/>
          </a:prstGeom>
        </p:spPr>
      </p:pic>
      <p:cxnSp>
        <p:nvCxnSpPr>
          <p:cNvPr id="22" name="Straight Connector 21"/>
          <p:cNvCxnSpPr/>
          <p:nvPr/>
        </p:nvCxnSpPr>
        <p:spPr>
          <a:xfrm>
            <a:off x="1259895" y="2852565"/>
            <a:ext cx="9504644"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1213525" y="2965569"/>
            <a:ext cx="9655973" cy="369332"/>
          </a:xfrm>
          <a:prstGeom prst="rect">
            <a:avLst/>
          </a:prstGeom>
        </p:spPr>
        <p:txBody>
          <a:bodyPr wrap="square">
            <a:spAutoFit/>
          </a:bodyPr>
          <a:lstStyle/>
          <a:p>
            <a:pPr lvl="0"/>
            <a:r>
              <a:rPr lang="en-GB" b="1" dirty="0">
                <a:solidFill>
                  <a:srgbClr val="000000"/>
                </a:solidFill>
                <a:latin typeface="Arial Hebrew"/>
                <a:cs typeface="Arial Hebrew"/>
              </a:rPr>
              <a:t>Contract Provisions that the Contractors usually try to rely upon for remedy:</a:t>
            </a:r>
            <a:endParaRPr lang="en-US" b="1" dirty="0">
              <a:solidFill>
                <a:srgbClr val="000000"/>
              </a:solidFill>
              <a:latin typeface="Arial Hebrew"/>
              <a:cs typeface="Arial Hebrew"/>
            </a:endParaRPr>
          </a:p>
        </p:txBody>
      </p:sp>
      <p:cxnSp>
        <p:nvCxnSpPr>
          <p:cNvPr id="8" name="Straight Connector 7"/>
          <p:cNvCxnSpPr>
            <a:cxnSpLocks/>
          </p:cNvCxnSpPr>
          <p:nvPr/>
        </p:nvCxnSpPr>
        <p:spPr>
          <a:xfrm>
            <a:off x="1338606" y="3336392"/>
            <a:ext cx="9499516"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2376702" y="4878592"/>
            <a:ext cx="8534400" cy="1854672"/>
            <a:chOff x="1798560" y="4878592"/>
            <a:chExt cx="8534400" cy="1854672"/>
          </a:xfrm>
        </p:grpSpPr>
        <p:pic>
          <p:nvPicPr>
            <p:cNvPr id="20" name="Picture 1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98560" y="4878592"/>
              <a:ext cx="8534400" cy="1854672"/>
            </a:xfrm>
            <a:prstGeom prst="rect">
              <a:avLst/>
            </a:prstGeom>
          </p:spPr>
        </p:pic>
        <p:sp>
          <p:nvSpPr>
            <p:cNvPr id="16" name="Rectangle 15"/>
            <p:cNvSpPr/>
            <p:nvPr/>
          </p:nvSpPr>
          <p:spPr>
            <a:xfrm>
              <a:off x="2025727" y="5245579"/>
              <a:ext cx="2854099" cy="553998"/>
            </a:xfrm>
            <a:prstGeom prst="rect">
              <a:avLst/>
            </a:prstGeom>
          </p:spPr>
          <p:txBody>
            <a:bodyPr wrap="square">
              <a:spAutoFit/>
            </a:bodyPr>
            <a:lstStyle/>
            <a:p>
              <a:pPr lvl="0"/>
              <a:r>
                <a:rPr lang="en-GB" sz="1000" b="1" dirty="0">
                  <a:solidFill>
                    <a:srgbClr val="000000"/>
                  </a:solidFill>
                  <a:latin typeface="Arial Hebrew"/>
                  <a:cs typeface="Arial Hebrew"/>
                </a:rPr>
                <a:t>Adjustment for </a:t>
              </a:r>
            </a:p>
            <a:p>
              <a:pPr lvl="0"/>
              <a:r>
                <a:rPr lang="en-GB" sz="1000" b="1" dirty="0">
                  <a:solidFill>
                    <a:srgbClr val="000000"/>
                  </a:solidFill>
                  <a:latin typeface="Arial Hebrew"/>
                  <a:cs typeface="Arial Hebrew"/>
                </a:rPr>
                <a:t>Changes in Costs </a:t>
              </a:r>
            </a:p>
            <a:p>
              <a:pPr lvl="0"/>
              <a:r>
                <a:rPr lang="en-GB" sz="1000" i="1" dirty="0">
                  <a:solidFill>
                    <a:srgbClr val="AFABAB"/>
                  </a:solidFill>
                  <a:latin typeface="Arial Hebrew"/>
                  <a:cs typeface="Arial Hebrew"/>
                </a:rPr>
                <a:t>(FIDIC 2017 Art. 13.7/13.8)</a:t>
              </a:r>
              <a:endParaRPr lang="en-US" sz="1000" i="1" dirty="0">
                <a:solidFill>
                  <a:srgbClr val="AFABAB"/>
                </a:solidFill>
                <a:effectLst/>
                <a:latin typeface="Arial Hebrew"/>
                <a:cs typeface="Arial Hebrew"/>
              </a:endParaRPr>
            </a:p>
          </p:txBody>
        </p:sp>
        <p:pic>
          <p:nvPicPr>
            <p:cNvPr id="24" name="Picture 23" descr="Untitled-1 copy.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779831" y="4887650"/>
              <a:ext cx="5498592" cy="1775056"/>
            </a:xfrm>
            <a:prstGeom prst="rect">
              <a:avLst/>
            </a:prstGeom>
          </p:spPr>
        </p:pic>
      </p:grpSp>
      <p:grpSp>
        <p:nvGrpSpPr>
          <p:cNvPr id="2" name="Group 1"/>
          <p:cNvGrpSpPr/>
          <p:nvPr/>
        </p:nvGrpSpPr>
        <p:grpSpPr>
          <a:xfrm>
            <a:off x="2376703" y="3447271"/>
            <a:ext cx="8534400" cy="1326930"/>
            <a:chOff x="1798561" y="3447271"/>
            <a:chExt cx="8534400" cy="1326930"/>
          </a:xfrm>
        </p:grpSpPr>
        <p:pic>
          <p:nvPicPr>
            <p:cNvPr id="19" name="Picture 18"/>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798561" y="3447271"/>
              <a:ext cx="8534400" cy="1326930"/>
            </a:xfrm>
            <a:prstGeom prst="rect">
              <a:avLst/>
            </a:prstGeom>
          </p:spPr>
        </p:pic>
        <p:sp>
          <p:nvSpPr>
            <p:cNvPr id="15" name="Rectangle 14"/>
            <p:cNvSpPr/>
            <p:nvPr/>
          </p:nvSpPr>
          <p:spPr>
            <a:xfrm>
              <a:off x="2025727" y="3622595"/>
              <a:ext cx="2376474" cy="553998"/>
            </a:xfrm>
            <a:prstGeom prst="rect">
              <a:avLst/>
            </a:prstGeom>
          </p:spPr>
          <p:txBody>
            <a:bodyPr wrap="square">
              <a:spAutoFit/>
            </a:bodyPr>
            <a:lstStyle/>
            <a:p>
              <a:pPr lvl="0"/>
              <a:r>
                <a:rPr lang="en-GB" sz="1000" b="1" dirty="0">
                  <a:solidFill>
                    <a:srgbClr val="000000"/>
                  </a:solidFill>
                  <a:latin typeface="Arial Hebrew"/>
                  <a:cs typeface="Arial Hebrew"/>
                </a:rPr>
                <a:t>Force Majeure / </a:t>
              </a:r>
            </a:p>
            <a:p>
              <a:pPr lvl="0"/>
              <a:r>
                <a:rPr lang="en-GB" sz="1000" b="1" dirty="0">
                  <a:solidFill>
                    <a:srgbClr val="000000"/>
                  </a:solidFill>
                  <a:latin typeface="Arial Hebrew"/>
                  <a:cs typeface="Arial Hebrew"/>
                </a:rPr>
                <a:t>Exceptional Event </a:t>
              </a:r>
            </a:p>
            <a:p>
              <a:pPr lvl="0"/>
              <a:r>
                <a:rPr lang="en-GB" sz="1000" i="1" dirty="0">
                  <a:solidFill>
                    <a:schemeClr val="bg2">
                      <a:lumMod val="75000"/>
                    </a:schemeClr>
                  </a:solidFill>
                  <a:latin typeface="Arial Hebrew"/>
                  <a:cs typeface="Arial Hebrew"/>
                </a:rPr>
                <a:t>(FIDIC 2017 Art. 18/1)</a:t>
              </a:r>
              <a:endParaRPr lang="en-US" sz="1000" i="1" dirty="0">
                <a:solidFill>
                  <a:schemeClr val="bg2">
                    <a:lumMod val="75000"/>
                  </a:schemeClr>
                </a:solidFill>
                <a:effectLst/>
                <a:latin typeface="Arial Hebrew"/>
                <a:cs typeface="Arial Hebrew"/>
              </a:endParaRPr>
            </a:p>
          </p:txBody>
        </p:sp>
        <p:pic>
          <p:nvPicPr>
            <p:cNvPr id="25" name="Picture 24" descr="Untitled-2 copy.jp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759673" y="3537989"/>
              <a:ext cx="5498592" cy="1209569"/>
            </a:xfrm>
            <a:prstGeom prst="rect">
              <a:avLst/>
            </a:prstGeom>
          </p:spPr>
        </p:pic>
      </p:grpSp>
      <p:pic>
        <p:nvPicPr>
          <p:cNvPr id="5" name="Picture 4" descr="FIDIC-logo-Whit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995" y="4181909"/>
            <a:ext cx="1226623" cy="1245022"/>
          </a:xfrm>
          <a:prstGeom prst="rect">
            <a:avLst/>
          </a:prstGeom>
        </p:spPr>
      </p:pic>
    </p:spTree>
    <p:extLst>
      <p:ext uri="{BB962C8B-B14F-4D97-AF65-F5344CB8AC3E}">
        <p14:creationId xmlns:p14="http://schemas.microsoft.com/office/powerpoint/2010/main" val="380683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sp>
        <p:nvSpPr>
          <p:cNvPr id="7" name="Rectangle 6"/>
          <p:cNvSpPr/>
          <p:nvPr/>
        </p:nvSpPr>
        <p:spPr>
          <a:xfrm>
            <a:off x="1173093" y="1856581"/>
            <a:ext cx="9845814" cy="954107"/>
          </a:xfrm>
          <a:prstGeom prst="rect">
            <a:avLst/>
          </a:prstGeom>
        </p:spPr>
        <p:txBody>
          <a:bodyPr wrap="square">
            <a:spAutoFit/>
          </a:bodyPr>
          <a:lstStyle/>
          <a:p>
            <a:endParaRPr lang="en-GB" sz="2800" b="1" dirty="0">
              <a:solidFill>
                <a:srgbClr val="FFFFFF"/>
              </a:solidFill>
              <a:latin typeface="Arial Hebrew"/>
              <a:cs typeface="Arial Hebrew"/>
            </a:endParaRPr>
          </a:p>
          <a:p>
            <a:r>
              <a:rPr lang="en-GB" sz="2800" b="1" dirty="0">
                <a:solidFill>
                  <a:srgbClr val="FFFFFF"/>
                </a:solidFill>
                <a:latin typeface="Arial Hebrew"/>
                <a:cs typeface="Arial Hebrew"/>
              </a:rPr>
              <a:t>ADAPTATION OF CONTRACT </a:t>
            </a:r>
            <a:endParaRPr lang="en-US" sz="2800" dirty="0">
              <a:solidFill>
                <a:srgbClr val="FFFFFF"/>
              </a:solidFill>
              <a:latin typeface="Arial Hebrew"/>
              <a:cs typeface="Arial Hebrew"/>
            </a:endParaRPr>
          </a:p>
        </p:txBody>
      </p:sp>
      <p:pic>
        <p:nvPicPr>
          <p:cNvPr id="6" name="Picture 5">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8291311" y="463671"/>
            <a:ext cx="3650402" cy="286168"/>
          </a:xfrm>
          <a:prstGeom prst="rect">
            <a:avLst/>
          </a:prstGeom>
        </p:spPr>
      </p:pic>
      <p:cxnSp>
        <p:nvCxnSpPr>
          <p:cNvPr id="22" name="Straight Connector 21"/>
          <p:cNvCxnSpPr/>
          <p:nvPr/>
        </p:nvCxnSpPr>
        <p:spPr>
          <a:xfrm>
            <a:off x="1259895" y="2852565"/>
            <a:ext cx="5251240"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1213525" y="2965569"/>
            <a:ext cx="9655973" cy="369332"/>
          </a:xfrm>
          <a:prstGeom prst="rect">
            <a:avLst/>
          </a:prstGeom>
        </p:spPr>
        <p:txBody>
          <a:bodyPr wrap="square">
            <a:spAutoFit/>
          </a:bodyPr>
          <a:lstStyle/>
          <a:p>
            <a:pPr lvl="0"/>
            <a:r>
              <a:rPr lang="en-GB" dirty="0">
                <a:solidFill>
                  <a:srgbClr val="000000"/>
                </a:solidFill>
                <a:latin typeface="Arial Hebrew"/>
                <a:cs typeface="Arial Hebrew"/>
              </a:rPr>
              <a:t>Adaptation of Contract terms can be achieved through the “</a:t>
            </a:r>
            <a:r>
              <a:rPr lang="en-GB" b="1" dirty="0">
                <a:solidFill>
                  <a:srgbClr val="000000"/>
                </a:solidFill>
                <a:latin typeface="Arial Hebrew"/>
                <a:cs typeface="Arial Hebrew"/>
              </a:rPr>
              <a:t>hardship doctrine</a:t>
            </a:r>
            <a:r>
              <a:rPr lang="en-GB" dirty="0">
                <a:solidFill>
                  <a:srgbClr val="000000"/>
                </a:solidFill>
                <a:latin typeface="Arial Hebrew"/>
                <a:cs typeface="Arial Hebrew"/>
              </a:rPr>
              <a:t>”.</a:t>
            </a:r>
            <a:endParaRPr lang="en-US" dirty="0">
              <a:solidFill>
                <a:srgbClr val="000000"/>
              </a:solidFill>
              <a:latin typeface="Arial Hebrew"/>
              <a:cs typeface="Arial Hebrew"/>
            </a:endParaRPr>
          </a:p>
        </p:txBody>
      </p:sp>
      <p:sp>
        <p:nvSpPr>
          <p:cNvPr id="23" name="Rectangle 22"/>
          <p:cNvSpPr/>
          <p:nvPr/>
        </p:nvSpPr>
        <p:spPr>
          <a:xfrm>
            <a:off x="1218463" y="3445102"/>
            <a:ext cx="9781768" cy="2554545"/>
          </a:xfrm>
          <a:prstGeom prst="rect">
            <a:avLst/>
          </a:prstGeom>
        </p:spPr>
        <p:txBody>
          <a:bodyPr wrap="square">
            <a:spAutoFit/>
          </a:bodyPr>
          <a:lstStyle/>
          <a:p>
            <a:r>
              <a:rPr lang="en-GB" sz="1600" i="1" dirty="0">
                <a:solidFill>
                  <a:srgbClr val="FFFFFF"/>
                </a:solidFill>
                <a:latin typeface="Arial Hebrew"/>
                <a:cs typeface="Arial Hebrew"/>
              </a:rPr>
              <a:t>Hardship generally requires 4 fundamental conditions:</a:t>
            </a:r>
            <a:endParaRPr lang="en-US" sz="1600" dirty="0">
              <a:solidFill>
                <a:srgbClr val="FFFFFF"/>
              </a:solidFill>
              <a:latin typeface="Arial Hebrew"/>
              <a:cs typeface="Arial Hebrew"/>
            </a:endParaRPr>
          </a:p>
          <a:p>
            <a:pPr marL="228600" indent="-228600">
              <a:buFont typeface="Arial"/>
              <a:buChar char="•"/>
            </a:pPr>
            <a:endParaRPr lang="en-US" sz="1600" dirty="0">
              <a:solidFill>
                <a:srgbClr val="FFFFFF"/>
              </a:solidFill>
              <a:latin typeface="Arial Hebrew"/>
              <a:cs typeface="Arial Hebrew"/>
            </a:endParaRPr>
          </a:p>
          <a:p>
            <a:pPr lvl="0"/>
            <a:r>
              <a:rPr lang="en-GB" sz="1600" dirty="0">
                <a:solidFill>
                  <a:srgbClr val="FFFFFF"/>
                </a:solidFill>
                <a:latin typeface="Arial Hebrew"/>
                <a:cs typeface="Arial Hebrew"/>
              </a:rPr>
              <a:t>	Extraordinary events/changes shall take place </a:t>
            </a:r>
            <a:r>
              <a:rPr lang="en-GB" sz="1600" b="1" dirty="0">
                <a:solidFill>
                  <a:srgbClr val="FFFFFF"/>
                </a:solidFill>
                <a:latin typeface="Arial Hebrew"/>
                <a:cs typeface="Arial Hebrew"/>
              </a:rPr>
              <a:t>after the execution </a:t>
            </a:r>
            <a:r>
              <a:rPr lang="en-GB" sz="1600" dirty="0">
                <a:solidFill>
                  <a:srgbClr val="FFFFFF"/>
                </a:solidFill>
                <a:latin typeface="Arial Hebrew"/>
                <a:cs typeface="Arial Hebrew"/>
              </a:rPr>
              <a:t>of the Contract;</a:t>
            </a:r>
            <a:endParaRPr lang="en-US" sz="1600" dirty="0">
              <a:solidFill>
                <a:srgbClr val="FFFFFF"/>
              </a:solidFill>
              <a:latin typeface="Arial Hebrew"/>
              <a:cs typeface="Arial Hebrew"/>
            </a:endParaRPr>
          </a:p>
          <a:p>
            <a:endParaRPr lang="en-US" sz="1600" dirty="0">
              <a:solidFill>
                <a:srgbClr val="FFFFFF"/>
              </a:solidFill>
              <a:latin typeface="Arial Hebrew"/>
              <a:cs typeface="Arial Hebrew"/>
            </a:endParaRPr>
          </a:p>
          <a:p>
            <a:pPr lvl="0"/>
            <a:r>
              <a:rPr lang="en-GB" sz="1600" dirty="0">
                <a:solidFill>
                  <a:srgbClr val="FFFFFF"/>
                </a:solidFill>
                <a:latin typeface="Arial Hebrew"/>
                <a:cs typeface="Arial Hebrew"/>
              </a:rPr>
              <a:t>	Events / changes shall be </a:t>
            </a:r>
            <a:r>
              <a:rPr lang="en-GB" sz="1600" b="1" dirty="0">
                <a:solidFill>
                  <a:srgbClr val="FFFFFF"/>
                </a:solidFill>
                <a:latin typeface="Arial Hebrew"/>
                <a:cs typeface="Arial Hebrew"/>
              </a:rPr>
              <a:t>unforeseeable at time of execution </a:t>
            </a:r>
            <a:r>
              <a:rPr lang="en-GB" sz="1600" dirty="0">
                <a:solidFill>
                  <a:srgbClr val="FFFFFF"/>
                </a:solidFill>
                <a:latin typeface="Arial Hebrew"/>
                <a:cs typeface="Arial Hebrew"/>
              </a:rPr>
              <a:t>of the Contract;</a:t>
            </a:r>
            <a:endParaRPr lang="en-US" sz="1600" dirty="0">
              <a:solidFill>
                <a:srgbClr val="FFFFFF"/>
              </a:solidFill>
              <a:latin typeface="Arial Hebrew"/>
              <a:cs typeface="Arial Hebrew"/>
            </a:endParaRPr>
          </a:p>
          <a:p>
            <a:endParaRPr lang="en-US" sz="1600" dirty="0">
              <a:solidFill>
                <a:srgbClr val="FFFFFF"/>
              </a:solidFill>
              <a:latin typeface="Arial Hebrew"/>
              <a:cs typeface="Arial Hebrew"/>
            </a:endParaRPr>
          </a:p>
          <a:p>
            <a:pPr lvl="0"/>
            <a:r>
              <a:rPr lang="en-GB" sz="1600" dirty="0">
                <a:solidFill>
                  <a:srgbClr val="FFFFFF"/>
                </a:solidFill>
                <a:latin typeface="Arial Hebrew"/>
                <a:cs typeface="Arial Hebrew"/>
              </a:rPr>
              <a:t>	Changes shall be </a:t>
            </a:r>
            <a:r>
              <a:rPr lang="en-GB" sz="1600" b="1" dirty="0">
                <a:solidFill>
                  <a:srgbClr val="FFFFFF"/>
                </a:solidFill>
                <a:latin typeface="Arial Hebrew"/>
                <a:cs typeface="Arial Hebrew"/>
              </a:rPr>
              <a:t>outside the control </a:t>
            </a:r>
            <a:r>
              <a:rPr lang="en-GB" sz="1600" dirty="0">
                <a:solidFill>
                  <a:srgbClr val="FFFFFF"/>
                </a:solidFill>
                <a:latin typeface="Arial Hebrew"/>
                <a:cs typeface="Arial Hebrew"/>
              </a:rPr>
              <a:t>of the affected party;</a:t>
            </a:r>
            <a:endParaRPr lang="en-US" sz="1600" dirty="0">
              <a:solidFill>
                <a:srgbClr val="FFFFFF"/>
              </a:solidFill>
              <a:latin typeface="Arial Hebrew"/>
              <a:cs typeface="Arial Hebrew"/>
            </a:endParaRPr>
          </a:p>
          <a:p>
            <a:r>
              <a:rPr lang="en-GB" sz="1600" dirty="0">
                <a:solidFill>
                  <a:srgbClr val="FFFFFF"/>
                </a:solidFill>
                <a:latin typeface="Arial Hebrew"/>
                <a:cs typeface="Arial Hebrew"/>
              </a:rPr>
              <a:t> </a:t>
            </a:r>
            <a:endParaRPr lang="en-US" sz="1600" dirty="0">
              <a:solidFill>
                <a:srgbClr val="FFFFFF"/>
              </a:solidFill>
              <a:latin typeface="Arial Hebrew"/>
              <a:cs typeface="Arial Hebrew"/>
            </a:endParaRPr>
          </a:p>
          <a:p>
            <a:pPr lvl="0"/>
            <a:r>
              <a:rPr lang="en-GB" sz="1600" dirty="0">
                <a:solidFill>
                  <a:srgbClr val="FFFFFF"/>
                </a:solidFill>
                <a:latin typeface="Arial Hebrew"/>
                <a:cs typeface="Arial Hebrew"/>
              </a:rPr>
              <a:t>	Continuance of the Contract with the existing terms shall become unbearable for the 	aggrieved party / </a:t>
            </a:r>
            <a:r>
              <a:rPr lang="en-GB" sz="1600" b="1" dirty="0">
                <a:solidFill>
                  <a:srgbClr val="FFFFFF"/>
                </a:solidFill>
                <a:latin typeface="Arial Hebrew"/>
                <a:cs typeface="Arial Hebrew"/>
              </a:rPr>
              <a:t>balance of interest shall be drastically shifted.</a:t>
            </a:r>
            <a:endParaRPr lang="en-US" sz="1600" b="1" dirty="0">
              <a:solidFill>
                <a:srgbClr val="FFFFFF"/>
              </a:solidFill>
              <a:latin typeface="Arial Hebrew"/>
              <a:cs typeface="Arial Hebrew"/>
            </a:endParaRPr>
          </a:p>
        </p:txBody>
      </p:sp>
      <p:cxnSp>
        <p:nvCxnSpPr>
          <p:cNvPr id="8" name="Straight Connector 7"/>
          <p:cNvCxnSpPr>
            <a:cxnSpLocks/>
          </p:cNvCxnSpPr>
          <p:nvPr/>
        </p:nvCxnSpPr>
        <p:spPr>
          <a:xfrm>
            <a:off x="1259895" y="3336392"/>
            <a:ext cx="8129202"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455941" y="375110"/>
            <a:ext cx="2063854" cy="429676"/>
          </a:xfrm>
          <a:prstGeom prst="rect">
            <a:avLst/>
          </a:prstGeom>
        </p:spPr>
      </p:pic>
      <p:pic>
        <p:nvPicPr>
          <p:cNvPr id="2" name="Picture 1"/>
          <p:cNvPicPr>
            <a:picLocks noChangeAspect="1"/>
          </p:cNvPicPr>
          <p:nvPr/>
        </p:nvPicPr>
        <p:blipFill>
          <a:blip r:embed="rId6"/>
          <a:stretch>
            <a:fillRect/>
          </a:stretch>
        </p:blipFill>
        <p:spPr>
          <a:xfrm>
            <a:off x="1608849" y="3876208"/>
            <a:ext cx="293651" cy="440476"/>
          </a:xfrm>
          <a:prstGeom prst="rect">
            <a:avLst/>
          </a:prstGeom>
        </p:spPr>
      </p:pic>
      <p:pic>
        <p:nvPicPr>
          <p:cNvPr id="15" name="Picture 14"/>
          <p:cNvPicPr>
            <a:picLocks noChangeAspect="1"/>
          </p:cNvPicPr>
          <p:nvPr/>
        </p:nvPicPr>
        <p:blipFill>
          <a:blip r:embed="rId6"/>
          <a:stretch>
            <a:fillRect/>
          </a:stretch>
        </p:blipFill>
        <p:spPr>
          <a:xfrm>
            <a:off x="1608849" y="4397458"/>
            <a:ext cx="293651" cy="440476"/>
          </a:xfrm>
          <a:prstGeom prst="rect">
            <a:avLst/>
          </a:prstGeom>
        </p:spPr>
      </p:pic>
      <p:pic>
        <p:nvPicPr>
          <p:cNvPr id="17" name="Picture 16"/>
          <p:cNvPicPr>
            <a:picLocks noChangeAspect="1"/>
          </p:cNvPicPr>
          <p:nvPr/>
        </p:nvPicPr>
        <p:blipFill>
          <a:blip r:embed="rId6"/>
          <a:stretch>
            <a:fillRect/>
          </a:stretch>
        </p:blipFill>
        <p:spPr>
          <a:xfrm>
            <a:off x="1608849" y="4928186"/>
            <a:ext cx="293651" cy="440476"/>
          </a:xfrm>
          <a:prstGeom prst="rect">
            <a:avLst/>
          </a:prstGeom>
        </p:spPr>
      </p:pic>
      <p:pic>
        <p:nvPicPr>
          <p:cNvPr id="18" name="Picture 17"/>
          <p:cNvPicPr>
            <a:picLocks noChangeAspect="1"/>
          </p:cNvPicPr>
          <p:nvPr/>
        </p:nvPicPr>
        <p:blipFill>
          <a:blip r:embed="rId6"/>
          <a:stretch>
            <a:fillRect/>
          </a:stretch>
        </p:blipFill>
        <p:spPr>
          <a:xfrm>
            <a:off x="1608849" y="5487343"/>
            <a:ext cx="293651" cy="440476"/>
          </a:xfrm>
          <a:prstGeom prst="rect">
            <a:avLst/>
          </a:prstGeom>
        </p:spPr>
      </p:pic>
    </p:spTree>
    <p:extLst>
      <p:ext uri="{BB962C8B-B14F-4D97-AF65-F5344CB8AC3E}">
        <p14:creationId xmlns:p14="http://schemas.microsoft.com/office/powerpoint/2010/main" val="311018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sp>
        <p:nvSpPr>
          <p:cNvPr id="7" name="Rectangle 6"/>
          <p:cNvSpPr/>
          <p:nvPr/>
        </p:nvSpPr>
        <p:spPr>
          <a:xfrm>
            <a:off x="1173093" y="1856581"/>
            <a:ext cx="9845814" cy="954107"/>
          </a:xfrm>
          <a:prstGeom prst="rect">
            <a:avLst/>
          </a:prstGeom>
        </p:spPr>
        <p:txBody>
          <a:bodyPr wrap="square">
            <a:spAutoFit/>
          </a:bodyPr>
          <a:lstStyle/>
          <a:p>
            <a:endParaRPr lang="en-GB" sz="2800" b="1" dirty="0">
              <a:solidFill>
                <a:srgbClr val="FFFFFF"/>
              </a:solidFill>
              <a:latin typeface="Arial Hebrew"/>
              <a:cs typeface="Arial Hebrew"/>
            </a:endParaRPr>
          </a:p>
          <a:p>
            <a:r>
              <a:rPr lang="en-GB" sz="2800" b="1" dirty="0">
                <a:solidFill>
                  <a:srgbClr val="FFFFFF"/>
                </a:solidFill>
                <a:latin typeface="Arial Hebrew"/>
                <a:cs typeface="Arial Hebrew"/>
              </a:rPr>
              <a:t>SOURCES OF HARDSHIP DOCTRINE:</a:t>
            </a:r>
            <a:endParaRPr lang="en-US" sz="2800" dirty="0">
              <a:solidFill>
                <a:srgbClr val="FFFFFF"/>
              </a:solidFill>
              <a:latin typeface="Arial Hebrew"/>
              <a:cs typeface="Arial Hebrew"/>
            </a:endParaRPr>
          </a:p>
        </p:txBody>
      </p:sp>
      <p:pic>
        <p:nvPicPr>
          <p:cNvPr id="6" name="Picture 5">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8291311" y="463671"/>
            <a:ext cx="3650402" cy="286168"/>
          </a:xfrm>
          <a:prstGeom prst="rect">
            <a:avLst/>
          </a:prstGeom>
        </p:spPr>
      </p:pic>
      <p:cxnSp>
        <p:nvCxnSpPr>
          <p:cNvPr id="22" name="Straight Connector 21"/>
          <p:cNvCxnSpPr/>
          <p:nvPr/>
        </p:nvCxnSpPr>
        <p:spPr>
          <a:xfrm>
            <a:off x="1259895" y="2852565"/>
            <a:ext cx="6359948"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1213525" y="2965569"/>
            <a:ext cx="9655973" cy="2031325"/>
          </a:xfrm>
          <a:prstGeom prst="rect">
            <a:avLst/>
          </a:prstGeom>
        </p:spPr>
        <p:txBody>
          <a:bodyPr wrap="square">
            <a:spAutoFit/>
          </a:bodyPr>
          <a:lstStyle/>
          <a:p>
            <a:pPr lvl="0"/>
            <a:r>
              <a:rPr lang="en-GB" b="1" dirty="0">
                <a:solidFill>
                  <a:srgbClr val="000000"/>
                </a:solidFill>
                <a:latin typeface="Arial Hebrew"/>
                <a:cs typeface="Arial Hebrew"/>
              </a:rPr>
              <a:t>1- Hardship regulations might be embedded </a:t>
            </a:r>
          </a:p>
          <a:p>
            <a:pPr lvl="0"/>
            <a:r>
              <a:rPr lang="en-GB" b="1" dirty="0">
                <a:solidFill>
                  <a:srgbClr val="000000"/>
                </a:solidFill>
                <a:latin typeface="Arial Hebrew"/>
                <a:cs typeface="Arial Hebrew"/>
              </a:rPr>
              <a:t>into the Contracts / ICC Hardship Clause</a:t>
            </a:r>
          </a:p>
          <a:p>
            <a:pPr lvl="0"/>
            <a:endParaRPr lang="en-GB" b="1" dirty="0">
              <a:solidFill>
                <a:srgbClr val="000000"/>
              </a:solidFill>
              <a:latin typeface="Arial Hebrew"/>
              <a:cs typeface="Arial Hebrew"/>
            </a:endParaRPr>
          </a:p>
          <a:p>
            <a:r>
              <a:rPr lang="en-GB" b="1" dirty="0">
                <a:solidFill>
                  <a:srgbClr val="000000"/>
                </a:solidFill>
                <a:latin typeface="Arial Hebrew"/>
                <a:cs typeface="Arial Hebrew"/>
              </a:rPr>
              <a:t>2- Hardship provisions might be found under </a:t>
            </a:r>
          </a:p>
          <a:p>
            <a:r>
              <a:rPr lang="en-GB" b="1" dirty="0">
                <a:solidFill>
                  <a:srgbClr val="000000"/>
                </a:solidFill>
                <a:latin typeface="Arial Hebrew"/>
                <a:cs typeface="Arial Hebrew"/>
              </a:rPr>
              <a:t>the applicable law to the Contract </a:t>
            </a:r>
            <a:r>
              <a:rPr lang="en-GB" dirty="0">
                <a:solidFill>
                  <a:srgbClr val="000000"/>
                </a:solidFill>
                <a:latin typeface="Arial Hebrew"/>
                <a:cs typeface="Arial Hebrew"/>
              </a:rPr>
              <a:t>(mostly in Civil Law jurisdictions)</a:t>
            </a:r>
          </a:p>
          <a:p>
            <a:endParaRPr lang="en-GB" dirty="0">
              <a:solidFill>
                <a:srgbClr val="000000"/>
              </a:solidFill>
              <a:latin typeface="Arial Hebrew"/>
              <a:cs typeface="Arial Hebrew"/>
            </a:endParaRPr>
          </a:p>
          <a:p>
            <a:pPr lvl="0"/>
            <a:r>
              <a:rPr lang="en-GB" b="1" dirty="0">
                <a:solidFill>
                  <a:srgbClr val="000000"/>
                </a:solidFill>
                <a:latin typeface="Arial Hebrew"/>
                <a:cs typeface="Arial Hebrew"/>
              </a:rPr>
              <a:t>3- International </a:t>
            </a:r>
            <a:r>
              <a:rPr lang="tr-TR" b="1" dirty="0">
                <a:solidFill>
                  <a:srgbClr val="000000"/>
                </a:solidFill>
                <a:latin typeface="Arial Hebrew"/>
                <a:cs typeface="Arial Hebrew"/>
              </a:rPr>
              <a:t>C</a:t>
            </a:r>
            <a:r>
              <a:rPr lang="en-GB" b="1" dirty="0" err="1">
                <a:solidFill>
                  <a:srgbClr val="000000"/>
                </a:solidFill>
                <a:latin typeface="Arial Hebrew"/>
                <a:cs typeface="Arial Hebrew"/>
              </a:rPr>
              <a:t>ommercial</a:t>
            </a:r>
            <a:r>
              <a:rPr lang="en-GB" b="1" dirty="0">
                <a:solidFill>
                  <a:srgbClr val="000000"/>
                </a:solidFill>
                <a:latin typeface="Arial Hebrew"/>
                <a:cs typeface="Arial Hebrew"/>
              </a:rPr>
              <a:t> </a:t>
            </a:r>
            <a:r>
              <a:rPr lang="tr-TR" b="1" dirty="0">
                <a:solidFill>
                  <a:srgbClr val="000000"/>
                </a:solidFill>
                <a:latin typeface="Arial Hebrew"/>
                <a:cs typeface="Arial Hebrew"/>
              </a:rPr>
              <a:t>P</a:t>
            </a:r>
            <a:r>
              <a:rPr lang="en-GB" b="1" dirty="0" err="1">
                <a:solidFill>
                  <a:srgbClr val="000000"/>
                </a:solidFill>
                <a:latin typeface="Arial Hebrew"/>
                <a:cs typeface="Arial Hebrew"/>
              </a:rPr>
              <a:t>rinciples</a:t>
            </a:r>
            <a:r>
              <a:rPr lang="en-GB" b="1" dirty="0">
                <a:solidFill>
                  <a:srgbClr val="000000"/>
                </a:solidFill>
                <a:latin typeface="Arial Hebrew"/>
                <a:cs typeface="Arial Hebrew"/>
              </a:rPr>
              <a:t> </a:t>
            </a:r>
            <a:r>
              <a:rPr lang="en-GB" dirty="0">
                <a:solidFill>
                  <a:srgbClr val="000000"/>
                </a:solidFill>
                <a:latin typeface="Arial Hebrew"/>
                <a:cs typeface="Arial Hebrew"/>
              </a:rPr>
              <a:t>(</a:t>
            </a:r>
            <a:r>
              <a:rPr lang="en-GB" i="1" dirty="0">
                <a:solidFill>
                  <a:srgbClr val="000000"/>
                </a:solidFill>
                <a:latin typeface="Arial Hebrew"/>
                <a:cs typeface="Arial Hebrew"/>
              </a:rPr>
              <a:t>lex </a:t>
            </a:r>
            <a:r>
              <a:rPr lang="en-GB" i="1" dirty="0" err="1">
                <a:solidFill>
                  <a:srgbClr val="000000"/>
                </a:solidFill>
                <a:latin typeface="Arial Hebrew"/>
                <a:cs typeface="Arial Hebrew"/>
              </a:rPr>
              <a:t>mercatoria</a:t>
            </a:r>
            <a:r>
              <a:rPr lang="en-GB" dirty="0">
                <a:solidFill>
                  <a:srgbClr val="000000"/>
                </a:solidFill>
                <a:latin typeface="Arial Hebrew"/>
                <a:cs typeface="Arial Hebrew"/>
              </a:rPr>
              <a:t>) </a:t>
            </a:r>
            <a:r>
              <a:rPr lang="en-GB" b="1" dirty="0">
                <a:solidFill>
                  <a:srgbClr val="000000"/>
                </a:solidFill>
                <a:latin typeface="Arial Hebrew"/>
                <a:cs typeface="Arial Hebrew"/>
              </a:rPr>
              <a:t>may enable hardship</a:t>
            </a:r>
            <a:endParaRPr lang="en-US" dirty="0">
              <a:solidFill>
                <a:srgbClr val="000000"/>
              </a:solidFill>
              <a:latin typeface="Arial Hebrew"/>
              <a:cs typeface="Arial Hebrew"/>
            </a:endParaRPr>
          </a:p>
        </p:txBody>
      </p:sp>
      <p:cxnSp>
        <p:nvCxnSpPr>
          <p:cNvPr id="8" name="Straight Connector 7"/>
          <p:cNvCxnSpPr/>
          <p:nvPr/>
        </p:nvCxnSpPr>
        <p:spPr>
          <a:xfrm>
            <a:off x="1259895" y="3618624"/>
            <a:ext cx="5150449"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259895" y="4445162"/>
            <a:ext cx="7720634"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259895" y="5019707"/>
            <a:ext cx="8849499"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25" name="Picture 24">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455941" y="375110"/>
            <a:ext cx="2063854" cy="429676"/>
          </a:xfrm>
          <a:prstGeom prst="rect">
            <a:avLst/>
          </a:prstGeom>
        </p:spPr>
      </p:pic>
    </p:spTree>
    <p:extLst>
      <p:ext uri="{BB962C8B-B14F-4D97-AF65-F5344CB8AC3E}">
        <p14:creationId xmlns:p14="http://schemas.microsoft.com/office/powerpoint/2010/main" val="817768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20158" y="3003762"/>
            <a:ext cx="12192000" cy="386431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sp>
        <p:nvSpPr>
          <p:cNvPr id="7" name="Rectangle 6"/>
          <p:cNvSpPr/>
          <p:nvPr/>
        </p:nvSpPr>
        <p:spPr>
          <a:xfrm>
            <a:off x="1173093" y="1856581"/>
            <a:ext cx="9845814" cy="954107"/>
          </a:xfrm>
          <a:prstGeom prst="rect">
            <a:avLst/>
          </a:prstGeom>
        </p:spPr>
        <p:txBody>
          <a:bodyPr wrap="square">
            <a:spAutoFit/>
          </a:bodyPr>
          <a:lstStyle/>
          <a:p>
            <a:pPr lvl="0"/>
            <a:r>
              <a:rPr lang="en-GB" sz="2800" b="1" dirty="0">
                <a:solidFill>
                  <a:srgbClr val="000000"/>
                </a:solidFill>
                <a:latin typeface="Arial Hebrew"/>
                <a:cs typeface="Arial Hebrew"/>
              </a:rPr>
              <a:t>1- Hardship regulations might be embedded </a:t>
            </a:r>
          </a:p>
          <a:p>
            <a:pPr lvl="0"/>
            <a:r>
              <a:rPr lang="en-GB" sz="2800" b="1" dirty="0">
                <a:solidFill>
                  <a:srgbClr val="000000"/>
                </a:solidFill>
                <a:latin typeface="Arial Hebrew"/>
                <a:cs typeface="Arial Hebrew"/>
              </a:rPr>
              <a:t>into the Contracts </a:t>
            </a:r>
            <a:r>
              <a:rPr lang="tr-TR" sz="2800" b="1" dirty="0">
                <a:solidFill>
                  <a:srgbClr val="000000"/>
                </a:solidFill>
                <a:latin typeface="Arial Hebrew"/>
                <a:cs typeface="Arial Hebrew"/>
              </a:rPr>
              <a:t> </a:t>
            </a:r>
            <a:r>
              <a:rPr lang="en-GB" sz="2800" b="1" dirty="0">
                <a:solidFill>
                  <a:srgbClr val="000000"/>
                </a:solidFill>
                <a:latin typeface="Arial Hebrew"/>
                <a:cs typeface="Arial Hebrew"/>
              </a:rPr>
              <a:t>/</a:t>
            </a:r>
            <a:r>
              <a:rPr lang="tr-TR" sz="2800" b="1" dirty="0">
                <a:solidFill>
                  <a:srgbClr val="000000"/>
                </a:solidFill>
                <a:latin typeface="Arial Hebrew"/>
                <a:cs typeface="Arial Hebrew"/>
              </a:rPr>
              <a:t> </a:t>
            </a:r>
            <a:r>
              <a:rPr lang="en-GB" sz="2800" b="1" dirty="0">
                <a:solidFill>
                  <a:srgbClr val="000000"/>
                </a:solidFill>
                <a:latin typeface="Arial Hebrew"/>
                <a:cs typeface="Arial Hebrew"/>
              </a:rPr>
              <a:t> ICC Hardship Clause</a:t>
            </a:r>
          </a:p>
        </p:txBody>
      </p:sp>
      <p:pic>
        <p:nvPicPr>
          <p:cNvPr id="6" name="Picture 5">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8291311" y="463671"/>
            <a:ext cx="3650402" cy="286168"/>
          </a:xfrm>
          <a:prstGeom prst="rect">
            <a:avLst/>
          </a:prstGeom>
        </p:spPr>
      </p:pic>
      <p:cxnSp>
        <p:nvCxnSpPr>
          <p:cNvPr id="22" name="Straight Connector 21"/>
          <p:cNvCxnSpPr/>
          <p:nvPr/>
        </p:nvCxnSpPr>
        <p:spPr>
          <a:xfrm>
            <a:off x="1259895" y="2852565"/>
            <a:ext cx="8043167" cy="0"/>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455941" y="375110"/>
            <a:ext cx="2063854" cy="429676"/>
          </a:xfrm>
          <a:prstGeom prst="rect">
            <a:avLst/>
          </a:prstGeom>
        </p:spPr>
      </p:pic>
      <p:pic>
        <p:nvPicPr>
          <p:cNvPr id="9" name="Picture 8" descr="Icc-logo.svg.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605903" y="4025975"/>
            <a:ext cx="1956993" cy="1214966"/>
          </a:xfrm>
          <a:prstGeom prst="rect">
            <a:avLst/>
          </a:prstGeom>
        </p:spPr>
      </p:pic>
      <p:pic>
        <p:nvPicPr>
          <p:cNvPr id="12" name="Picture 11" descr="Untitled-3 copy.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19993" y="3044080"/>
            <a:ext cx="5505255" cy="3783680"/>
          </a:xfrm>
          <a:prstGeom prst="rect">
            <a:avLst/>
          </a:prstGeom>
        </p:spPr>
      </p:pic>
    </p:spTree>
    <p:extLst>
      <p:ext uri="{BB962C8B-B14F-4D97-AF65-F5344CB8AC3E}">
        <p14:creationId xmlns:p14="http://schemas.microsoft.com/office/powerpoint/2010/main" val="1918887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817</TotalTime>
  <Words>1277</Words>
  <Application>Microsoft Office PowerPoint</Application>
  <PresentationFormat>Geniş ekran</PresentationFormat>
  <Paragraphs>138</Paragraphs>
  <Slides>16</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Arial Hebrew</vt:lpstr>
      <vt:lpstr>Calibri</vt:lpstr>
      <vt:lpstr>Calibri Light</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Serkan Kutluk</dc:creator>
  <cp:lastModifiedBy>ÇAĞRI CEM</cp:lastModifiedBy>
  <cp:revision>96</cp:revision>
  <dcterms:created xsi:type="dcterms:W3CDTF">2023-08-28T12:48:48Z</dcterms:created>
  <dcterms:modified xsi:type="dcterms:W3CDTF">2023-10-17T09:29:34Z</dcterms:modified>
</cp:coreProperties>
</file>