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74" r:id="rId4"/>
    <p:sldId id="275" r:id="rId5"/>
    <p:sldId id="276" r:id="rId6"/>
    <p:sldId id="277" r:id="rId7"/>
    <p:sldId id="278" r:id="rId8"/>
    <p:sldId id="279" r:id="rId9"/>
    <p:sldId id="256" r:id="rId10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43" d="100"/>
          <a:sy n="43" d="100"/>
        </p:scale>
        <p:origin x="77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3917-907F-20B7-6F57-B551449F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78AAA-E652-488F-A73B-2A8FB1A5B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3789-1171-0561-BC17-C9143255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D153-800A-28C6-148E-A7C83FFC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025D-125A-D4C8-58FC-A4C40080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536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2F5-CFFE-1BB1-B52B-2C7BD36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EFF2-520E-2EEC-BAAE-884C961C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96BD-C28B-A7E5-493A-62BE4D97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119D-FA1A-F228-3576-E42F6484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5BEC-04E2-36B0-4FEF-97D4391B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561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683DC-932B-6793-904F-AC5EAEB9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F7F92-C501-6260-F929-7985C533D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D1DE-E279-4627-4675-C443E5E7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8A38-C182-764D-A3AE-5B7820A6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4CA-D434-5C3A-FD02-34237B8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62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6098-6363-ECCB-E296-66EF4A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F3-0A19-1E10-5277-BE6C3E18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E6C5-97E1-6604-C355-06D87071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3F12-2A13-9036-F30A-828C9C3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9244-66DC-AD84-8E52-16DF4619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3434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85C-7F99-ABB1-AF4A-8ED1981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BAF-D78F-DFC0-8F2A-CC85C9B8E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0EB4-B7F6-446D-56AC-2DB96964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6753-5F25-92B4-1816-A201154D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B6BB-57AF-7320-D142-D72597D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9887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A71-E5FD-109F-D793-6051B77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E6CF-DD93-81D8-4612-CE7E76F0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838FE-0BCF-91F8-1D29-0736900F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24C08-6148-7734-76B6-A070BD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92125-9B32-18C6-B057-60B7251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15F6-8C04-0980-DF8F-2C1FA684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1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33C-D301-6B8E-A741-B5D5DFA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07C0-A77B-0D08-10DA-40F5DF54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2D57-2A8C-4D34-0AF3-4105C821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22D1D-6913-36F9-44F7-5F169C586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824AD-E9C9-D7A0-F87D-2B9AD638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154DD-2923-4126-7851-6E1EDD9A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97033-3D68-3326-28A2-B64159B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B5B27-E6CA-8B94-21C2-352FD32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3160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0A3-CF26-DE2D-3F1C-16EC722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D39CF-C09D-499D-3D55-935B31FF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3C209-2A27-7EAF-BCCA-E5DA026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D647B-3E2D-6627-2A38-D39E6600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446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D7E1-EFEC-3B1D-4820-54CE46F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871F-48D0-4AF2-879F-D6BAD5D4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39D4-F4CD-4461-8F93-08107F0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124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F7F-C792-F141-8854-2F2F7C05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9B63-516C-A3CC-B9A1-BD776C75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88A00-38A5-BB8C-1DE4-F3802BF8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4723-7F91-87D6-A839-001D8DB4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B58F-1561-BA72-4D23-9AEFA03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0E5D5-20DD-E11A-68AF-3A024167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22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E5D-4933-5BF2-FA59-DA108548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BACD-FEA0-A397-0B4C-8CE37458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6EBE-EA0F-5D41-EAE1-4DE19271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A8E2-B84E-9392-EA76-7D380A1C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4248-CD26-1FF4-21C8-AA391749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9753-78E8-1B47-AEEB-CA78FFCB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4631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6D33C-26BF-3BFB-105B-4072C18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5C14-A485-A0AC-9DB0-912958C9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B773-C1E3-C146-6C00-DE008D2ED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2F17-8394-8A4C-A344-91E02220FEDB}" type="datetimeFigureOut">
              <a:rPr lang="en-TR" smtClean="0"/>
              <a:t>10/17/2023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AF73-6249-F875-3150-3214BC942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8CAF-0A28-1CB5-5EC7-1C1494CE6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DC14-77D6-AB5D-6D66-BEB6D2B47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536" y="2184070"/>
            <a:ext cx="4471792" cy="1382724"/>
          </a:xfrm>
        </p:spPr>
        <p:txBody>
          <a:bodyPr>
            <a:normAutofit/>
          </a:bodyPr>
          <a:lstStyle/>
          <a:p>
            <a:r>
              <a:rPr lang="en-US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Experts in the international disputes arena: developments and trends.</a:t>
            </a:r>
            <a:br>
              <a:rPr lang="en-US" sz="4500" b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TR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4AF71-539E-7F8C-62FD-2EF499383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4536" y="3566794"/>
            <a:ext cx="4471792" cy="350022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Franco Mastrandrea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Partner, HKA</a:t>
            </a:r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874B8-1FD3-4E99-B00C-7B954052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896" y="410832"/>
            <a:ext cx="1195069" cy="1382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73726-4746-AE23-0972-F1AE5736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85153"/>
            <a:ext cx="5894866" cy="462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7D53D-F1E3-5837-378F-9C5175CD4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8" y="5019022"/>
            <a:ext cx="5052699" cy="10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2" y="2649197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T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715190" y="3588282"/>
            <a:ext cx="8761615" cy="242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Experts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Witnesses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Role for a Coordinating Expert?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in different dispute resolution fora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Securing/testing the Expert Witness evidence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Conclaves with the Tribunal post-hearing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5ADE64-4AC7-532F-FEF1-7EC104C5AAC3}"/>
              </a:ext>
            </a:extLst>
          </p:cNvPr>
          <p:cNvSpPr txBox="1">
            <a:spLocks/>
          </p:cNvSpPr>
          <p:nvPr/>
        </p:nvSpPr>
        <p:spPr>
          <a:xfrm>
            <a:off x="628061" y="3061550"/>
            <a:ext cx="10558806" cy="3518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Advisory Experts </a:t>
            </a:r>
          </a:p>
          <a:p>
            <a:pPr lvl="1"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explore the potential existence of a case, identify the merits and weaknesses, reality testing, map out substantiation, influence the identification and pleading of such a case. </a:t>
            </a:r>
          </a:p>
          <a:p>
            <a:pPr lvl="1"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Likely be appointed unilaterally and confidentially and to have the protection of privilege from disclosure in relation to his/her investigations/reports/advice. Likely not be appointed to act as an expert witness if the matter goes forward to dispute.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Expert determiners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Finality, liabilities. </a:t>
            </a:r>
          </a:p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609201-73C8-FB64-E5CE-D48A69BCED9C}"/>
              </a:ext>
            </a:extLst>
          </p:cNvPr>
          <p:cNvSpPr txBox="1">
            <a:spLocks/>
          </p:cNvSpPr>
          <p:nvPr/>
        </p:nvSpPr>
        <p:spPr>
          <a:xfrm>
            <a:off x="788317" y="2468134"/>
            <a:ext cx="3359477" cy="5489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Types of expert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2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A67E00-0141-DE1A-CEDD-F200F9D28C4F}"/>
              </a:ext>
            </a:extLst>
          </p:cNvPr>
          <p:cNvSpPr txBox="1">
            <a:spLocks/>
          </p:cNvSpPr>
          <p:nvPr/>
        </p:nvSpPr>
        <p:spPr>
          <a:xfrm>
            <a:off x="857054" y="2294296"/>
            <a:ext cx="3733800" cy="612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Expert Witnesses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A74AB5-F26E-9ADD-69BC-9477D6C6371A}"/>
              </a:ext>
            </a:extLst>
          </p:cNvPr>
          <p:cNvSpPr txBox="1">
            <a:spLocks/>
          </p:cNvSpPr>
          <p:nvPr/>
        </p:nvSpPr>
        <p:spPr>
          <a:xfrm>
            <a:off x="1028987" y="2981323"/>
            <a:ext cx="5257800" cy="381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Convergence/divergence in standards expected</a:t>
            </a:r>
          </a:p>
          <a:p>
            <a:pPr algn="l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- Independence</a:t>
            </a:r>
          </a:p>
          <a:p>
            <a:pPr lvl="1" algn="l"/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- Duties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Assistants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Peer reviewers 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Witness coaching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</a:rPr>
              <a:t>Limiting instructions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</a:rPr>
              <a:t>Joint Statements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</a:rPr>
              <a:t>Replacing Experts</a:t>
            </a:r>
          </a:p>
          <a:p>
            <a:pPr marL="514350" indent="-514350" algn="l">
              <a:buFont typeface="+mj-lt"/>
              <a:buAutoNum type="arabicPeriod" startAt="2"/>
            </a:pPr>
            <a:r>
              <a:rPr lang="en-US" sz="1600" kern="0" dirty="0">
                <a:solidFill>
                  <a:schemeClr val="bg1"/>
                </a:solidFill>
                <a:latin typeface="Arial" panose="020B0604020202020204" pitchFamily="34" charset="0"/>
              </a:rPr>
              <a:t>Liabilities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0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544CC-AD7D-DE79-EFF6-A0D9B1A35446}"/>
              </a:ext>
            </a:extLst>
          </p:cNvPr>
          <p:cNvSpPr txBox="1">
            <a:spLocks/>
          </p:cNvSpPr>
          <p:nvPr/>
        </p:nvSpPr>
        <p:spPr>
          <a:xfrm>
            <a:off x="996239" y="2565596"/>
            <a:ext cx="7545119" cy="4972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</a:rPr>
              <a:t>Is there a Role for a Coordinating Expert?</a:t>
            </a:r>
            <a:endParaRPr lang="en-GB" sz="2800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BEE7B-9B4F-A2DB-1BC7-66BE41EEE6DA}"/>
              </a:ext>
            </a:extLst>
          </p:cNvPr>
          <p:cNvSpPr txBox="1">
            <a:spLocks/>
          </p:cNvSpPr>
          <p:nvPr/>
        </p:nvSpPr>
        <p:spPr>
          <a:xfrm>
            <a:off x="989883" y="3214775"/>
            <a:ext cx="10212231" cy="3110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bg1"/>
                </a:solidFill>
                <a:latin typeface="Arial" panose="020B0604020202020204" pitchFamily="34" charset="0"/>
              </a:rPr>
              <a:t>Range of Experts from the Same </a:t>
            </a:r>
            <a:r>
              <a:rPr lang="en-US" sz="1800" kern="0" dirty="0" err="1">
                <a:solidFill>
                  <a:schemeClr val="bg1"/>
                </a:solidFill>
                <a:latin typeface="Arial" panose="020B0604020202020204" pitchFamily="34" charset="0"/>
              </a:rPr>
              <a:t>Organisation</a:t>
            </a:r>
            <a:r>
              <a:rPr lang="en-US" sz="1800" kern="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bg1"/>
                </a:solidFill>
                <a:latin typeface="Arial" panose="020B0604020202020204" pitchFamily="34" charset="0"/>
              </a:rPr>
              <a:t>A project management Role i.e., not to do, or direct, or impose, but to facilitate the doing.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bg1"/>
                </a:solidFill>
                <a:latin typeface="Arial" panose="020B0604020202020204" pitchFamily="34" charset="0"/>
              </a:rPr>
              <a:t>Coordinating an initial understanding of the parties’ claims, available data, common areas of relevance/investigation, discrete areas of relevance/investigation, identifying focus points (e.g., particular contract terms).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bg1"/>
                </a:solidFill>
                <a:latin typeface="Arial" panose="020B0604020202020204" pitchFamily="34" charset="0"/>
              </a:rPr>
              <a:t>Developing common source data and chronologies – to facilitate an integrated set of expert discipline reports set against a common factual matrix.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bg1"/>
                </a:solidFill>
                <a:latin typeface="Arial" panose="020B0604020202020204" pitchFamily="34" charset="0"/>
              </a:rPr>
              <a:t>Managing the tasks of discipline experts - review progress, sense check of discipline experts’ work.</a:t>
            </a:r>
            <a:endParaRPr lang="en-GB" sz="18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2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B9A94-DD05-AFFD-CC52-1AE0A39A36E4}"/>
              </a:ext>
            </a:extLst>
          </p:cNvPr>
          <p:cNvSpPr txBox="1">
            <a:spLocks/>
          </p:cNvSpPr>
          <p:nvPr/>
        </p:nvSpPr>
        <p:spPr>
          <a:xfrm>
            <a:off x="1084081" y="2478120"/>
            <a:ext cx="6231118" cy="5797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</a:rPr>
              <a:t>Experts in different resolution fora</a:t>
            </a:r>
            <a:endParaRPr lang="en-GB" sz="2800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97C5-3C98-22C5-CBA4-ED5C4BAA9AFB}"/>
              </a:ext>
            </a:extLst>
          </p:cNvPr>
          <p:cNvSpPr txBox="1">
            <a:spLocks/>
          </p:cNvSpPr>
          <p:nvPr/>
        </p:nvSpPr>
        <p:spPr>
          <a:xfrm>
            <a:off x="1084081" y="3274390"/>
            <a:ext cx="8821131" cy="2787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 there a difference in approach; should we expect/anticipate that different standards will apply?</a:t>
            </a:r>
            <a:endParaRPr lang="tr-TR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Arbitration,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Litigation,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Mediation,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Adjudication/dispute resolution boards.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2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554E0C-520C-8C21-7429-6D54FB3CBC99}"/>
              </a:ext>
            </a:extLst>
          </p:cNvPr>
          <p:cNvSpPr txBox="1">
            <a:spLocks/>
          </p:cNvSpPr>
          <p:nvPr/>
        </p:nvSpPr>
        <p:spPr>
          <a:xfrm>
            <a:off x="1092724" y="2637245"/>
            <a:ext cx="8239812" cy="541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</a:rPr>
              <a:t>Securing/testing the Expert Witness Evidence</a:t>
            </a:r>
            <a:endParaRPr lang="en-GB" sz="2800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A2BE8-3F2C-F522-0ED7-4A63E3EE1C4F}"/>
              </a:ext>
            </a:extLst>
          </p:cNvPr>
          <p:cNvSpPr txBox="1">
            <a:spLocks/>
          </p:cNvSpPr>
          <p:nvPr/>
        </p:nvSpPr>
        <p:spPr>
          <a:xfrm>
            <a:off x="1017310" y="2729008"/>
            <a:ext cx="5694575" cy="2670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Adversarial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Inquisitorial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Witness conferencing?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774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8E57F-7737-078D-4EE8-334B0F8C8BCE}"/>
              </a:ext>
            </a:extLst>
          </p:cNvPr>
          <p:cNvSpPr txBox="1">
            <a:spLocks/>
          </p:cNvSpPr>
          <p:nvPr/>
        </p:nvSpPr>
        <p:spPr>
          <a:xfrm>
            <a:off x="828774" y="2600668"/>
            <a:ext cx="8993956" cy="56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Conclaves with the Tribunal post-hearing. 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7B7EA-04A1-E213-A50E-5F2B45EEA805}"/>
              </a:ext>
            </a:extLst>
          </p:cNvPr>
          <p:cNvSpPr txBox="1">
            <a:spLocks/>
          </p:cNvSpPr>
          <p:nvPr/>
        </p:nvSpPr>
        <p:spPr>
          <a:xfrm>
            <a:off x="762786" y="3125477"/>
            <a:ext cx="10515600" cy="278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there a place for the expert witnesses to meet/confer privately with the tribunal post-hearing? If so, under what circumstances and what might be the advantages/challenges/need for safeguards?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 Justice -how will the Parties be satisfied?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Inadequate disclosure by the Tribunal to the Experts/misinterpretation by the Experts.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‘Submissions’ by the Experts - matters not previously raised.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‘Clarifications’ by the Experts.</a:t>
            </a:r>
          </a:p>
          <a:p>
            <a:pPr algn="l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0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0E6FA6-3090-F846-AD87-33A631A24702}"/>
              </a:ext>
            </a:extLst>
          </p:cNvPr>
          <p:cNvSpPr txBox="1">
            <a:spLocks/>
          </p:cNvSpPr>
          <p:nvPr/>
        </p:nvSpPr>
        <p:spPr>
          <a:xfrm>
            <a:off x="7114783" y="1039661"/>
            <a:ext cx="4471792" cy="1352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2FABBB-7322-5942-EDCB-B2727C37008D}"/>
              </a:ext>
            </a:extLst>
          </p:cNvPr>
          <p:cNvSpPr txBox="1">
            <a:spLocks/>
          </p:cNvSpPr>
          <p:nvPr/>
        </p:nvSpPr>
        <p:spPr>
          <a:xfrm>
            <a:off x="7114784" y="2812899"/>
            <a:ext cx="4471792" cy="35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8E67E-7B74-064D-19B0-78100CE9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720" y="477333"/>
            <a:ext cx="1412329" cy="1634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9CEFD-3FFF-F712-D55E-BF483DBD7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594672"/>
            <a:ext cx="5894866" cy="462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4992D-3803-F54D-C2F8-E3E488B8B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431" y="5249120"/>
            <a:ext cx="4287724" cy="8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2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422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Experts in the international disputes arena: developments and trends.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Serkan Kutluk</dc:creator>
  <cp:lastModifiedBy>Franco Mastrandrea</cp:lastModifiedBy>
  <cp:revision>14</cp:revision>
  <dcterms:created xsi:type="dcterms:W3CDTF">2023-08-28T12:48:48Z</dcterms:created>
  <dcterms:modified xsi:type="dcterms:W3CDTF">2023-10-17T07:55:35Z</dcterms:modified>
</cp:coreProperties>
</file>