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2"/>
  </p:notesMasterIdLst>
  <p:sldIdLst>
    <p:sldId id="257" r:id="rId3"/>
    <p:sldId id="260" r:id="rId4"/>
    <p:sldId id="278" r:id="rId5"/>
    <p:sldId id="263" r:id="rId6"/>
    <p:sldId id="276" r:id="rId7"/>
    <p:sldId id="256" r:id="rId8"/>
    <p:sldId id="261" r:id="rId9"/>
    <p:sldId id="258" r:id="rId10"/>
    <p:sldId id="279" r:id="rId11"/>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68D2"/>
    <a:srgbClr val="46A0E1"/>
    <a:srgbClr val="173454"/>
    <a:srgbClr val="46C5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autoAdjust="0"/>
    <p:restoredTop sz="88906" autoAdjust="0"/>
  </p:normalViewPr>
  <p:slideViewPr>
    <p:cSldViewPr snapToGrid="0">
      <p:cViewPr varScale="1">
        <p:scale>
          <a:sx n="97" d="100"/>
          <a:sy n="97" d="100"/>
        </p:scale>
        <p:origin x="10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01D38-C356-4333-B72D-AA1CF94EFEA8}"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331E6-F448-42A6-84A0-D7E2CF992D02}" type="slidenum">
              <a:rPr lang="en-GB" smtClean="0"/>
              <a:t>‹#›</a:t>
            </a:fld>
            <a:endParaRPr lang="en-GB"/>
          </a:p>
        </p:txBody>
      </p:sp>
    </p:spTree>
    <p:extLst>
      <p:ext uri="{BB962C8B-B14F-4D97-AF65-F5344CB8AC3E}">
        <p14:creationId xmlns:p14="http://schemas.microsoft.com/office/powerpoint/2010/main" val="229494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0985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916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404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6E9E-82DE-F91C-343D-2E0D30F64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C5125-1A9D-31BF-68E2-3DAC70451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013AA-84CA-4C1A-4F0E-75B12621BAB4}"/>
              </a:ext>
            </a:extLst>
          </p:cNvPr>
          <p:cNvSpPr>
            <a:spLocks noGrp="1"/>
          </p:cNvSpPr>
          <p:nvPr>
            <p:ph type="dt" sz="half" idx="10"/>
          </p:nvPr>
        </p:nvSpPr>
        <p:spPr/>
        <p:txBody>
          <a:bodyPr/>
          <a:lstStyle/>
          <a:p>
            <a:fld id="{31CB238B-FED0-47E0-B186-763968787620}" type="datetimeFigureOut">
              <a:rPr lang="en-GB" smtClean="0"/>
              <a:t>17/10/2023</a:t>
            </a:fld>
            <a:endParaRPr lang="en-GB"/>
          </a:p>
        </p:txBody>
      </p:sp>
      <p:sp>
        <p:nvSpPr>
          <p:cNvPr id="5" name="Footer Placeholder 4">
            <a:extLst>
              <a:ext uri="{FF2B5EF4-FFF2-40B4-BE49-F238E27FC236}">
                <a16:creationId xmlns:a16="http://schemas.microsoft.com/office/drawing/2014/main" id="{751D556B-65BC-2D7B-2B1D-87946C899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0E23D-5E6B-97AB-792A-891213C60C56}"/>
              </a:ext>
            </a:extLst>
          </p:cNvPr>
          <p:cNvSpPr>
            <a:spLocks noGrp="1"/>
          </p:cNvSpPr>
          <p:nvPr>
            <p:ph type="sldNum" sz="quarter" idx="12"/>
          </p:nvPr>
        </p:nvSpPr>
        <p:spPr/>
        <p:txBody>
          <a:bodyPr/>
          <a:lstStyle/>
          <a:p>
            <a:fld id="{764A294E-18A6-4A13-802A-2E304BB7A1E7}" type="slidenum">
              <a:rPr lang="en-GB" smtClean="0"/>
              <a:t>‹#›</a:t>
            </a:fld>
            <a:endParaRPr lang="en-GB"/>
          </a:p>
        </p:txBody>
      </p:sp>
    </p:spTree>
    <p:extLst>
      <p:ext uri="{BB962C8B-B14F-4D97-AF65-F5344CB8AC3E}">
        <p14:creationId xmlns:p14="http://schemas.microsoft.com/office/powerpoint/2010/main" val="221840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E643-9E46-F8A1-C37F-A51BF84C22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7CD683-B282-903C-AE89-521F64A5C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D64FFC-5973-EA13-783F-6940BF5A501C}"/>
              </a:ext>
            </a:extLst>
          </p:cNvPr>
          <p:cNvSpPr>
            <a:spLocks noGrp="1"/>
          </p:cNvSpPr>
          <p:nvPr>
            <p:ph type="dt" sz="half" idx="10"/>
          </p:nvPr>
        </p:nvSpPr>
        <p:spPr/>
        <p:txBody>
          <a:bodyPr/>
          <a:lstStyle/>
          <a:p>
            <a:fld id="{31CB238B-FED0-47E0-B186-763968787620}" type="datetimeFigureOut">
              <a:rPr lang="en-GB" smtClean="0"/>
              <a:t>17/10/2023</a:t>
            </a:fld>
            <a:endParaRPr lang="en-GB"/>
          </a:p>
        </p:txBody>
      </p:sp>
      <p:sp>
        <p:nvSpPr>
          <p:cNvPr id="5" name="Footer Placeholder 4">
            <a:extLst>
              <a:ext uri="{FF2B5EF4-FFF2-40B4-BE49-F238E27FC236}">
                <a16:creationId xmlns:a16="http://schemas.microsoft.com/office/drawing/2014/main" id="{982761FF-D4B4-5E50-2BB8-66CCDCF0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1C02D8-4B88-1688-73FC-8A70A6B77DE3}"/>
              </a:ext>
            </a:extLst>
          </p:cNvPr>
          <p:cNvSpPr>
            <a:spLocks noGrp="1"/>
          </p:cNvSpPr>
          <p:nvPr>
            <p:ph type="sldNum" sz="quarter" idx="12"/>
          </p:nvPr>
        </p:nvSpPr>
        <p:spPr/>
        <p:txBody>
          <a:bodyPr/>
          <a:lstStyle/>
          <a:p>
            <a:fld id="{764A294E-18A6-4A13-802A-2E304BB7A1E7}" type="slidenum">
              <a:rPr lang="en-GB" smtClean="0"/>
              <a:t>‹#›</a:t>
            </a:fld>
            <a:endParaRPr lang="en-GB"/>
          </a:p>
        </p:txBody>
      </p:sp>
    </p:spTree>
    <p:extLst>
      <p:ext uri="{BB962C8B-B14F-4D97-AF65-F5344CB8AC3E}">
        <p14:creationId xmlns:p14="http://schemas.microsoft.com/office/powerpoint/2010/main" val="159326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B84EB-1B0F-6168-EFE5-4096C76BB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C03EC-52D6-AB06-BF85-6988B2C37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39B17-C2BE-E95E-AD27-9E2B66637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CB238B-FED0-47E0-B186-763968787620}" type="datetimeFigureOut">
              <a:rPr lang="en-GB" smtClean="0"/>
              <a:t>17/10/2023</a:t>
            </a:fld>
            <a:endParaRPr lang="en-GB"/>
          </a:p>
        </p:txBody>
      </p:sp>
      <p:sp>
        <p:nvSpPr>
          <p:cNvPr id="5" name="Footer Placeholder 4">
            <a:extLst>
              <a:ext uri="{FF2B5EF4-FFF2-40B4-BE49-F238E27FC236}">
                <a16:creationId xmlns:a16="http://schemas.microsoft.com/office/drawing/2014/main" id="{5BB8AC9C-F05E-DA90-CC45-4078C318A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C79F837-D9C1-C663-C8F9-134F6F6B6B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4A294E-18A6-4A13-802A-2E304BB7A1E7}" type="slidenum">
              <a:rPr lang="en-GB" smtClean="0"/>
              <a:t>‹#›</a:t>
            </a:fld>
            <a:endParaRPr lang="en-GB"/>
          </a:p>
        </p:txBody>
      </p:sp>
    </p:spTree>
    <p:extLst>
      <p:ext uri="{BB962C8B-B14F-4D97-AF65-F5344CB8AC3E}">
        <p14:creationId xmlns:p14="http://schemas.microsoft.com/office/powerpoint/2010/main" val="3624892937"/>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6761748" y="2890388"/>
            <a:ext cx="4924580" cy="1352811"/>
          </a:xfrm>
        </p:spPr>
        <p:txBody>
          <a:bodyPr>
            <a:normAutofit/>
          </a:bodyPr>
          <a:lstStyle/>
          <a:p>
            <a:r>
              <a:rPr lang="en-TR" sz="3000" b="1" dirty="0">
                <a:solidFill>
                  <a:schemeClr val="bg1"/>
                </a:solidFill>
                <a:latin typeface="Arial" panose="020B0604020202020204" pitchFamily="34" charset="0"/>
                <a:cs typeface="Arial" panose="020B0604020202020204" pitchFamily="34" charset="0"/>
              </a:rPr>
              <a:t>FIDIC 2022  Amendments – </a:t>
            </a:r>
            <a:r>
              <a:rPr lang="en-GB" sz="2400" b="1" dirty="0">
                <a:solidFill>
                  <a:schemeClr val="bg1"/>
                </a:solidFill>
                <a:latin typeface="Arial" panose="020B0604020202020204" pitchFamily="34" charset="0"/>
                <a:cs typeface="Arial" panose="020B0604020202020204" pitchFamily="34" charset="0"/>
              </a:rPr>
              <a:t>What works and what doesn’t?</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7214536" y="4713805"/>
            <a:ext cx="4471792" cy="3150529"/>
          </a:xfrm>
        </p:spPr>
        <p:txBody>
          <a:bodyPr>
            <a:normAutofit/>
          </a:bodyPr>
          <a:lstStyle/>
          <a:p>
            <a:pPr algn="r">
              <a:spcBef>
                <a:spcPts val="0"/>
              </a:spcBef>
            </a:pPr>
            <a:endParaRPr lang="en-GB" sz="2000" b="1" dirty="0">
              <a:solidFill>
                <a:schemeClr val="bg1"/>
              </a:solidFill>
              <a:latin typeface="Arial" panose="020B0604020202020204" pitchFamily="34" charset="0"/>
              <a:cs typeface="Arial" panose="020B0604020202020204" pitchFamily="34" charset="0"/>
            </a:endParaRPr>
          </a:p>
          <a:p>
            <a:pPr algn="r">
              <a:spcBef>
                <a:spcPts val="0"/>
              </a:spcBef>
            </a:pPr>
            <a:endParaRPr lang="en-GB" sz="2000" b="1" dirty="0">
              <a:solidFill>
                <a:schemeClr val="bg1"/>
              </a:solidFill>
              <a:latin typeface="Arial" panose="020B0604020202020204" pitchFamily="34" charset="0"/>
              <a:cs typeface="Arial" panose="020B0604020202020204" pitchFamily="34" charset="0"/>
            </a:endParaRPr>
          </a:p>
          <a:p>
            <a:pPr algn="r">
              <a:spcBef>
                <a:spcPts val="0"/>
              </a:spcBef>
            </a:pPr>
            <a:r>
              <a:rPr lang="en-GB" sz="2000" b="1" dirty="0">
                <a:solidFill>
                  <a:schemeClr val="bg1"/>
                </a:solidFill>
                <a:latin typeface="Arial" panose="020B0604020202020204" pitchFamily="34" charset="0"/>
                <a:cs typeface="Arial" panose="020B0604020202020204" pitchFamily="34" charset="0"/>
              </a:rPr>
              <a:t>Adrian Bell</a:t>
            </a:r>
          </a:p>
          <a:p>
            <a:pPr algn="r">
              <a:spcBef>
                <a:spcPts val="0"/>
              </a:spcBef>
            </a:pPr>
            <a:r>
              <a:rPr lang="en-GB" sz="2000" dirty="0" err="1">
                <a:solidFill>
                  <a:schemeClr val="bg1"/>
                </a:solidFill>
                <a:latin typeface="Arial" panose="020B0604020202020204" pitchFamily="34" charset="0"/>
                <a:cs typeface="Arial" panose="020B0604020202020204" pitchFamily="34" charset="0"/>
              </a:rPr>
              <a:t>adrian.bell@cms-cmno.com</a:t>
            </a:r>
            <a:endParaRPr lang="en-GB" sz="2000" dirty="0">
              <a:solidFill>
                <a:schemeClr val="bg1"/>
              </a:solidFill>
              <a:latin typeface="Arial" panose="020B0604020202020204" pitchFamily="34" charset="0"/>
              <a:cs typeface="Arial" panose="020B0604020202020204" pitchFamily="34" charset="0"/>
            </a:endParaRPr>
          </a:p>
          <a:p>
            <a:pPr algn="r">
              <a:spcBef>
                <a:spcPts val="0"/>
              </a:spcBef>
            </a:pPr>
            <a:r>
              <a:rPr lang="en-GB" sz="2000" dirty="0">
                <a:solidFill>
                  <a:schemeClr val="bg1"/>
                </a:solidFill>
                <a:latin typeface="Arial" panose="020B0604020202020204" pitchFamily="34" charset="0"/>
                <a:cs typeface="Arial" panose="020B0604020202020204" pitchFamily="34" charset="0"/>
              </a:rPr>
              <a:t>October 2023</a:t>
            </a: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4"/>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5"/>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6"/>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664068" y="2415132"/>
            <a:ext cx="6435969"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4800" b="1" dirty="0">
                <a:solidFill>
                  <a:schemeClr val="bg1"/>
                </a:solidFill>
                <a:latin typeface="Arial" panose="020B0604020202020204" pitchFamily="34" charset="0"/>
                <a:cs typeface="Arial" panose="020B0604020202020204" pitchFamily="34" charset="0"/>
              </a:rPr>
              <a:t>FIDIC 2022  Amendments – introduction</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251749"/>
            <a:ext cx="8761615" cy="2869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 2022, FIDIC released a set of amendments to its 2017 Second Edition (Red, Yellow and Silver)</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Updated version of FIDIC Contracts Guide for use with Second Ed. contracts provided at same time</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 number of significant points arise from the amendments and guidance </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Today’s presentation focuses on those points relating to claims and disputes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Revised definitions of “Claim” and “Dispute”</a:t>
            </a: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664068" y="2479300"/>
            <a:ext cx="6435969" cy="77980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4500" b="1" dirty="0">
                <a:solidFill>
                  <a:schemeClr val="bg1"/>
                </a:solidFill>
                <a:latin typeface="Arial" panose="020B0604020202020204" pitchFamily="34" charset="0"/>
                <a:cs typeface="Arial" panose="020B0604020202020204" pitchFamily="34" charset="0"/>
              </a:rPr>
              <a:t>Revised definition of “Dispute”</a:t>
            </a: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540505"/>
            <a:ext cx="8761615" cy="28694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Narrowed in 2 ways:</a:t>
            </a:r>
          </a:p>
          <a:p>
            <a:pPr marL="800100" lvl="1" indent="-342900" algn="l">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Requires an Engineer’s determination process under clause 3.7, including the service of a Notice of Dissatisfaction</a:t>
            </a:r>
          </a:p>
          <a:p>
            <a:pPr marL="800100" lvl="1" indent="-342900" algn="l">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Only “Claims” and clause 3.7 matters are included within the definition of “Dispute”</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Has the intention actually been carried through in the drafting of the new definitions? </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What purpose is served by excluding certain claims from the ambit of the DRP?</a:t>
            </a: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72464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668379" y="764770"/>
            <a:ext cx="9015663"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rgbClr val="173454"/>
                </a:solidFill>
                <a:latin typeface="Arial" panose="020B0604020202020204" pitchFamily="34" charset="0"/>
                <a:cs typeface="Arial" panose="020B0604020202020204" pitchFamily="34" charset="0"/>
              </a:rPr>
              <a:t>Difficulties arising from requiring cl. 3.7 process to be carried out</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Urgent disputes</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Legacy claims</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Local law termination or recission</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Procedural disputes</a:t>
            </a:r>
          </a:p>
        </p:txBody>
      </p:sp>
    </p:spTree>
    <p:extLst>
      <p:ext uri="{BB962C8B-B14F-4D97-AF65-F5344CB8AC3E}">
        <p14:creationId xmlns:p14="http://schemas.microsoft.com/office/powerpoint/2010/main" val="410520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A0E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9B3BA4-9DE3-571F-1ACE-44B51C562F20}"/>
              </a:ext>
            </a:extLst>
          </p:cNvPr>
          <p:cNvSpPr txBox="1">
            <a:spLocks/>
          </p:cNvSpPr>
          <p:nvPr/>
        </p:nvSpPr>
        <p:spPr>
          <a:xfrm>
            <a:off x="1715192" y="3877387"/>
            <a:ext cx="8761615" cy="28439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Implied entitlement to bypass cl. 3.7 process?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Certain exceptions where requirement to follow cl. 3.7 process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Cl. 3.7 process is disapplied for disputes over terminations </a:t>
            </a:r>
            <a:endParaRPr lang="en-TR"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286AE665-0451-EE65-7E3A-0F9C6D1DD865}"/>
              </a:ext>
            </a:extLst>
          </p:cNvPr>
          <p:cNvSpPr txBox="1">
            <a:spLocks/>
          </p:cNvSpPr>
          <p:nvPr/>
        </p:nvSpPr>
        <p:spPr>
          <a:xfrm>
            <a:off x="2259290" y="2885560"/>
            <a:ext cx="7673418"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solidFill>
                  <a:schemeClr val="bg1"/>
                </a:solidFill>
                <a:latin typeface="Arial" panose="020B0604020202020204" pitchFamily="34" charset="0"/>
                <a:cs typeface="Arial" panose="020B0604020202020204" pitchFamily="34" charset="0"/>
              </a:rPr>
              <a:t>Other issues </a:t>
            </a:r>
            <a:endParaRPr lang="en-TR" sz="3000" b="1" dirty="0">
              <a:solidFill>
                <a:schemeClr val="bg1"/>
              </a:solidFill>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38C388DF-9D48-E111-BCC7-81462A0BA1EE}"/>
              </a:ext>
            </a:extLst>
          </p:cNvPr>
          <p:cNvSpPr txBox="1">
            <a:spLocks/>
          </p:cNvSpPr>
          <p:nvPr/>
        </p:nvSpPr>
        <p:spPr>
          <a:xfrm>
            <a:off x="1715192" y="3877387"/>
            <a:ext cx="8761615" cy="23914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TR" sz="20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879C0B5-7468-2716-4FDB-2D01B9160EA6}"/>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13" name="Picture 12">
            <a:extLst>
              <a:ext uri="{FF2B5EF4-FFF2-40B4-BE49-F238E27FC236}">
                <a16:creationId xmlns:a16="http://schemas.microsoft.com/office/drawing/2014/main" id="{640FF493-C35D-3877-CCBC-9FD619FF160B}"/>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2729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7114783" y="1039661"/>
            <a:ext cx="4471792" cy="13528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000" b="1" dirty="0">
                <a:solidFill>
                  <a:schemeClr val="bg1"/>
                </a:solidFill>
                <a:latin typeface="Arial" panose="020B0604020202020204" pitchFamily="34" charset="0"/>
                <a:cs typeface="Arial" panose="020B0604020202020204" pitchFamily="34" charset="0"/>
              </a:rPr>
              <a:t>Other 2022 amendments</a:t>
            </a:r>
          </a:p>
        </p:txBody>
      </p:sp>
      <p:sp>
        <p:nvSpPr>
          <p:cNvPr id="5" name="Subtitle 2">
            <a:extLst>
              <a:ext uri="{FF2B5EF4-FFF2-40B4-BE49-F238E27FC236}">
                <a16:creationId xmlns:a16="http://schemas.microsoft.com/office/drawing/2014/main" id="{D12FABBB-7322-5942-EDCB-B2727C37008D}"/>
              </a:ext>
            </a:extLst>
          </p:cNvPr>
          <p:cNvSpPr txBox="1">
            <a:spLocks/>
          </p:cNvSpPr>
          <p:nvPr/>
        </p:nvSpPr>
        <p:spPr>
          <a:xfrm>
            <a:off x="7114784" y="2812899"/>
            <a:ext cx="4471792" cy="350022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Clause 1.5: “conflicts” within contract docs must be notified to Engineer </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Change to final payment procedure in clause 14.13</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Exceptional Events must now officially be “exceptional”</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Sub-clause 17.2(e) has been widened</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FIDIC is now the default appointer of DAAB members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Independence criteria for DAAB members has been reduced </a:t>
            </a:r>
          </a:p>
        </p:txBody>
      </p:sp>
      <p:pic>
        <p:nvPicPr>
          <p:cNvPr id="6" name="Picture 5">
            <a:extLst>
              <a:ext uri="{FF2B5EF4-FFF2-40B4-BE49-F238E27FC236}">
                <a16:creationId xmlns:a16="http://schemas.microsoft.com/office/drawing/2014/main" id="{7258E67E-7B74-064D-19B0-78100CE90C65}"/>
              </a:ext>
            </a:extLst>
          </p:cNvPr>
          <p:cNvPicPr>
            <a:picLocks noChangeAspect="1"/>
          </p:cNvPicPr>
          <p:nvPr/>
        </p:nvPicPr>
        <p:blipFill>
          <a:blip r:embed="rId3"/>
          <a:stretch>
            <a:fillRect/>
          </a:stretch>
        </p:blipFill>
        <p:spPr>
          <a:xfrm>
            <a:off x="2550720" y="477333"/>
            <a:ext cx="1412329" cy="1634099"/>
          </a:xfrm>
          <a:prstGeom prst="rect">
            <a:avLst/>
          </a:prstGeom>
        </p:spPr>
      </p:pic>
      <p:pic>
        <p:nvPicPr>
          <p:cNvPr id="7" name="Picture 6">
            <a:extLst>
              <a:ext uri="{FF2B5EF4-FFF2-40B4-BE49-F238E27FC236}">
                <a16:creationId xmlns:a16="http://schemas.microsoft.com/office/drawing/2014/main" id="{6C69CEFD-3FFF-F712-D55E-BF483DBD7519}"/>
              </a:ext>
            </a:extLst>
          </p:cNvPr>
          <p:cNvPicPr>
            <a:picLocks noChangeAspect="1"/>
          </p:cNvPicPr>
          <p:nvPr/>
        </p:nvPicPr>
        <p:blipFill>
          <a:blip r:embed="rId4"/>
          <a:stretch>
            <a:fillRect/>
          </a:stretch>
        </p:blipFill>
        <p:spPr>
          <a:xfrm>
            <a:off x="472683" y="4594672"/>
            <a:ext cx="5894866" cy="462121"/>
          </a:xfrm>
          <a:prstGeom prst="rect">
            <a:avLst/>
          </a:prstGeom>
        </p:spPr>
      </p:pic>
      <p:pic>
        <p:nvPicPr>
          <p:cNvPr id="8" name="Picture 7">
            <a:extLst>
              <a:ext uri="{FF2B5EF4-FFF2-40B4-BE49-F238E27FC236}">
                <a16:creationId xmlns:a16="http://schemas.microsoft.com/office/drawing/2014/main" id="{1384992D-3803-F54D-C2F8-E3E488B8BD61}"/>
              </a:ext>
            </a:extLst>
          </p:cNvPr>
          <p:cNvPicPr>
            <a:picLocks noChangeAspect="1"/>
          </p:cNvPicPr>
          <p:nvPr/>
        </p:nvPicPr>
        <p:blipFill>
          <a:blip r:embed="rId5"/>
          <a:stretch>
            <a:fillRect/>
          </a:stretch>
        </p:blipFill>
        <p:spPr>
          <a:xfrm>
            <a:off x="1298431" y="5249120"/>
            <a:ext cx="4287724" cy="892666"/>
          </a:xfrm>
          <a:prstGeom prst="rect">
            <a:avLst/>
          </a:prstGeom>
        </p:spPr>
      </p:pic>
    </p:spTree>
    <p:extLst>
      <p:ext uri="{BB962C8B-B14F-4D97-AF65-F5344CB8AC3E}">
        <p14:creationId xmlns:p14="http://schemas.microsoft.com/office/powerpoint/2010/main" val="399672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824D2-AAAD-6A94-C54F-59AD3AE4B5E3}"/>
              </a:ext>
            </a:extLst>
          </p:cNvPr>
          <p:cNvSpPr txBox="1">
            <a:spLocks/>
          </p:cNvSpPr>
          <p:nvPr/>
        </p:nvSpPr>
        <p:spPr>
          <a:xfrm>
            <a:off x="2074984" y="2447216"/>
            <a:ext cx="7526215"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solidFill>
                  <a:schemeClr val="bg1"/>
                </a:solidFill>
                <a:latin typeface="Arial" panose="020B0604020202020204" pitchFamily="34" charset="0"/>
                <a:cs typeface="Arial" panose="020B0604020202020204" pitchFamily="34" charset="0"/>
              </a:rPr>
              <a:t>2nd Edition Guide – areas of ambiguity</a:t>
            </a:r>
            <a:endParaRPr lang="en-TR" sz="3000" b="1" dirty="0">
              <a:solidFill>
                <a:schemeClr val="bg1"/>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BC785D5-2DF6-9C3A-2855-5E7BC4DBC725}"/>
              </a:ext>
            </a:extLst>
          </p:cNvPr>
          <p:cNvSpPr txBox="1">
            <a:spLocks/>
          </p:cNvSpPr>
          <p:nvPr/>
        </p:nvSpPr>
        <p:spPr>
          <a:xfrm>
            <a:off x="1715192" y="3548526"/>
            <a:ext cx="8761615" cy="25591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Second Edition Claims procedure is highly regimented and specific, with many deeming provisions. But could stall around the giving of a “fully detailed Claim”</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Time bar only applied to Statement of Legal Basis element and not the rest of the fully detailed claim</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Guide explains what process was in fact intended</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But Guide fails to address the clear potential to stall the process and allow parties to effectively save up disputes until the end of the project (something which the new claims procedure was intended to avoid …)</a:t>
            </a:r>
          </a:p>
          <a:p>
            <a:endParaRPr lang="en-TR"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F244287-E68D-36D8-FCD6-8FE680811FF7}"/>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7" name="Picture 6">
            <a:extLst>
              <a:ext uri="{FF2B5EF4-FFF2-40B4-BE49-F238E27FC236}">
                <a16:creationId xmlns:a16="http://schemas.microsoft.com/office/drawing/2014/main" id="{39C38C35-8879-3097-4C79-BAECB57B88E1}"/>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153811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2" y="2270649"/>
            <a:ext cx="568681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dirty="0">
                <a:solidFill>
                  <a:schemeClr val="bg1"/>
                </a:solidFill>
                <a:latin typeface="Arial" panose="020B0604020202020204" pitchFamily="34" charset="0"/>
                <a:cs typeface="Arial" panose="020B0604020202020204" pitchFamily="34" charset="0"/>
              </a:rPr>
              <a:t>2nd Edition Guide – areas of ambiguity (cont.)</a:t>
            </a:r>
            <a:endParaRPr lang="en-TR" sz="3000"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
        <p:nvSpPr>
          <p:cNvPr id="3" name="Subtitle 2">
            <a:extLst>
              <a:ext uri="{FF2B5EF4-FFF2-40B4-BE49-F238E27FC236}">
                <a16:creationId xmlns:a16="http://schemas.microsoft.com/office/drawing/2014/main" id="{8E707AA5-ED19-2766-97E1-3AC12444EE03}"/>
              </a:ext>
            </a:extLst>
          </p:cNvPr>
          <p:cNvSpPr txBox="1">
            <a:spLocks/>
          </p:cNvSpPr>
          <p:nvPr/>
        </p:nvSpPr>
        <p:spPr>
          <a:xfrm>
            <a:off x="1893277" y="3444253"/>
            <a:ext cx="8405446" cy="28439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Liability for latent defects was thought to be preserved under the First Edition</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Qualified in Second Edition by express limitation period for Plant</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Drafting leaves ambiguity – is the word “occurring” intended to apply to both “defects” and “damage”?</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Is the word “more” qualified by the word “occurring”?</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Guide provides some light on the issue </a:t>
            </a:r>
          </a:p>
        </p:txBody>
      </p:sp>
    </p:spTree>
    <p:extLst>
      <p:ext uri="{BB962C8B-B14F-4D97-AF65-F5344CB8AC3E}">
        <p14:creationId xmlns:p14="http://schemas.microsoft.com/office/powerpoint/2010/main" val="286048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2" y="2270649"/>
            <a:ext cx="568681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2800" b="1" dirty="0">
                <a:solidFill>
                  <a:schemeClr val="bg1"/>
                </a:solidFill>
                <a:latin typeface="Arial" panose="020B0604020202020204" pitchFamily="34" charset="0"/>
                <a:cs typeface="Arial" panose="020B0604020202020204" pitchFamily="34" charset="0"/>
              </a:rPr>
              <a:t>Conclusion</a:t>
            </a: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
        <p:nvSpPr>
          <p:cNvPr id="3" name="Subtitle 2">
            <a:extLst>
              <a:ext uri="{FF2B5EF4-FFF2-40B4-BE49-F238E27FC236}">
                <a16:creationId xmlns:a16="http://schemas.microsoft.com/office/drawing/2014/main" id="{8E707AA5-ED19-2766-97E1-3AC12444EE03}"/>
              </a:ext>
            </a:extLst>
          </p:cNvPr>
          <p:cNvSpPr txBox="1">
            <a:spLocks/>
          </p:cNvSpPr>
          <p:nvPr/>
        </p:nvSpPr>
        <p:spPr>
          <a:xfrm>
            <a:off x="1893277" y="3444253"/>
            <a:ext cx="8405446" cy="28439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New amendments and Guide are in some respects helpful in clarifying minor issues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Overall, they have probably done more harm than good</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Likely to increase disputes and need to involve national courts</a:t>
            </a:r>
          </a:p>
          <a:p>
            <a:pPr marL="342900" indent="-342900" algn="l">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 further round of amendments seems inevitable</a:t>
            </a:r>
          </a:p>
        </p:txBody>
      </p:sp>
    </p:spTree>
    <p:extLst>
      <p:ext uri="{BB962C8B-B14F-4D97-AF65-F5344CB8AC3E}">
        <p14:creationId xmlns:p14="http://schemas.microsoft.com/office/powerpoint/2010/main" val="2713014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500</Words>
  <Application>Microsoft Macintosh PowerPoint</Application>
  <PresentationFormat>Geniş ekran</PresentationFormat>
  <Paragraphs>50</Paragraphs>
  <Slides>9</Slides>
  <Notes>3</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9</vt:i4>
      </vt:variant>
    </vt:vector>
  </HeadingPairs>
  <TitlesOfParts>
    <vt:vector size="16" baseType="lpstr">
      <vt:lpstr>Aptos</vt:lpstr>
      <vt:lpstr>Aptos Display</vt:lpstr>
      <vt:lpstr>Arial</vt:lpstr>
      <vt:lpstr>Calibri</vt:lpstr>
      <vt:lpstr>Calibri Light</vt:lpstr>
      <vt:lpstr>Office Theme</vt:lpstr>
      <vt:lpstr>Office Theme</vt:lpstr>
      <vt:lpstr>FIDIC 2022  Amendments – What works and what doesn’t?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FIDIC 2022  Amendments – What works and what doesn’t?</dc:title>
  <dc:creator/>
  <cp:lastModifiedBy>BUSRA YIGIT</cp:lastModifiedBy>
  <cp:revision>2</cp:revision>
  <dcterms:created xsi:type="dcterms:W3CDTF">2023-10-05T07:57:00Z</dcterms:created>
  <dcterms:modified xsi:type="dcterms:W3CDTF">2023-10-17T06:36:47Z</dcterms:modified>
</cp:coreProperties>
</file>