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57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58954" autoAdjust="0"/>
  </p:normalViewPr>
  <p:slideViewPr>
    <p:cSldViewPr snapToGrid="0">
      <p:cViewPr varScale="1">
        <p:scale>
          <a:sx n="24" d="100"/>
          <a:sy n="24" d="100"/>
        </p:scale>
        <p:origin x="203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2200" dirty="0">
                <a:effectLst/>
                <a:latin typeface="+mn-lt"/>
                <a:ea typeface="+mn-ea"/>
                <a:cs typeface="+mn-cs"/>
                <a:sym typeface="Helvetica Neue"/>
              </a:rPr>
              <a:t>When I was preparing this presentation, I found myself coming back to one simple question:</a:t>
            </a:r>
          </a:p>
          <a:p>
            <a:endParaRPr lang="tr-TR" sz="2200" dirty="0">
              <a:effectLst/>
              <a:latin typeface="+mn-lt"/>
              <a:ea typeface="+mn-ea"/>
              <a:cs typeface="+mn-cs"/>
              <a:sym typeface="Helvetica Neue"/>
            </a:endParaRPr>
          </a:p>
          <a:p>
            <a:r>
              <a:rPr lang="tr-TR" sz="2200" dirty="0">
                <a:effectLst/>
                <a:latin typeface="+mn-lt"/>
                <a:ea typeface="+mn-ea"/>
                <a:cs typeface="+mn-cs"/>
                <a:sym typeface="Helvetica Neue"/>
              </a:rPr>
              <a:t>When should contractors actually become involved in a project?</a:t>
            </a:r>
          </a:p>
          <a:p>
            <a:endParaRPr lang="tr-TR" sz="2200" dirty="0">
              <a:effectLst/>
              <a:latin typeface="+mn-lt"/>
              <a:ea typeface="+mn-ea"/>
              <a:cs typeface="+mn-cs"/>
              <a:sym typeface="Helvetica Neue"/>
            </a:endParaRPr>
          </a:p>
          <a:p>
            <a:r>
              <a:rPr lang="tr-TR" sz="2200" dirty="0">
                <a:effectLst/>
                <a:latin typeface="+mn-lt"/>
                <a:ea typeface="+mn-ea"/>
                <a:cs typeface="+mn-cs"/>
                <a:sym typeface="Helvetica Neue"/>
              </a:rPr>
              <a:t>Not as early as possible.</a:t>
            </a:r>
            <a:br>
              <a:rPr lang="tr-TR" sz="2200" dirty="0">
                <a:effectLst/>
                <a:latin typeface="+mn-lt"/>
                <a:ea typeface="+mn-ea"/>
                <a:cs typeface="+mn-cs"/>
                <a:sym typeface="Helvetica Neue"/>
              </a:rPr>
            </a:br>
            <a:endParaRPr lang="tr-TR" sz="2200" dirty="0">
              <a:effectLst/>
              <a:latin typeface="+mn-lt"/>
              <a:ea typeface="+mn-ea"/>
              <a:cs typeface="+mn-cs"/>
              <a:sym typeface="Helvetica Neue"/>
            </a:endParaRPr>
          </a:p>
          <a:p>
            <a:r>
              <a:rPr lang="tr-TR" sz="2200" dirty="0">
                <a:effectLst/>
                <a:latin typeface="+mn-lt"/>
                <a:ea typeface="+mn-ea"/>
                <a:cs typeface="+mn-cs"/>
                <a:sym typeface="Helvetica Neue"/>
              </a:rPr>
              <a:t>Not as late as necessary.</a:t>
            </a:r>
          </a:p>
          <a:p>
            <a:endParaRPr lang="tr-TR" sz="2200" dirty="0">
              <a:effectLst/>
              <a:latin typeface="+mn-lt"/>
              <a:ea typeface="+mn-ea"/>
              <a:cs typeface="+mn-cs"/>
              <a:sym typeface="Helvetica Neue"/>
            </a:endParaRPr>
          </a:p>
          <a:p>
            <a:r>
              <a:rPr lang="tr-TR" sz="2200" dirty="0">
                <a:effectLst/>
                <a:latin typeface="+mn-lt"/>
                <a:ea typeface="+mn-ea"/>
                <a:cs typeface="+mn-cs"/>
                <a:sym typeface="Helvetica Neue"/>
              </a:rPr>
              <a:t>But at the point, where they can create the most value.</a:t>
            </a:r>
          </a:p>
          <a:p>
            <a:endParaRPr lang="tr-TR" sz="2200" dirty="0">
              <a:effectLst/>
              <a:latin typeface="+mn-lt"/>
              <a:ea typeface="+mn-ea"/>
              <a:cs typeface="+mn-cs"/>
              <a:sym typeface="Helvetica Neue"/>
            </a:endParaRPr>
          </a:p>
          <a:p>
            <a:r>
              <a:rPr lang="tr-TR" sz="2200" dirty="0">
                <a:effectLst/>
                <a:latin typeface="+mn-lt"/>
                <a:ea typeface="+mn-ea"/>
                <a:cs typeface="+mn-cs"/>
                <a:sym typeface="Helvetica Neue"/>
              </a:rPr>
              <a:t>And that is what I'd like to explore today.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678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1) For a moment, let’s think a construction project as people.&gt; </a:t>
            </a:r>
          </a:p>
          <a:p>
            <a:pPr marL="0" indent="0">
              <a:buNone/>
            </a:pPr>
            <a:r>
              <a:rPr lang="tr-TR" dirty="0"/>
              <a:t>2) Like people, important milestones and are shaped by the decisions made along the way.  </a:t>
            </a:r>
          </a:p>
          <a:p>
            <a:endParaRPr lang="tr-TR" dirty="0"/>
          </a:p>
          <a:p>
            <a:r>
              <a:rPr lang="tr-TR" dirty="0"/>
              <a:t>3) the consequences of a decision only visible years later.</a:t>
            </a:r>
          </a:p>
          <a:p>
            <a:endParaRPr lang="tr-TR" dirty="0"/>
          </a:p>
          <a:p>
            <a:r>
              <a:rPr lang="tr-TR" dirty="0"/>
              <a:t>5) Many of the issues that become visible during construction, are often linked to decisions made much earlier</a:t>
            </a:r>
          </a:p>
          <a:p>
            <a:endParaRPr lang="tr-TR" dirty="0"/>
          </a:p>
          <a:p>
            <a:r>
              <a:rPr lang="tr-TR" sz="1800" b="1" dirty="0"/>
              <a:t>6) In otherwords, construction is often where problems become visible, but not necessarily where they originate. </a:t>
            </a:r>
          </a:p>
          <a:p>
            <a:endParaRPr lang="tr-TR" dirty="0"/>
          </a:p>
          <a:p>
            <a:r>
              <a:rPr lang="tr-TR" dirty="0"/>
              <a:t>7)</a:t>
            </a:r>
            <a:r>
              <a:rPr lang="tr-TR" sz="2200" dirty="0">
                <a:effectLst/>
                <a:latin typeface="+mn-lt"/>
                <a:ea typeface="+mn-ea"/>
                <a:cs typeface="+mn-cs"/>
                <a:sym typeface="Helvetica Neue"/>
              </a:rPr>
              <a:t> And interestingly, project data seems to tell a very similar story.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7539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/>
              <a:t>SO what does project data tell us?</a:t>
            </a:r>
          </a:p>
          <a:p>
            <a:endParaRPr lang="tr-TR" dirty="0"/>
          </a:p>
          <a:p>
            <a:r>
              <a:rPr lang="tr-TR" dirty="0"/>
              <a:t>What I find particularly interesting is not any individual statistic.&gt; It is the pattern behind the data. </a:t>
            </a:r>
          </a:p>
          <a:p>
            <a:endParaRPr lang="tr-TR" dirty="0"/>
          </a:p>
          <a:p>
            <a:r>
              <a:rPr lang="tr-TR" dirty="0"/>
              <a:t>The most common cause of dispute «change in scope»&gt; </a:t>
            </a:r>
          </a:p>
          <a:p>
            <a:r>
              <a:rPr lang="tr-TR" sz="2200" dirty="0">
                <a:effectLst/>
                <a:latin typeface="+mn-lt"/>
                <a:ea typeface="+mn-ea"/>
                <a:cs typeface="+mn-cs"/>
                <a:sym typeface="Helvetica Neue"/>
              </a:rPr>
              <a:t>And then we see incorrect design, late design information and incomplete design.</a:t>
            </a:r>
          </a:p>
          <a:p>
            <a:endParaRPr lang="tr-TR" dirty="0"/>
          </a:p>
          <a:p>
            <a:r>
              <a:rPr lang="tr-TR" dirty="0"/>
              <a:t>At first glance, these may appear construction stage problem because they become visible mostly during conctruction period. </a:t>
            </a:r>
          </a:p>
          <a:p>
            <a:endParaRPr lang="tr-TR" dirty="0"/>
          </a:p>
          <a:p>
            <a:r>
              <a:rPr lang="tr-TR" dirty="0"/>
              <a:t>But, Many of the most common disputes are connected to choices made in the early stages of a project. </a:t>
            </a:r>
          </a:p>
          <a:p>
            <a:endParaRPr lang="tr-TR" dirty="0"/>
          </a:p>
          <a:p>
            <a:r>
              <a:rPr lang="tr-TR" b="1" dirty="0"/>
              <a:t>IF THAT IS THE CASE, PERHAPS WE SHOULD ASK WHETHER CONSTRUCTION KNOWLEDGE COULD ADD VALUE BEFORE CONSTRUCTION EVEN STARTS. </a:t>
            </a:r>
          </a:p>
        </p:txBody>
      </p:sp>
    </p:spTree>
    <p:extLst>
      <p:ext uri="{BB962C8B-B14F-4D97-AF65-F5344CB8AC3E}">
        <p14:creationId xmlns:p14="http://schemas.microsoft.com/office/powerpoint/2010/main" val="199028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/>
              <a:t>In my view, the answer is YES</a:t>
            </a:r>
            <a:r>
              <a:rPr lang="tr-TR" dirty="0"/>
              <a:t>. </a:t>
            </a:r>
          </a:p>
          <a:p>
            <a:r>
              <a:rPr lang="tr-TR" dirty="0"/>
              <a:t>Contractors bring something that is difficult to obtain elsewhere. </a:t>
            </a:r>
          </a:p>
          <a:p>
            <a:endParaRPr lang="tr-TR" dirty="0"/>
          </a:p>
          <a:p>
            <a:r>
              <a:rPr lang="tr-TR" dirty="0"/>
              <a:t>They </a:t>
            </a:r>
            <a:r>
              <a:rPr lang="tr-TR" b="1" dirty="0"/>
              <a:t>know</a:t>
            </a:r>
            <a:r>
              <a:rPr lang="tr-TR" dirty="0"/>
              <a:t> how projects are </a:t>
            </a:r>
            <a:r>
              <a:rPr lang="tr-TR" b="1" dirty="0"/>
              <a:t>actually built</a:t>
            </a:r>
            <a:r>
              <a:rPr lang="tr-TR" dirty="0"/>
              <a:t>.</a:t>
            </a:r>
          </a:p>
          <a:p>
            <a:r>
              <a:rPr lang="tr-TR" dirty="0"/>
              <a:t>How </a:t>
            </a:r>
            <a:r>
              <a:rPr lang="tr-TR" b="1" dirty="0"/>
              <a:t>supply chain behave</a:t>
            </a:r>
          </a:p>
          <a:p>
            <a:r>
              <a:rPr lang="tr-TR" dirty="0"/>
              <a:t>How </a:t>
            </a:r>
            <a:r>
              <a:rPr lang="tr-TR" b="1" dirty="0"/>
              <a:t>markets change</a:t>
            </a:r>
          </a:p>
          <a:p>
            <a:r>
              <a:rPr lang="tr-TR" dirty="0"/>
              <a:t>And where problems are likely to appear.</a:t>
            </a:r>
          </a:p>
          <a:p>
            <a:r>
              <a:rPr lang="tr-TR" sz="2200" dirty="0">
                <a:effectLst/>
                <a:latin typeface="+mn-lt"/>
                <a:ea typeface="+mn-ea"/>
                <a:cs typeface="+mn-cs"/>
                <a:sym typeface="Helvetica Neue"/>
              </a:rPr>
              <a:t>As a result, they often identify risks and opportunities that others may overlook.</a:t>
            </a:r>
          </a:p>
          <a:p>
            <a:endParaRPr lang="tr-TR" dirty="0"/>
          </a:p>
          <a:p>
            <a:r>
              <a:rPr lang="tr-TR" dirty="0"/>
              <a:t>they have current knowledge of material prices, labor availabililty, equipment constraints and production method. &gt;</a:t>
            </a:r>
          </a:p>
          <a:p>
            <a:r>
              <a:rPr lang="tr-TR" b="0" dirty="0"/>
              <a:t>This allow them to propose solutions that are not only technically sound, but also more economical and efficient. </a:t>
            </a:r>
          </a:p>
          <a:p>
            <a:endParaRPr lang="tr-TR" dirty="0"/>
          </a:p>
          <a:p>
            <a:r>
              <a:rPr lang="tr-TR" sz="2200" b="1" dirty="0">
                <a:effectLst/>
                <a:latin typeface="+mn-lt"/>
                <a:ea typeface="+mn-ea"/>
                <a:cs typeface="+mn-cs"/>
                <a:sym typeface="Helvetica Neue"/>
              </a:rPr>
              <a:t>BUT, The real value is improving decisions before they become difficult and expensive to change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701278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/>
              <a:t>I would like share an example from a traditional Design-Bid-Build project that I was persponally involved in. </a:t>
            </a:r>
          </a:p>
          <a:p>
            <a:r>
              <a:rPr lang="tr-TR" sz="2200" dirty="0">
                <a:effectLst/>
                <a:latin typeface="+mn-lt"/>
                <a:ea typeface="+mn-ea"/>
                <a:cs typeface="+mn-cs"/>
                <a:sym typeface="Helvetica Neue"/>
              </a:rPr>
              <a:t>We found issues in the drawings, level discrepancies and several constructability challenges that was not considered during the design.</a:t>
            </a:r>
            <a:endParaRPr lang="tr-TR" dirty="0"/>
          </a:p>
          <a:p>
            <a:endParaRPr lang="tr-TR" dirty="0"/>
          </a:p>
          <a:p>
            <a:r>
              <a:rPr lang="tr-TR" dirty="0"/>
              <a:t>Not difficult to resolve. </a:t>
            </a:r>
          </a:p>
          <a:p>
            <a:endParaRPr lang="tr-TR" dirty="0"/>
          </a:p>
          <a:p>
            <a:r>
              <a:rPr lang="tr-TR" dirty="0"/>
              <a:t>The challange was </a:t>
            </a:r>
            <a:r>
              <a:rPr lang="tr-TR" b="1" dirty="0"/>
              <a:t>the time required to identify the issues, develop revised solutions and obtain the necessary approvals</a:t>
            </a:r>
            <a:r>
              <a:rPr lang="tr-TR" dirty="0"/>
              <a:t>. </a:t>
            </a:r>
          </a:p>
          <a:p>
            <a:r>
              <a:rPr lang="tr-TR" b="1" dirty="0"/>
              <a:t>Project experience delay and additional costs</a:t>
            </a:r>
            <a:r>
              <a:rPr lang="tr-TR" dirty="0"/>
              <a:t>. </a:t>
            </a:r>
          </a:p>
          <a:p>
            <a:endParaRPr lang="tr-TR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Would ECI have prevented every one of these problems?? &gt; PROBABLY NOT&gt; </a:t>
            </a:r>
            <a:r>
              <a:rPr lang="tr-TR" sz="2200" dirty="0">
                <a:effectLst/>
                <a:latin typeface="+mn-lt"/>
                <a:ea typeface="+mn-ea"/>
                <a:cs typeface="+mn-cs"/>
                <a:sym typeface="Helvetica Neue"/>
              </a:rPr>
              <a:t>However, earlier contractor involvement could have provided an opportunity to identify many of these issues before construction began.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2814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/>
              <a:t>The previos example focused on identifying problems earlier. However, ECI is not only about reducing risk </a:t>
            </a:r>
          </a:p>
          <a:p>
            <a:r>
              <a:rPr lang="tr-TR" b="1" dirty="0"/>
              <a:t>It can creat opportunities &gt; Let me illustrate from one of my projects.</a:t>
            </a:r>
          </a:p>
          <a:p>
            <a:endParaRPr lang="tr-TR" dirty="0"/>
          </a:p>
          <a:p>
            <a:r>
              <a:rPr lang="tr-TR" dirty="0"/>
              <a:t>Design was technically sound and fully compliant with the project requirements. Compliance does not mean the optimal solution. </a:t>
            </a:r>
          </a:p>
          <a:p>
            <a:endParaRPr lang="tr-TR" dirty="0"/>
          </a:p>
          <a:p>
            <a:r>
              <a:rPr lang="tr-TR" dirty="0"/>
              <a:t>There was an opportunity. By increasing the size of the girders, the number of girder for each brider was reduced from 9 to 7</a:t>
            </a:r>
          </a:p>
          <a:p>
            <a:r>
              <a:rPr lang="tr-TR" dirty="0"/>
              <a:t>While maintaning same bridge width and structural performance.</a:t>
            </a:r>
          </a:p>
          <a:p>
            <a:endParaRPr lang="tr-TR" dirty="0"/>
          </a:p>
          <a:p>
            <a:r>
              <a:rPr lang="tr-TR" dirty="0"/>
              <a:t>At first glance, seems because of unit cost of each larger girder. &gt;However, the overall quantity decreases &gt; As a result, fewer girders need to be fabricated, transported, and installed.</a:t>
            </a:r>
          </a:p>
          <a:p>
            <a:endParaRPr lang="tr-TR" dirty="0"/>
          </a:p>
          <a:p>
            <a:r>
              <a:rPr lang="tr-TR" dirty="0"/>
              <a:t>It simply was not the only possible solution. </a:t>
            </a:r>
          </a:p>
          <a:p>
            <a:endParaRPr lang="tr-TR" dirty="0"/>
          </a:p>
          <a:p>
            <a:r>
              <a:rPr lang="tr-TR" dirty="0"/>
              <a:t>The value came from combining engineering requirements with construction experience and market knowledge. </a:t>
            </a:r>
          </a:p>
          <a:p>
            <a:r>
              <a:rPr lang="tr-TR" dirty="0"/>
              <a:t>This is another way contractor involment can improve project decisions before construction begins.</a:t>
            </a:r>
          </a:p>
        </p:txBody>
      </p:sp>
    </p:spTree>
    <p:extLst>
      <p:ext uri="{BB962C8B-B14F-4D97-AF65-F5344CB8AC3E}">
        <p14:creationId xmlns:p14="http://schemas.microsoft.com/office/powerpoint/2010/main" val="3088557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This bring us what I believe is the most important question. When involve?</a:t>
            </a:r>
          </a:p>
          <a:p>
            <a:endParaRPr lang="tr-TR" dirty="0"/>
          </a:p>
          <a:p>
            <a:r>
              <a:rPr lang="tr-TR" dirty="0"/>
              <a:t>We have discussed so far, Tempting to conclude that Earlier is always better. </a:t>
            </a:r>
          </a:p>
          <a:p>
            <a:endParaRPr lang="tr-TR" dirty="0"/>
          </a:p>
          <a:p>
            <a:r>
              <a:rPr lang="tr-TR" dirty="0"/>
              <a:t>In my view, Contractor involvement can be considered in three broad zones. (Too early, sweet spot, too late)</a:t>
            </a:r>
          </a:p>
          <a:p>
            <a:endParaRPr lang="tr-TR" dirty="0"/>
          </a:p>
          <a:p>
            <a:r>
              <a:rPr lang="tr-TR" dirty="0"/>
              <a:t>TOO EARLY: If C involve too early, there may not yet be enough inf. to provide meaningful input. </a:t>
            </a:r>
          </a:p>
          <a:p>
            <a:r>
              <a:rPr lang="tr-TR" dirty="0"/>
              <a:t>The process can be longer and expensive w/o creating significant addt. Value</a:t>
            </a:r>
          </a:p>
          <a:p>
            <a:r>
              <a:rPr lang="tr-TR" dirty="0"/>
              <a:t>There is also risk that Contractos input influence project requirements befor the client’s need is defined. </a:t>
            </a:r>
          </a:p>
          <a:p>
            <a:r>
              <a:rPr lang="tr-TR" dirty="0"/>
              <a:t>Without base line design, difficult to objectively compare alternative solutions.   </a:t>
            </a:r>
          </a:p>
          <a:p>
            <a:endParaRPr lang="tr-TR" dirty="0"/>
          </a:p>
          <a:p>
            <a:r>
              <a:rPr lang="tr-TR" dirty="0"/>
              <a:t>TOO LATE: at the other end of spectrum &gt; many key decision made&gt; the ability to influence limited&gt; opportunities for optimisation exist, but more difficult and more expensive</a:t>
            </a:r>
          </a:p>
          <a:p>
            <a:endParaRPr lang="tr-TR" dirty="0"/>
          </a:p>
          <a:p>
            <a:r>
              <a:rPr lang="tr-TR" dirty="0"/>
              <a:t>Which brings us to the sweet spot&gt; key decisions are still open&gt; const review, programme dev., procument planning, design opt. Can have greatest impact.</a:t>
            </a:r>
          </a:p>
          <a:p>
            <a:r>
              <a:rPr lang="tr-TR" dirty="0"/>
              <a:t>SO PERHAPS, THE OBJECTIVE IS NOT TO INVOLVE CONTRACTORS AS EARLY AS POSSIBLE</a:t>
            </a:r>
          </a:p>
          <a:p>
            <a:r>
              <a:rPr lang="tr-TR" dirty="0"/>
              <a:t>THE OBJECTIVE IS TO INVOLVE THEM AT THE POINT WHERE THEY CAN CREATE THE GREATEST VALUE.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214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Yazar ve Tarih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Yazar ve Tarih</a:t>
            </a:r>
          </a:p>
        </p:txBody>
      </p:sp>
      <p:sp>
        <p:nvSpPr>
          <p:cNvPr id="12" name="Sunu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Sunu Başlığı</a:t>
            </a:r>
          </a:p>
        </p:txBody>
      </p:sp>
      <p:sp>
        <p:nvSpPr>
          <p:cNvPr id="13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Sunu Alt Başlığı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100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10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ja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janda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Ajanda Başlığı</a:t>
            </a:r>
          </a:p>
        </p:txBody>
      </p:sp>
      <p:sp>
        <p:nvSpPr>
          <p:cNvPr id="109" name="Ajanda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Ajanda Alt Başlığı</a:t>
            </a:r>
          </a:p>
        </p:txBody>
      </p:sp>
      <p:sp>
        <p:nvSpPr>
          <p:cNvPr id="110" name="Gövde Düzeyi Bir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Ajanda Konuları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ap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Rapor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üyük V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övde Düzeyi Bir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%100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Veri bilgisi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Veri bilgisi</a:t>
            </a:r>
          </a:p>
        </p:txBody>
      </p:sp>
      <p:sp>
        <p:nvSpPr>
          <p:cNvPr id="128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İsi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İsim</a:t>
            </a:r>
          </a:p>
        </p:txBody>
      </p:sp>
      <p:sp>
        <p:nvSpPr>
          <p:cNvPr id="136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“Ünlü Alıntı”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 - 3 Yukar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Kızarmış pilav, kaynamış yumurta ve salata ile dolu kâse ve yemek çubukları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Somon balığı çöreği, salata ve humus ile dolu kâse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Maydanozlu tereyağı, kavrulmuş fındık ve rendelenmiş parmesan peyniriyle bir kâse pappardelle makarna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kızarmış pilav, kaynamış yumurta ve salata ile dolu kâse ve yemek çubukları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kadolar ve misket limonları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unu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Sunu Başlığı</a:t>
            </a:r>
          </a:p>
        </p:txBody>
      </p:sp>
      <p:sp>
        <p:nvSpPr>
          <p:cNvPr id="23" name="Yazar ve Tarih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Yazar ve Tarih</a:t>
            </a:r>
          </a:p>
        </p:txBody>
      </p:sp>
      <p:sp>
        <p:nvSpPr>
          <p:cNvPr id="24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Sunu Alt Başlığı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f Başlık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omon balığı çöreği, salata ve humus ile dolu kâse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Slayt Başlığı</a:t>
            </a:r>
          </a:p>
        </p:txBody>
      </p:sp>
      <p:sp>
        <p:nvSpPr>
          <p:cNvPr id="34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Slayt Alt Başlığı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ayt Başlığı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43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44" name="Gövde Düzeyi Bir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övde Düzeyi Bir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Maddeler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61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Maydanozlu tereyağı, kavrulmuş fındık ve rendelenmiş parmesan peyniriyle bir kâse pappardelle makarna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6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Maddeler ve Küçük Canlı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72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7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Maddeler ve Büyük Canlı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82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8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ölü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Bölüm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Bölüm Başlığı</a:t>
            </a:r>
          </a:p>
        </p:txBody>
      </p:sp>
      <p:sp>
        <p:nvSpPr>
          <p:cNvPr id="92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Slayt Başlığı</a:t>
            </a:r>
          </a:p>
        </p:txBody>
      </p:sp>
      <p:sp>
        <p:nvSpPr>
          <p:cNvPr id="3" name="Gövde Düzeyi Bir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ikdörtgen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4616379" cy="13716000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2" name="SCL Grafik ve Font.png" descr="SCL Grafik ve Font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28798"/>
          </a:blip>
          <a:srcRect t="40454" b="6384"/>
          <a:stretch>
            <a:fillRect/>
          </a:stretch>
        </p:blipFill>
        <p:spPr>
          <a:xfrm>
            <a:off x="5002" y="73734"/>
            <a:ext cx="24378998" cy="13642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SCL Grafik ve Font.png" descr="SCL Grafik ve Font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b="70563"/>
          <a:stretch>
            <a:fillRect/>
          </a:stretch>
        </p:blipFill>
        <p:spPr>
          <a:xfrm>
            <a:off x="19517062" y="11716619"/>
            <a:ext cx="4936967" cy="152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SCL baskes logo.ai" descr="SCL baskes logo.ai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31589" r="31589" b="42388"/>
          <a:stretch>
            <a:fillRect/>
          </a:stretch>
        </p:blipFill>
        <p:spPr>
          <a:xfrm>
            <a:off x="21946682" y="535518"/>
            <a:ext cx="1864077" cy="215731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Cover"/>
          <p:cNvSpPr txBox="1">
            <a:spLocks/>
          </p:cNvSpPr>
          <p:nvPr/>
        </p:nvSpPr>
        <p:spPr>
          <a:xfrm>
            <a:off x="1464141" y="4105867"/>
            <a:ext cx="23083242" cy="267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b="1"/>
            </a:lvl1pPr>
          </a:lstStyle>
          <a:p>
            <a:r>
              <a:rPr lang="tr-TR" sz="7200" dirty="0"/>
              <a:t>The Right People at the Wrong Time: </a:t>
            </a:r>
          </a:p>
          <a:p>
            <a:r>
              <a:rPr lang="tr-TR" sz="7200" dirty="0"/>
              <a:t>Why Timing Matters in Early Contractor Involvement</a:t>
            </a:r>
            <a:endParaRPr sz="7200" dirty="0"/>
          </a:p>
        </p:txBody>
      </p:sp>
      <p:sp>
        <p:nvSpPr>
          <p:cNvPr id="176" name="Speaker name"/>
          <p:cNvSpPr txBox="1"/>
          <p:nvPr/>
        </p:nvSpPr>
        <p:spPr>
          <a:xfrm>
            <a:off x="1514751" y="7352445"/>
            <a:ext cx="462306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lang="tr-TR" dirty="0"/>
              <a:t>Oğuz Müftüoğlu</a:t>
            </a:r>
            <a:endParaRPr dirty="0"/>
          </a:p>
        </p:txBody>
      </p:sp>
      <p:sp>
        <p:nvSpPr>
          <p:cNvPr id="177" name="Title"/>
          <p:cNvSpPr txBox="1"/>
          <p:nvPr/>
        </p:nvSpPr>
        <p:spPr>
          <a:xfrm>
            <a:off x="1514751" y="8323803"/>
            <a:ext cx="623568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lang="tr-TR" sz="4000" dirty="0"/>
              <a:t>Deputy Contracts Manager</a:t>
            </a:r>
            <a:br>
              <a:rPr lang="tr-TR" sz="4000" dirty="0"/>
            </a:br>
            <a:r>
              <a:rPr lang="tr-TR" sz="4000" dirty="0"/>
              <a:t>Makyol Construction Co. </a:t>
            </a:r>
            <a:endParaRPr sz="4000" dirty="0"/>
          </a:p>
        </p:txBody>
      </p:sp>
      <p:sp>
        <p:nvSpPr>
          <p:cNvPr id="178" name="June 11, 2026, Istanbul"/>
          <p:cNvSpPr txBox="1"/>
          <p:nvPr/>
        </p:nvSpPr>
        <p:spPr>
          <a:xfrm>
            <a:off x="1514751" y="9791736"/>
            <a:ext cx="565539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dirty="0"/>
              <a:t>June 11, 2026</a:t>
            </a:r>
            <a:r>
              <a:rPr lang="tr-TR" dirty="0"/>
              <a:t> - </a:t>
            </a:r>
            <a:r>
              <a:rPr dirty="0"/>
              <a:t>Istanbul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FD91EE-B7F6-7719-6752-244C80A090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  <p:pic>
        <p:nvPicPr>
          <p:cNvPr id="12" name="SCL baskes logo.ai" descr="SCL baskes logo.ai">
            <a:extLst>
              <a:ext uri="{FF2B5EF4-FFF2-40B4-BE49-F238E27FC236}">
                <a16:creationId xmlns:a16="http://schemas.microsoft.com/office/drawing/2014/main" id="{2DEA4B3A-4E2D-CFBF-BF51-4B884968A4DA}"/>
              </a:ext>
            </a:extLst>
          </p:cNvPr>
          <p:cNvPicPr/>
          <p:nvPr/>
        </p:nvPicPr>
        <p:blipFill>
          <a:blip r:embed="rId4"/>
          <a:srcRect l="31589" r="31589" b="42388"/>
          <a:stretch>
            <a:fillRect/>
          </a:stretch>
        </p:blipFill>
        <p:spPr>
          <a:xfrm>
            <a:off x="22680000" y="360000"/>
            <a:ext cx="1310379" cy="15165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776540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7530A0-3138-421C-7C69-2565B5F44B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  <p:pic>
        <p:nvPicPr>
          <p:cNvPr id="7" name="SCL baskes logo.ai" descr="SCL baskes logo.ai">
            <a:extLst>
              <a:ext uri="{FF2B5EF4-FFF2-40B4-BE49-F238E27FC236}">
                <a16:creationId xmlns:a16="http://schemas.microsoft.com/office/drawing/2014/main" id="{FA0096DD-D6BF-143E-4110-6AD622EF2B70}"/>
              </a:ext>
            </a:extLst>
          </p:cNvPr>
          <p:cNvPicPr/>
          <p:nvPr/>
        </p:nvPicPr>
        <p:blipFill>
          <a:blip r:embed="rId4"/>
          <a:srcRect l="31589" r="31589" b="42388"/>
          <a:stretch>
            <a:fillRect/>
          </a:stretch>
        </p:blipFill>
        <p:spPr>
          <a:xfrm>
            <a:off x="22680000" y="360000"/>
            <a:ext cx="1310379" cy="15165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102810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A8B35E1-58E2-68E1-43FA-E8C7CBC381D6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8" name="SCL baskes logo.ai" descr="SCL baskes logo.ai">
            <a:extLst>
              <a:ext uri="{FF2B5EF4-FFF2-40B4-BE49-F238E27FC236}">
                <a16:creationId xmlns:a16="http://schemas.microsoft.com/office/drawing/2014/main" id="{7F6F43AA-9A4E-F9FA-5C54-192E3AFB3E28}"/>
              </a:ext>
            </a:extLst>
          </p:cNvPr>
          <p:cNvPicPr/>
          <p:nvPr/>
        </p:nvPicPr>
        <p:blipFill>
          <a:blip r:embed="rId4"/>
          <a:srcRect l="31589" r="31589" b="42388"/>
          <a:stretch>
            <a:fillRect/>
          </a:stretch>
        </p:blipFill>
        <p:spPr>
          <a:xfrm>
            <a:off x="22680000" y="360000"/>
            <a:ext cx="1310379" cy="15165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8996519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3F117E2-F50E-B863-334E-9F81BB8EDA7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8" name="SCL baskes logo.ai" descr="SCL baskes logo.ai">
            <a:extLst>
              <a:ext uri="{FF2B5EF4-FFF2-40B4-BE49-F238E27FC236}">
                <a16:creationId xmlns:a16="http://schemas.microsoft.com/office/drawing/2014/main" id="{ADF96B3C-5CC1-2836-5CA5-554B7415EFC4}"/>
              </a:ext>
            </a:extLst>
          </p:cNvPr>
          <p:cNvPicPr/>
          <p:nvPr/>
        </p:nvPicPr>
        <p:blipFill>
          <a:blip r:embed="rId4"/>
          <a:srcRect l="31589" r="31589" b="42388"/>
          <a:stretch>
            <a:fillRect/>
          </a:stretch>
        </p:blipFill>
        <p:spPr>
          <a:xfrm>
            <a:off x="22680000" y="360000"/>
            <a:ext cx="1310379" cy="15165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136241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3261DF1-4202-F863-669B-E321DF52DFE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8" name="SCL baskes logo.ai" descr="SCL baskes logo.ai">
            <a:extLst>
              <a:ext uri="{FF2B5EF4-FFF2-40B4-BE49-F238E27FC236}">
                <a16:creationId xmlns:a16="http://schemas.microsoft.com/office/drawing/2014/main" id="{5430D883-5881-129F-1057-F8B33C965D85}"/>
              </a:ext>
            </a:extLst>
          </p:cNvPr>
          <p:cNvPicPr/>
          <p:nvPr/>
        </p:nvPicPr>
        <p:blipFill>
          <a:blip r:embed="rId4"/>
          <a:srcRect l="31589" r="31589" b="42388"/>
          <a:stretch>
            <a:fillRect/>
          </a:stretch>
        </p:blipFill>
        <p:spPr>
          <a:xfrm>
            <a:off x="22680000" y="360000"/>
            <a:ext cx="1310379" cy="15165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38815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E1A1DFD-48DB-EE48-1EDA-7008350B6A1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10" name="SCL baskes logo.ai" descr="SCL baskes logo.ai">
            <a:extLst>
              <a:ext uri="{FF2B5EF4-FFF2-40B4-BE49-F238E27FC236}">
                <a16:creationId xmlns:a16="http://schemas.microsoft.com/office/drawing/2014/main" id="{A67E9639-BA89-95FA-F670-B033BA5E5213}"/>
              </a:ext>
            </a:extLst>
          </p:cNvPr>
          <p:cNvPicPr/>
          <p:nvPr/>
        </p:nvPicPr>
        <p:blipFill>
          <a:blip r:embed="rId4"/>
          <a:srcRect l="31589" r="31589" b="42388"/>
          <a:stretch>
            <a:fillRect/>
          </a:stretch>
        </p:blipFill>
        <p:spPr>
          <a:xfrm>
            <a:off x="22680000" y="360000"/>
            <a:ext cx="1310379" cy="15165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07195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tr-TR" dirty="0">
              <a:solidFill>
                <a:schemeClr val="tx1"/>
              </a:solidFill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tr-TR" sz="4400" dirty="0">
                <a:solidFill>
                  <a:schemeClr val="tx1"/>
                </a:solidFill>
                <a:latin typeface="Helvetica Neue Medium"/>
              </a:rPr>
              <a:t>Thank you…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tr-TR" dirty="0">
              <a:solidFill>
                <a:schemeClr val="tx1"/>
              </a:solidFill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tr-TR" dirty="0">
              <a:solidFill>
                <a:schemeClr val="tx1"/>
              </a:solidFill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tr-TR" dirty="0">
              <a:solidFill>
                <a:schemeClr val="tx1"/>
              </a:solidFill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tr-TR" dirty="0">
              <a:solidFill>
                <a:schemeClr val="tx1"/>
              </a:solidFill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tr-TR" sz="3600" dirty="0">
                <a:solidFill>
                  <a:schemeClr val="tx1"/>
                </a:solidFill>
              </a:rPr>
              <a:t>Oğuz Müftüoğlu</a:t>
            </a:r>
          </a:p>
        </p:txBody>
      </p:sp>
      <p:pic>
        <p:nvPicPr>
          <p:cNvPr id="183" name="SCL baskes logo.ai" descr="SCL baskes logo.ai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903</Words>
  <Application>Microsoft Office PowerPoint</Application>
  <PresentationFormat>Custom</PresentationFormat>
  <Paragraphs>96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Oğuz Müftüoğlu</cp:lastModifiedBy>
  <cp:revision>16</cp:revision>
  <dcterms:modified xsi:type="dcterms:W3CDTF">2026-06-10T10:11:24Z</dcterms:modified>
</cp:coreProperties>
</file>