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1" r:id="rId4"/>
    <p:sldId id="264" r:id="rId5"/>
    <p:sldId id="265" r:id="rId6"/>
    <p:sldId id="258" r:id="rId7"/>
    <p:sldId id="263" r:id="rId8"/>
    <p:sldId id="262" r:id="rId9"/>
    <p:sldId id="266" r:id="rId10"/>
    <p:sldId id="267" r:id="rId11"/>
    <p:sldId id="268" r:id="rId12"/>
    <p:sldId id="269" r:id="rId13"/>
    <p:sldId id="270" r:id="rId14"/>
    <p:sldId id="271" r:id="rId15"/>
    <p:sldId id="256" r:id="rId16"/>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B40"/>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1CF48-0F5A-4934-BA01-46C186BC9348}" v="1" dt="2023-10-16T13:40:39.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p:cViewPr varScale="1">
        <p:scale>
          <a:sx n="81" d="100"/>
          <a:sy n="81"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et Bembeyaz" userId="6401979a-7af6-444a-a374-6828ae624ca8" providerId="ADAL" clId="{BEA1CF48-0F5A-4934-BA01-46C186BC9348}"/>
    <pc:docChg chg="custSel modSld">
      <pc:chgData name="Muhammet Bembeyaz" userId="6401979a-7af6-444a-a374-6828ae624ca8" providerId="ADAL" clId="{BEA1CF48-0F5A-4934-BA01-46C186BC9348}" dt="2023-10-16T13:40:42.204" v="3" actId="1076"/>
      <pc:docMkLst>
        <pc:docMk/>
      </pc:docMkLst>
      <pc:sldChg chg="addSp delSp modSp mod">
        <pc:chgData name="Muhammet Bembeyaz" userId="6401979a-7af6-444a-a374-6828ae624ca8" providerId="ADAL" clId="{BEA1CF48-0F5A-4934-BA01-46C186BC9348}" dt="2023-10-16T13:40:42.204" v="3" actId="1076"/>
        <pc:sldMkLst>
          <pc:docMk/>
          <pc:sldMk cId="3996723656" sldId="256"/>
        </pc:sldMkLst>
        <pc:spChg chg="add mod">
          <ac:chgData name="Muhammet Bembeyaz" userId="6401979a-7af6-444a-a374-6828ae624ca8" providerId="ADAL" clId="{BEA1CF48-0F5A-4934-BA01-46C186BC9348}" dt="2023-10-16T13:40:42.204" v="3" actId="1076"/>
          <ac:spMkLst>
            <pc:docMk/>
            <pc:sldMk cId="3996723656" sldId="256"/>
            <ac:spMk id="2" creationId="{E8778D7C-9656-40A6-36BB-DD75E4E23BCA}"/>
          </ac:spMkLst>
        </pc:spChg>
        <pc:picChg chg="del">
          <ac:chgData name="Muhammet Bembeyaz" userId="6401979a-7af6-444a-a374-6828ae624ca8" providerId="ADAL" clId="{BEA1CF48-0F5A-4934-BA01-46C186BC9348}" dt="2023-10-16T13:40:28.296" v="1" actId="478"/>
          <ac:picMkLst>
            <pc:docMk/>
            <pc:sldMk cId="3996723656" sldId="256"/>
            <ac:picMk id="10" creationId="{FD40D4CD-4558-DF61-4D4A-6E82CB6AE304}"/>
          </ac:picMkLst>
        </pc:picChg>
      </pc:sldChg>
      <pc:sldChg chg="delSp mod">
        <pc:chgData name="Muhammet Bembeyaz" userId="6401979a-7af6-444a-a374-6828ae624ca8" providerId="ADAL" clId="{BEA1CF48-0F5A-4934-BA01-46C186BC9348}" dt="2023-10-16T12:50:05.138" v="0" actId="478"/>
        <pc:sldMkLst>
          <pc:docMk/>
          <pc:sldMk cId="152622903" sldId="257"/>
        </pc:sldMkLst>
        <pc:picChg chg="del">
          <ac:chgData name="Muhammet Bembeyaz" userId="6401979a-7af6-444a-a374-6828ae624ca8" providerId="ADAL" clId="{BEA1CF48-0F5A-4934-BA01-46C186BC9348}" dt="2023-10-16T12:50:05.138" v="0" actId="478"/>
          <ac:picMkLst>
            <pc:docMk/>
            <pc:sldMk cId="152622903" sldId="257"/>
            <ac:picMk id="13" creationId="{94CBB0F4-72B2-9CB2-49F4-6B54D046154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en-TR" smtClean="0"/>
              <a:t>10/16/2023</a:t>
            </a:fld>
            <a:endParaRPr lang="en-TR"/>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10/16/2023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6367549" y="2371874"/>
            <a:ext cx="5894866" cy="2880374"/>
          </a:xfrm>
        </p:spPr>
        <p:txBody>
          <a:bodyPr>
            <a:normAutofit fontScale="90000"/>
          </a:bodyPr>
          <a:lstStyle/>
          <a:p>
            <a:pPr marL="6773" marR="0" lvl="0" indent="0" algn="l" rtl="0">
              <a:spcBef>
                <a:spcPts val="0"/>
              </a:spcBef>
              <a:spcAft>
                <a:spcPts val="0"/>
              </a:spcAft>
              <a:buNone/>
            </a:pPr>
            <a:r>
              <a:rPr lang="en-US" sz="4800" b="1" i="0" u="none" strike="noStrike" cap="none" dirty="0">
                <a:solidFill>
                  <a:schemeClr val="bg1"/>
                </a:solidFill>
                <a:latin typeface="Lato"/>
                <a:ea typeface="Lato"/>
                <a:cs typeface="Lato"/>
                <a:sym typeface="Lato"/>
              </a:rPr>
              <a:t>Power of AI-Driven Data Discovery</a:t>
            </a:r>
            <a:br>
              <a:rPr lang="en-US" sz="4800" b="1" i="0" u="none" strike="noStrike" cap="none" dirty="0">
                <a:solidFill>
                  <a:schemeClr val="bg1"/>
                </a:solidFill>
                <a:latin typeface="Lato"/>
                <a:ea typeface="Lato"/>
                <a:cs typeface="Lato"/>
                <a:sym typeface="Lato"/>
              </a:rPr>
            </a:br>
            <a:br>
              <a:rPr lang="en-US" sz="4800" b="1" i="0" u="none" strike="noStrike" cap="none" dirty="0">
                <a:solidFill>
                  <a:schemeClr val="bg1"/>
                </a:solidFill>
                <a:latin typeface="Lato"/>
                <a:ea typeface="Lato"/>
                <a:cs typeface="Lato"/>
                <a:sym typeface="Lato"/>
              </a:rPr>
            </a:br>
            <a:r>
              <a:rPr lang="en-US" sz="4000" dirty="0">
                <a:solidFill>
                  <a:schemeClr val="bg1"/>
                </a:solidFill>
                <a:latin typeface="Lato"/>
                <a:ea typeface="Lato"/>
                <a:cs typeface="Lato"/>
                <a:sym typeface="Lato"/>
              </a:rPr>
              <a:t>to </a:t>
            </a:r>
            <a:r>
              <a:rPr lang="en-US" sz="4000" b="0" i="0" u="none" strike="noStrike" cap="none" dirty="0">
                <a:solidFill>
                  <a:schemeClr val="bg1"/>
                </a:solidFill>
                <a:latin typeface="Lato"/>
                <a:ea typeface="Lato"/>
                <a:cs typeface="Lato"/>
                <a:sym typeface="Lato"/>
              </a:rPr>
              <a:t>Enhance Construction Project Controls</a:t>
            </a:r>
            <a:endParaRPr lang="en-US" sz="4000" b="1" i="0" u="none" strike="noStrike" cap="none" dirty="0">
              <a:solidFill>
                <a:schemeClr val="bg1"/>
              </a:solidFill>
              <a:latin typeface="Lato"/>
              <a:ea typeface="Lato"/>
              <a:cs typeface="Lato"/>
              <a:sym typeface="Lato"/>
            </a:endParaRPr>
          </a:p>
        </p:txBody>
      </p:sp>
      <p:sp>
        <p:nvSpPr>
          <p:cNvPr id="3" name="Subtitle 2">
            <a:extLst>
              <a:ext uri="{FF2B5EF4-FFF2-40B4-BE49-F238E27FC236}">
                <a16:creationId xmlns:a16="http://schemas.microsoft.com/office/drawing/2014/main" id="{6814AF71-539E-7F8C-62FD-2EF4993837A9}"/>
              </a:ext>
            </a:extLst>
          </p:cNvPr>
          <p:cNvSpPr>
            <a:spLocks noGrp="1"/>
          </p:cNvSpPr>
          <p:nvPr>
            <p:ph type="subTitle" idx="1"/>
          </p:nvPr>
        </p:nvSpPr>
        <p:spPr>
          <a:xfrm>
            <a:off x="7399753" y="5608144"/>
            <a:ext cx="3346761" cy="1051927"/>
          </a:xfrm>
        </p:spPr>
        <p:txBody>
          <a:bodyPr>
            <a:normAutofit/>
          </a:bodyPr>
          <a:lstStyle/>
          <a:p>
            <a:r>
              <a:rPr lang="en-TR" sz="2000" dirty="0">
                <a:solidFill>
                  <a:schemeClr val="bg1"/>
                </a:solidFill>
                <a:latin typeface="Arial" panose="020B0604020202020204" pitchFamily="34" charset="0"/>
                <a:cs typeface="Arial" panose="020B0604020202020204" pitchFamily="34" charset="0"/>
              </a:rPr>
              <a:t>Vladimir Milovanovic</a:t>
            </a:r>
          </a:p>
          <a:p>
            <a:r>
              <a:rPr lang="en-TR" sz="2000" dirty="0">
                <a:solidFill>
                  <a:schemeClr val="bg1"/>
                </a:solidFill>
                <a:latin typeface="Arial" panose="020B0604020202020204" pitchFamily="34" charset="0"/>
                <a:cs typeface="Arial" panose="020B0604020202020204" pitchFamily="34" charset="0"/>
              </a:rPr>
              <a:t>CEO</a:t>
            </a: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355721" y="5252248"/>
            <a:ext cx="4117425" cy="857211"/>
          </a:xfrm>
          <a:prstGeom prst="rect">
            <a:avLst/>
          </a:prstGeom>
        </p:spPr>
      </p:pic>
      <p:sp>
        <p:nvSpPr>
          <p:cNvPr id="14" name="TextBox 13">
            <a:extLst>
              <a:ext uri="{FF2B5EF4-FFF2-40B4-BE49-F238E27FC236}">
                <a16:creationId xmlns:a16="http://schemas.microsoft.com/office/drawing/2014/main" id="{BCFE3034-F22C-DBCA-5CFA-33351B39A39C}"/>
              </a:ext>
            </a:extLst>
          </p:cNvPr>
          <p:cNvSpPr txBox="1"/>
          <p:nvPr/>
        </p:nvSpPr>
        <p:spPr>
          <a:xfrm>
            <a:off x="6947153" y="6273225"/>
            <a:ext cx="4251960" cy="584775"/>
          </a:xfrm>
          <a:prstGeom prst="rect">
            <a:avLst/>
          </a:prstGeom>
          <a:noFill/>
        </p:spPr>
        <p:txBody>
          <a:bodyPr wrap="square" rtlCol="0">
            <a:spAutoFit/>
          </a:bodyPr>
          <a:lstStyle/>
          <a:p>
            <a:pPr algn="ctr"/>
            <a:r>
              <a:rPr lang="en-RS" sz="3200" dirty="0">
                <a:solidFill>
                  <a:schemeClr val="bg1"/>
                </a:solidFill>
              </a:rPr>
              <a:t>www.lupa.technology</a:t>
            </a:r>
          </a:p>
        </p:txBody>
      </p:sp>
    </p:spTree>
    <p:extLst>
      <p:ext uri="{BB962C8B-B14F-4D97-AF65-F5344CB8AC3E}">
        <p14:creationId xmlns:p14="http://schemas.microsoft.com/office/powerpoint/2010/main" val="15262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679"/>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137302"/>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506629"/>
            <a:ext cx="5592663" cy="438430"/>
          </a:xfrm>
          <a:prstGeom prst="rect">
            <a:avLst/>
          </a:prstGeom>
        </p:spPr>
      </p:pic>
      <p:sp>
        <p:nvSpPr>
          <p:cNvPr id="7" name="Google Shape;112;p18">
            <a:extLst>
              <a:ext uri="{FF2B5EF4-FFF2-40B4-BE49-F238E27FC236}">
                <a16:creationId xmlns:a16="http://schemas.microsoft.com/office/drawing/2014/main" id="{A424C396-C740-D9DA-214C-782D5CB53F76}"/>
              </a:ext>
            </a:extLst>
          </p:cNvPr>
          <p:cNvSpPr txBox="1"/>
          <p:nvPr/>
        </p:nvSpPr>
        <p:spPr>
          <a:xfrm>
            <a:off x="2948597" y="1805149"/>
            <a:ext cx="6294804"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solidFill>
                  <a:schemeClr val="bg1"/>
                </a:solidFill>
                <a:latin typeface="Helvetica Neue"/>
                <a:ea typeface="Helvetica Neue"/>
                <a:cs typeface="Helvetica Neue"/>
                <a:sym typeface="Helvetica Neue"/>
              </a:rPr>
              <a:t>Solution</a:t>
            </a:r>
          </a:p>
        </p:txBody>
      </p:sp>
      <p:sp>
        <p:nvSpPr>
          <p:cNvPr id="2" name="Google Shape;301;p30">
            <a:extLst>
              <a:ext uri="{FF2B5EF4-FFF2-40B4-BE49-F238E27FC236}">
                <a16:creationId xmlns:a16="http://schemas.microsoft.com/office/drawing/2014/main" id="{21815326-52CF-B895-DCDA-E9EA705C7F33}"/>
              </a:ext>
            </a:extLst>
          </p:cNvPr>
          <p:cNvSpPr/>
          <p:nvPr/>
        </p:nvSpPr>
        <p:spPr>
          <a:xfrm>
            <a:off x="2458991" y="4553215"/>
            <a:ext cx="3966665" cy="390300"/>
          </a:xfrm>
          <a:prstGeom prst="rect">
            <a:avLst/>
          </a:prstGeom>
          <a:solidFill>
            <a:srgbClr val="F15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mj-lt"/>
              <a:ea typeface="Calibri"/>
              <a:cs typeface="Calibri"/>
              <a:sym typeface="Calibri"/>
            </a:endParaRPr>
          </a:p>
        </p:txBody>
      </p:sp>
      <p:sp>
        <p:nvSpPr>
          <p:cNvPr id="3" name="Google Shape;302;p30">
            <a:extLst>
              <a:ext uri="{FF2B5EF4-FFF2-40B4-BE49-F238E27FC236}">
                <a16:creationId xmlns:a16="http://schemas.microsoft.com/office/drawing/2014/main" id="{6D2D5C4B-10EE-42BF-28DE-1E355D40B394}"/>
              </a:ext>
            </a:extLst>
          </p:cNvPr>
          <p:cNvSpPr/>
          <p:nvPr/>
        </p:nvSpPr>
        <p:spPr>
          <a:xfrm>
            <a:off x="259695" y="5002881"/>
            <a:ext cx="3879815" cy="390300"/>
          </a:xfrm>
          <a:prstGeom prst="rect">
            <a:avLst/>
          </a:prstGeom>
          <a:solidFill>
            <a:srgbClr val="F15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mj-lt"/>
              <a:ea typeface="Calibri"/>
              <a:cs typeface="Calibri"/>
              <a:sym typeface="Calibri"/>
            </a:endParaRPr>
          </a:p>
        </p:txBody>
      </p:sp>
      <p:sp>
        <p:nvSpPr>
          <p:cNvPr id="10" name="Google Shape;304;p30">
            <a:extLst>
              <a:ext uri="{FF2B5EF4-FFF2-40B4-BE49-F238E27FC236}">
                <a16:creationId xmlns:a16="http://schemas.microsoft.com/office/drawing/2014/main" id="{77C513CC-6D0A-FFBC-159A-BCAA139A2925}"/>
              </a:ext>
            </a:extLst>
          </p:cNvPr>
          <p:cNvSpPr/>
          <p:nvPr/>
        </p:nvSpPr>
        <p:spPr>
          <a:xfrm>
            <a:off x="1519882" y="3714912"/>
            <a:ext cx="4164226" cy="390300"/>
          </a:xfrm>
          <a:prstGeom prst="rect">
            <a:avLst/>
          </a:prstGeom>
          <a:solidFill>
            <a:srgbClr val="F15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mj-lt"/>
              <a:ea typeface="Calibri"/>
              <a:cs typeface="Calibri"/>
              <a:sym typeface="Calibri"/>
            </a:endParaRPr>
          </a:p>
        </p:txBody>
      </p:sp>
      <p:pic>
        <p:nvPicPr>
          <p:cNvPr id="11" name="Google Shape;309;p30">
            <a:extLst>
              <a:ext uri="{FF2B5EF4-FFF2-40B4-BE49-F238E27FC236}">
                <a16:creationId xmlns:a16="http://schemas.microsoft.com/office/drawing/2014/main" id="{E5E82F04-4BBB-08DB-4E12-944FF9615A2D}"/>
              </a:ext>
            </a:extLst>
          </p:cNvPr>
          <p:cNvPicPr preferRelativeResize="0"/>
          <p:nvPr/>
        </p:nvPicPr>
        <p:blipFill rotWithShape="1">
          <a:blip r:embed="rId5">
            <a:alphaModFix/>
          </a:blip>
          <a:srcRect t="-1290" r="27198" b="1289"/>
          <a:stretch/>
        </p:blipFill>
        <p:spPr>
          <a:xfrm>
            <a:off x="6611430" y="2316630"/>
            <a:ext cx="5580570" cy="4436245"/>
          </a:xfrm>
          <a:prstGeom prst="rect">
            <a:avLst/>
          </a:prstGeom>
          <a:noFill/>
          <a:ln>
            <a:noFill/>
          </a:ln>
        </p:spPr>
      </p:pic>
      <p:sp>
        <p:nvSpPr>
          <p:cNvPr id="12" name="Google Shape;310;p30">
            <a:extLst>
              <a:ext uri="{FF2B5EF4-FFF2-40B4-BE49-F238E27FC236}">
                <a16:creationId xmlns:a16="http://schemas.microsoft.com/office/drawing/2014/main" id="{8A10D9A7-488E-CA9B-7E4A-F24973CC2CB6}"/>
              </a:ext>
            </a:extLst>
          </p:cNvPr>
          <p:cNvSpPr txBox="1"/>
          <p:nvPr/>
        </p:nvSpPr>
        <p:spPr>
          <a:xfrm>
            <a:off x="235806" y="2778113"/>
            <a:ext cx="6640200"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00000"/>
                </a:solidFill>
                <a:latin typeface="+mj-lt"/>
                <a:ea typeface="Helvetica Neue"/>
                <a:cs typeface="Helvetica Neue"/>
                <a:sym typeface="Helvetica Neue"/>
              </a:rPr>
              <a:t>Cloud-based Data Discovery solution that empowers people to successfully manage </a:t>
            </a:r>
            <a:r>
              <a:rPr lang="en-US" sz="2800" b="1" dirty="0">
                <a:solidFill>
                  <a:srgbClr val="FFFFFF"/>
                </a:solidFill>
                <a:latin typeface="+mj-lt"/>
                <a:ea typeface="Helvetica Neue"/>
                <a:cs typeface="Helvetica Neue"/>
                <a:sym typeface="Helvetica Neue"/>
              </a:rPr>
              <a:t>changes, delays and claims.</a:t>
            </a:r>
            <a:r>
              <a:rPr lang="en-US" sz="2800" b="1" dirty="0">
                <a:solidFill>
                  <a:srgbClr val="000000"/>
                </a:solidFill>
                <a:latin typeface="+mj-lt"/>
                <a:ea typeface="Helvetica Neue"/>
                <a:cs typeface="Helvetica Neue"/>
                <a:sym typeface="Helvetica Neue"/>
              </a:rPr>
              <a:t> </a:t>
            </a:r>
            <a:endParaRPr dirty="0">
              <a:latin typeface="+mj-lt"/>
            </a:endParaRPr>
          </a:p>
          <a:p>
            <a:pPr marL="0" marR="0" lvl="0" indent="0" algn="l" rtl="0">
              <a:spcBef>
                <a:spcPts val="0"/>
              </a:spcBef>
              <a:spcAft>
                <a:spcPts val="0"/>
              </a:spcAft>
              <a:buNone/>
            </a:pPr>
            <a:endParaRPr sz="2800" b="1" dirty="0">
              <a:solidFill>
                <a:srgbClr val="000000"/>
              </a:solidFill>
              <a:latin typeface="+mj-lt"/>
              <a:ea typeface="Helvetica Neue"/>
              <a:cs typeface="Helvetica Neue"/>
              <a:sym typeface="Helvetica Neue"/>
            </a:endParaRPr>
          </a:p>
          <a:p>
            <a:pPr marL="0" marR="0" lvl="0" indent="0" algn="l" rtl="0">
              <a:spcBef>
                <a:spcPts val="0"/>
              </a:spcBef>
              <a:spcAft>
                <a:spcPts val="0"/>
              </a:spcAft>
              <a:buNone/>
            </a:pPr>
            <a:r>
              <a:rPr lang="en-US" sz="2800" dirty="0">
                <a:solidFill>
                  <a:srgbClr val="000000"/>
                </a:solidFill>
                <a:latin typeface="+mj-lt"/>
                <a:ea typeface="Helvetica Neue"/>
                <a:cs typeface="Helvetica Neue"/>
                <a:sym typeface="Helvetica Neue"/>
              </a:rPr>
              <a:t>It incorporates </a:t>
            </a:r>
            <a:r>
              <a:rPr lang="en-US" sz="2800" b="1" dirty="0">
                <a:solidFill>
                  <a:srgbClr val="FFFFFF"/>
                </a:solidFill>
                <a:latin typeface="+mj-lt"/>
                <a:ea typeface="Helvetica Neue"/>
                <a:cs typeface="Helvetica Neue"/>
                <a:sym typeface="Helvetica Neue"/>
              </a:rPr>
              <a:t>real-time processing of all construction project data </a:t>
            </a:r>
            <a:r>
              <a:rPr lang="en-US" sz="2800" dirty="0">
                <a:solidFill>
                  <a:srgbClr val="000000"/>
                </a:solidFill>
                <a:latin typeface="+mj-lt"/>
                <a:ea typeface="Helvetica Neue"/>
                <a:cs typeface="Helvetica Neue"/>
                <a:sym typeface="Helvetica Neue"/>
              </a:rPr>
              <a:t>and provides built-in analytics at the click of a button. </a:t>
            </a:r>
            <a:endParaRPr sz="2800" b="1" dirty="0">
              <a:solidFill>
                <a:srgbClr val="000000"/>
              </a:solidFill>
              <a:latin typeface="+mj-lt"/>
              <a:ea typeface="Helvetica Neue"/>
              <a:cs typeface="Helvetica Neue"/>
              <a:sym typeface="Helvetica Neue"/>
            </a:endParaRPr>
          </a:p>
          <a:p>
            <a:pPr marL="0" marR="0" lvl="0" indent="0" algn="l" rtl="0">
              <a:spcBef>
                <a:spcPts val="0"/>
              </a:spcBef>
              <a:spcAft>
                <a:spcPts val="0"/>
              </a:spcAft>
              <a:buNone/>
            </a:pPr>
            <a:endParaRPr sz="2800" dirty="0">
              <a:solidFill>
                <a:srgbClr val="000000"/>
              </a:solidFill>
              <a:latin typeface="+mj-lt"/>
              <a:ea typeface="Helvetica Neue"/>
              <a:cs typeface="Helvetica Neue"/>
              <a:sym typeface="Helvetica Neue"/>
            </a:endParaRPr>
          </a:p>
        </p:txBody>
      </p:sp>
    </p:spTree>
    <p:extLst>
      <p:ext uri="{BB962C8B-B14F-4D97-AF65-F5344CB8AC3E}">
        <p14:creationId xmlns:p14="http://schemas.microsoft.com/office/powerpoint/2010/main" val="247122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91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6A450C-866B-3EFC-151A-6D4B78608180}"/>
              </a:ext>
            </a:extLst>
          </p:cNvPr>
          <p:cNvPicPr>
            <a:picLocks noChangeAspect="1"/>
          </p:cNvPicPr>
          <p:nvPr/>
        </p:nvPicPr>
        <p:blipFill>
          <a:blip r:embed="rId3"/>
          <a:stretch>
            <a:fillRect/>
          </a:stretch>
        </p:blipFill>
        <p:spPr>
          <a:xfrm>
            <a:off x="5403322" y="130448"/>
            <a:ext cx="1385356" cy="1618843"/>
          </a:xfrm>
          <a:prstGeom prst="rect">
            <a:avLst/>
          </a:prstGeom>
        </p:spPr>
      </p:pic>
      <p:pic>
        <p:nvPicPr>
          <p:cNvPr id="4" name="Google Shape;377;p35">
            <a:extLst>
              <a:ext uri="{FF2B5EF4-FFF2-40B4-BE49-F238E27FC236}">
                <a16:creationId xmlns:a16="http://schemas.microsoft.com/office/drawing/2014/main" id="{6B7BE66C-1F3C-5D91-E484-A9A5D6E39A56}"/>
              </a:ext>
            </a:extLst>
          </p:cNvPr>
          <p:cNvPicPr preferRelativeResize="0"/>
          <p:nvPr/>
        </p:nvPicPr>
        <p:blipFill rotWithShape="1">
          <a:blip r:embed="rId4"/>
          <a:srcRect t="9" b="9"/>
          <a:stretch/>
        </p:blipFill>
        <p:spPr>
          <a:xfrm>
            <a:off x="1072388" y="1943264"/>
            <a:ext cx="10047224" cy="4883144"/>
          </a:xfrm>
          <a:prstGeom prst="rect">
            <a:avLst/>
          </a:prstGeom>
          <a:noFill/>
          <a:ln>
            <a:noFill/>
          </a:ln>
        </p:spPr>
      </p:pic>
    </p:spTree>
    <p:extLst>
      <p:ext uri="{BB962C8B-B14F-4D97-AF65-F5344CB8AC3E}">
        <p14:creationId xmlns:p14="http://schemas.microsoft.com/office/powerpoint/2010/main" val="428650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91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6A450C-866B-3EFC-151A-6D4B78608180}"/>
              </a:ext>
            </a:extLst>
          </p:cNvPr>
          <p:cNvPicPr>
            <a:picLocks noChangeAspect="1"/>
          </p:cNvPicPr>
          <p:nvPr/>
        </p:nvPicPr>
        <p:blipFill>
          <a:blip r:embed="rId3"/>
          <a:stretch>
            <a:fillRect/>
          </a:stretch>
        </p:blipFill>
        <p:spPr>
          <a:xfrm>
            <a:off x="5403322" y="130448"/>
            <a:ext cx="1385356" cy="1618843"/>
          </a:xfrm>
          <a:prstGeom prst="rect">
            <a:avLst/>
          </a:prstGeom>
        </p:spPr>
      </p:pic>
      <p:pic>
        <p:nvPicPr>
          <p:cNvPr id="4" name="Google Shape;377;p35">
            <a:extLst>
              <a:ext uri="{FF2B5EF4-FFF2-40B4-BE49-F238E27FC236}">
                <a16:creationId xmlns:a16="http://schemas.microsoft.com/office/drawing/2014/main" id="{6B7BE66C-1F3C-5D91-E484-A9A5D6E39A56}"/>
              </a:ext>
            </a:extLst>
          </p:cNvPr>
          <p:cNvPicPr preferRelativeResize="0"/>
          <p:nvPr/>
        </p:nvPicPr>
        <p:blipFill rotWithShape="1">
          <a:blip r:embed="rId4"/>
          <a:srcRect t="9" b="9"/>
          <a:stretch/>
        </p:blipFill>
        <p:spPr>
          <a:xfrm>
            <a:off x="1072388" y="1955621"/>
            <a:ext cx="10047224" cy="4883144"/>
          </a:xfrm>
          <a:prstGeom prst="rect">
            <a:avLst/>
          </a:prstGeom>
          <a:noFill/>
          <a:ln>
            <a:noFill/>
          </a:ln>
        </p:spPr>
      </p:pic>
    </p:spTree>
    <p:extLst>
      <p:ext uri="{BB962C8B-B14F-4D97-AF65-F5344CB8AC3E}">
        <p14:creationId xmlns:p14="http://schemas.microsoft.com/office/powerpoint/2010/main" val="155249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91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6A450C-866B-3EFC-151A-6D4B78608180}"/>
              </a:ext>
            </a:extLst>
          </p:cNvPr>
          <p:cNvPicPr>
            <a:picLocks noChangeAspect="1"/>
          </p:cNvPicPr>
          <p:nvPr/>
        </p:nvPicPr>
        <p:blipFill>
          <a:blip r:embed="rId3"/>
          <a:stretch>
            <a:fillRect/>
          </a:stretch>
        </p:blipFill>
        <p:spPr>
          <a:xfrm>
            <a:off x="5403322" y="130448"/>
            <a:ext cx="1385356" cy="1618843"/>
          </a:xfrm>
          <a:prstGeom prst="rect">
            <a:avLst/>
          </a:prstGeom>
        </p:spPr>
      </p:pic>
      <p:pic>
        <p:nvPicPr>
          <p:cNvPr id="4" name="Google Shape;377;p35">
            <a:extLst>
              <a:ext uri="{FF2B5EF4-FFF2-40B4-BE49-F238E27FC236}">
                <a16:creationId xmlns:a16="http://schemas.microsoft.com/office/drawing/2014/main" id="{6B7BE66C-1F3C-5D91-E484-A9A5D6E39A56}"/>
              </a:ext>
            </a:extLst>
          </p:cNvPr>
          <p:cNvPicPr preferRelativeResize="0"/>
          <p:nvPr/>
        </p:nvPicPr>
        <p:blipFill rotWithShape="1">
          <a:blip r:embed="rId4"/>
          <a:srcRect t="2621" b="2621"/>
          <a:stretch/>
        </p:blipFill>
        <p:spPr>
          <a:xfrm>
            <a:off x="1072388" y="1943264"/>
            <a:ext cx="10047224" cy="4883144"/>
          </a:xfrm>
          <a:prstGeom prst="rect">
            <a:avLst/>
          </a:prstGeom>
          <a:noFill/>
          <a:ln>
            <a:noFill/>
          </a:ln>
        </p:spPr>
      </p:pic>
    </p:spTree>
    <p:extLst>
      <p:ext uri="{BB962C8B-B14F-4D97-AF65-F5344CB8AC3E}">
        <p14:creationId xmlns:p14="http://schemas.microsoft.com/office/powerpoint/2010/main" val="50645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B99D8B-6E7F-4B94-E5C3-8D7C96FA7A41}"/>
              </a:ext>
            </a:extLst>
          </p:cNvPr>
          <p:cNvPicPr>
            <a:picLocks noChangeAspect="1"/>
          </p:cNvPicPr>
          <p:nvPr/>
        </p:nvPicPr>
        <p:blipFill>
          <a:blip r:embed="rId3"/>
          <a:stretch>
            <a:fillRect/>
          </a:stretch>
        </p:blipFill>
        <p:spPr>
          <a:xfrm>
            <a:off x="5568632" y="87874"/>
            <a:ext cx="1054736" cy="1220355"/>
          </a:xfrm>
          <a:prstGeom prst="rect">
            <a:avLst/>
          </a:prstGeom>
        </p:spPr>
      </p:pic>
      <p:pic>
        <p:nvPicPr>
          <p:cNvPr id="3" name="Picture 2">
            <a:extLst>
              <a:ext uri="{FF2B5EF4-FFF2-40B4-BE49-F238E27FC236}">
                <a16:creationId xmlns:a16="http://schemas.microsoft.com/office/drawing/2014/main" id="{E73F00A0-A66A-FD38-D4BA-9D88CFF22ABC}"/>
              </a:ext>
            </a:extLst>
          </p:cNvPr>
          <p:cNvPicPr>
            <a:picLocks noChangeAspect="1"/>
          </p:cNvPicPr>
          <p:nvPr/>
        </p:nvPicPr>
        <p:blipFill>
          <a:blip r:embed="rId4"/>
          <a:stretch>
            <a:fillRect/>
          </a:stretch>
        </p:blipFill>
        <p:spPr>
          <a:xfrm>
            <a:off x="3299668" y="1407773"/>
            <a:ext cx="5592663" cy="438430"/>
          </a:xfrm>
          <a:prstGeom prst="rect">
            <a:avLst/>
          </a:prstGeom>
        </p:spPr>
      </p:pic>
      <p:sp>
        <p:nvSpPr>
          <p:cNvPr id="8" name="Google Shape;112;p18">
            <a:extLst>
              <a:ext uri="{FF2B5EF4-FFF2-40B4-BE49-F238E27FC236}">
                <a16:creationId xmlns:a16="http://schemas.microsoft.com/office/drawing/2014/main" id="{02B2FC2A-82DA-A9A9-EBFE-8ED3D5238EB1}"/>
              </a:ext>
            </a:extLst>
          </p:cNvPr>
          <p:cNvSpPr txBox="1"/>
          <p:nvPr/>
        </p:nvSpPr>
        <p:spPr>
          <a:xfrm>
            <a:off x="256757" y="1945059"/>
            <a:ext cx="6294804" cy="80018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4000" b="1" dirty="0">
                <a:solidFill>
                  <a:schemeClr val="bg1"/>
                </a:solidFill>
                <a:latin typeface="Helvetica Neue"/>
                <a:ea typeface="Helvetica Neue"/>
                <a:cs typeface="Helvetica Neue"/>
                <a:sym typeface="Helvetica Neue"/>
              </a:rPr>
              <a:t>Case Study</a:t>
            </a:r>
          </a:p>
        </p:txBody>
      </p:sp>
      <p:sp>
        <p:nvSpPr>
          <p:cNvPr id="4" name="Google Shape;435;p41">
            <a:extLst>
              <a:ext uri="{FF2B5EF4-FFF2-40B4-BE49-F238E27FC236}">
                <a16:creationId xmlns:a16="http://schemas.microsoft.com/office/drawing/2014/main" id="{03A741E6-8695-DEBF-CFE6-284814B46542}"/>
              </a:ext>
            </a:extLst>
          </p:cNvPr>
          <p:cNvSpPr txBox="1"/>
          <p:nvPr/>
        </p:nvSpPr>
        <p:spPr>
          <a:xfrm>
            <a:off x="291886" y="2579946"/>
            <a:ext cx="4836600" cy="4278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F15B41"/>
                </a:solidFill>
                <a:latin typeface="+mj-lt"/>
                <a:ea typeface="Helvetica Neue"/>
                <a:cs typeface="Helvetica Neue"/>
                <a:sym typeface="Helvetica Neue"/>
              </a:rPr>
              <a:t>Key parameters</a:t>
            </a:r>
            <a:endParaRPr dirty="0">
              <a:latin typeface="+mj-lt"/>
            </a:endParaRPr>
          </a:p>
          <a:p>
            <a:pPr marL="0" marR="0" lvl="0" indent="0" algn="l" rtl="0">
              <a:spcBef>
                <a:spcPts val="0"/>
              </a:spcBef>
              <a:spcAft>
                <a:spcPts val="0"/>
              </a:spcAft>
              <a:buNone/>
            </a:pPr>
            <a:r>
              <a:rPr lang="en-US" sz="1600" b="1" dirty="0">
                <a:solidFill>
                  <a:schemeClr val="bg1"/>
                </a:solidFill>
                <a:latin typeface="+mj-lt"/>
                <a:ea typeface="Helvetica Neue"/>
                <a:cs typeface="Helvetica Neue"/>
                <a:sym typeface="Helvetica Neue"/>
              </a:rPr>
              <a:t>Client</a:t>
            </a:r>
            <a:r>
              <a:rPr lang="en-US" sz="1600" dirty="0">
                <a:solidFill>
                  <a:schemeClr val="bg1"/>
                </a:solidFill>
                <a:latin typeface="+mj-lt"/>
                <a:ea typeface="Helvetica Neue"/>
                <a:cs typeface="Helvetica Neue"/>
                <a:sym typeface="Helvetica Neue"/>
              </a:rPr>
              <a:t>: 	   Confidential (leading law firm in UK)</a:t>
            </a:r>
            <a:endParaRPr dirty="0">
              <a:solidFill>
                <a:schemeClr val="bg1"/>
              </a:solidFill>
              <a:latin typeface="+mj-lt"/>
            </a:endParaRPr>
          </a:p>
          <a:p>
            <a:pPr marL="0" marR="0" lvl="0" indent="0" algn="l" rtl="0">
              <a:spcBef>
                <a:spcPts val="0"/>
              </a:spcBef>
              <a:spcAft>
                <a:spcPts val="0"/>
              </a:spcAft>
              <a:buNone/>
            </a:pPr>
            <a:r>
              <a:rPr lang="en-US" sz="1600" b="1" dirty="0">
                <a:solidFill>
                  <a:schemeClr val="bg1"/>
                </a:solidFill>
                <a:latin typeface="+mj-lt"/>
                <a:ea typeface="Helvetica Neue"/>
                <a:cs typeface="Helvetica Neue"/>
                <a:sym typeface="Helvetica Neue"/>
              </a:rPr>
              <a:t>Claim size</a:t>
            </a:r>
            <a:r>
              <a:rPr lang="en-US" sz="1600" dirty="0">
                <a:solidFill>
                  <a:schemeClr val="bg1"/>
                </a:solidFill>
                <a:latin typeface="+mj-lt"/>
                <a:ea typeface="Helvetica Neue"/>
                <a:cs typeface="Helvetica Neue"/>
                <a:sym typeface="Helvetica Neue"/>
              </a:rPr>
              <a:t>:   USD 750,000 International dispute</a:t>
            </a:r>
            <a:endParaRPr dirty="0">
              <a:solidFill>
                <a:schemeClr val="bg1"/>
              </a:solidFill>
              <a:latin typeface="+mj-lt"/>
            </a:endParaRPr>
          </a:p>
          <a:p>
            <a:pPr marL="0" marR="0" lvl="0" indent="0" algn="l" rtl="0">
              <a:spcBef>
                <a:spcPts val="0"/>
              </a:spcBef>
              <a:spcAft>
                <a:spcPts val="0"/>
              </a:spcAft>
              <a:buNone/>
            </a:pPr>
            <a:r>
              <a:rPr lang="en-US" sz="1600" b="1" dirty="0">
                <a:solidFill>
                  <a:schemeClr val="bg1"/>
                </a:solidFill>
                <a:latin typeface="+mj-lt"/>
                <a:ea typeface="Helvetica Neue"/>
                <a:cs typeface="Helvetica Neue"/>
                <a:sym typeface="Helvetica Neue"/>
              </a:rPr>
              <a:t>Data size</a:t>
            </a:r>
            <a:r>
              <a:rPr lang="en-US" sz="1600" dirty="0">
                <a:solidFill>
                  <a:schemeClr val="bg1"/>
                </a:solidFill>
                <a:latin typeface="+mj-lt"/>
                <a:ea typeface="Helvetica Neue"/>
                <a:cs typeface="Helvetica Neue"/>
                <a:sym typeface="Helvetica Neue"/>
              </a:rPr>
              <a:t>:     3,500 emails &amp;10,000 documents</a:t>
            </a:r>
            <a:endParaRPr dirty="0">
              <a:solidFill>
                <a:schemeClr val="bg1"/>
              </a:solidFill>
              <a:latin typeface="+mj-lt"/>
            </a:endParaRPr>
          </a:p>
          <a:p>
            <a:pPr marL="0" marR="0" lvl="0" indent="0" algn="l" rtl="0">
              <a:spcBef>
                <a:spcPts val="0"/>
              </a:spcBef>
              <a:spcAft>
                <a:spcPts val="0"/>
              </a:spcAft>
              <a:buNone/>
            </a:pPr>
            <a:r>
              <a:rPr lang="en-US" sz="1600" b="1" dirty="0">
                <a:solidFill>
                  <a:schemeClr val="bg1"/>
                </a:solidFill>
                <a:latin typeface="+mj-lt"/>
                <a:ea typeface="Helvetica Neue"/>
                <a:cs typeface="Helvetica Neue"/>
                <a:sym typeface="Helvetica Neue"/>
              </a:rPr>
              <a:t>Deadline</a:t>
            </a:r>
            <a:r>
              <a:rPr lang="en-US" sz="1600" dirty="0">
                <a:solidFill>
                  <a:schemeClr val="bg1"/>
                </a:solidFill>
                <a:latin typeface="+mj-lt"/>
                <a:ea typeface="Helvetica Neue"/>
                <a:cs typeface="Helvetica Neue"/>
                <a:sym typeface="Helvetica Neue"/>
              </a:rPr>
              <a:t>:     3 weeks. </a:t>
            </a:r>
            <a:endParaRPr dirty="0">
              <a:solidFill>
                <a:schemeClr val="bg1"/>
              </a:solidFill>
              <a:latin typeface="+mj-lt"/>
            </a:endParaRPr>
          </a:p>
          <a:p>
            <a:pPr marL="0" marR="0" lvl="0" indent="0" algn="l" rtl="0">
              <a:spcBef>
                <a:spcPts val="0"/>
              </a:spcBef>
              <a:spcAft>
                <a:spcPts val="0"/>
              </a:spcAft>
              <a:buNone/>
            </a:pPr>
            <a:endParaRPr sz="1600" dirty="0">
              <a:solidFill>
                <a:srgbClr val="000000"/>
              </a:solidFill>
              <a:latin typeface="+mj-lt"/>
              <a:ea typeface="Helvetica Neue"/>
              <a:cs typeface="Helvetica Neue"/>
              <a:sym typeface="Helvetica Neue"/>
            </a:endParaRPr>
          </a:p>
          <a:p>
            <a:pPr marL="0" marR="0" lvl="0" indent="0" algn="l" rtl="0">
              <a:spcBef>
                <a:spcPts val="0"/>
              </a:spcBef>
              <a:spcAft>
                <a:spcPts val="0"/>
              </a:spcAft>
              <a:buNone/>
            </a:pPr>
            <a:r>
              <a:rPr lang="en-US" sz="1600" b="1" dirty="0">
                <a:solidFill>
                  <a:srgbClr val="F15B41"/>
                </a:solidFill>
                <a:latin typeface="+mj-lt"/>
                <a:ea typeface="Helvetica Neue"/>
                <a:cs typeface="Helvetica Neue"/>
                <a:sym typeface="Helvetica Neue"/>
              </a:rPr>
              <a:t>Problem</a:t>
            </a:r>
            <a:endParaRPr dirty="0">
              <a:latin typeface="+mj-lt"/>
            </a:endParaRPr>
          </a:p>
          <a:p>
            <a:pPr marL="0" marR="0" lvl="0" indent="0" algn="l" rtl="0">
              <a:spcBef>
                <a:spcPts val="0"/>
              </a:spcBef>
              <a:spcAft>
                <a:spcPts val="0"/>
              </a:spcAft>
              <a:buNone/>
            </a:pPr>
            <a:r>
              <a:rPr lang="en-US" sz="1600" dirty="0">
                <a:solidFill>
                  <a:schemeClr val="bg1"/>
                </a:solidFill>
                <a:latin typeface="+mj-lt"/>
                <a:ea typeface="Helvetica Neue"/>
                <a:cs typeface="Helvetica Neue"/>
                <a:sym typeface="Helvetica Neue"/>
              </a:rPr>
              <a:t>Leading expert companies from the UK who already worked on the case failed to produce the assessment. The Client waited for two weeks, paid GBP 150,000 in fees and was ultimately told that the fees would outweigh the value of the claim. </a:t>
            </a:r>
            <a:endParaRPr dirty="0">
              <a:solidFill>
                <a:schemeClr val="bg1"/>
              </a:solidFill>
              <a:latin typeface="+mj-lt"/>
            </a:endParaRPr>
          </a:p>
          <a:p>
            <a:pPr marL="0" marR="0" lvl="0" indent="0" algn="l" rtl="0">
              <a:spcBef>
                <a:spcPts val="0"/>
              </a:spcBef>
              <a:spcAft>
                <a:spcPts val="0"/>
              </a:spcAft>
              <a:buNone/>
            </a:pPr>
            <a:endParaRPr sz="1600" dirty="0">
              <a:solidFill>
                <a:srgbClr val="000000"/>
              </a:solidFill>
              <a:latin typeface="+mj-lt"/>
              <a:ea typeface="Helvetica Neue"/>
              <a:cs typeface="Helvetica Neue"/>
              <a:sym typeface="Helvetica Neue"/>
            </a:endParaRPr>
          </a:p>
          <a:p>
            <a:pPr marL="0" marR="0" lvl="0" indent="0" algn="l" rtl="0">
              <a:spcBef>
                <a:spcPts val="0"/>
              </a:spcBef>
              <a:spcAft>
                <a:spcPts val="0"/>
              </a:spcAft>
              <a:buNone/>
            </a:pPr>
            <a:r>
              <a:rPr lang="en-US" sz="1600" b="1" dirty="0">
                <a:solidFill>
                  <a:srgbClr val="F15B41"/>
                </a:solidFill>
                <a:latin typeface="+mj-lt"/>
                <a:ea typeface="Helvetica Neue"/>
                <a:cs typeface="Helvetica Neue"/>
                <a:sym typeface="Helvetica Neue"/>
              </a:rPr>
              <a:t>LUPA</a:t>
            </a:r>
            <a:endParaRPr dirty="0">
              <a:latin typeface="+mj-lt"/>
            </a:endParaRPr>
          </a:p>
          <a:p>
            <a:pPr marL="0" marR="0" lvl="0" indent="0" algn="l" rtl="0">
              <a:spcBef>
                <a:spcPts val="0"/>
              </a:spcBef>
              <a:spcAft>
                <a:spcPts val="0"/>
              </a:spcAft>
              <a:buNone/>
            </a:pPr>
            <a:r>
              <a:rPr lang="en-US" sz="1600" dirty="0">
                <a:solidFill>
                  <a:schemeClr val="bg1"/>
                </a:solidFill>
                <a:latin typeface="+mj-lt"/>
                <a:ea typeface="Helvetica Neue"/>
                <a:cs typeface="Helvetica Neue"/>
                <a:sym typeface="Helvetica Neue"/>
              </a:rPr>
              <a:t>Just before time ran out, LUPA was introduced to the case and all analytics, assessments and reports were produced in 3 days. </a:t>
            </a:r>
            <a:endParaRPr dirty="0">
              <a:solidFill>
                <a:schemeClr val="bg1"/>
              </a:solidFill>
              <a:latin typeface="+mj-lt"/>
            </a:endParaRPr>
          </a:p>
        </p:txBody>
      </p:sp>
      <p:pic>
        <p:nvPicPr>
          <p:cNvPr id="5" name="Google Shape;436;p41">
            <a:extLst>
              <a:ext uri="{FF2B5EF4-FFF2-40B4-BE49-F238E27FC236}">
                <a16:creationId xmlns:a16="http://schemas.microsoft.com/office/drawing/2014/main" id="{01A40FE5-80DB-35AA-1F35-131BF6270A42}"/>
              </a:ext>
            </a:extLst>
          </p:cNvPr>
          <p:cNvPicPr preferRelativeResize="0"/>
          <p:nvPr/>
        </p:nvPicPr>
        <p:blipFill rotWithShape="1">
          <a:blip r:embed="rId5">
            <a:alphaModFix/>
          </a:blip>
          <a:srcRect/>
          <a:stretch/>
        </p:blipFill>
        <p:spPr>
          <a:xfrm>
            <a:off x="5611489" y="2217601"/>
            <a:ext cx="6370491" cy="3573073"/>
          </a:xfrm>
          <a:prstGeom prst="rect">
            <a:avLst/>
          </a:prstGeom>
          <a:noFill/>
          <a:ln w="9525" cap="flat" cmpd="sng">
            <a:solidFill>
              <a:srgbClr val="A5A5A5"/>
            </a:solidFill>
            <a:prstDash val="solid"/>
            <a:round/>
            <a:headEnd type="none" w="sm" len="sm"/>
            <a:tailEnd type="none" w="sm" len="sm"/>
          </a:ln>
        </p:spPr>
      </p:pic>
      <p:sp>
        <p:nvSpPr>
          <p:cNvPr id="6" name="Google Shape;437;p41">
            <a:extLst>
              <a:ext uri="{FF2B5EF4-FFF2-40B4-BE49-F238E27FC236}">
                <a16:creationId xmlns:a16="http://schemas.microsoft.com/office/drawing/2014/main" id="{50F96164-B253-420F-7D4E-60C74905F8E6}"/>
              </a:ext>
            </a:extLst>
          </p:cNvPr>
          <p:cNvSpPr txBox="1"/>
          <p:nvPr/>
        </p:nvSpPr>
        <p:spPr>
          <a:xfrm>
            <a:off x="5611489" y="5890323"/>
            <a:ext cx="3042600" cy="892512"/>
          </a:xfrm>
          <a:prstGeom prst="rect">
            <a:avLst/>
          </a:prstGeom>
          <a:solidFill>
            <a:srgbClr val="25323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rgbClr val="F15B41"/>
                </a:solidFill>
                <a:latin typeface="+mj-lt"/>
                <a:ea typeface="Helvetica Neue"/>
                <a:cs typeface="Helvetica Neue"/>
                <a:sym typeface="Helvetica Neue"/>
              </a:rPr>
              <a:t>Customer Value</a:t>
            </a:r>
            <a:endParaRPr sz="1600" dirty="0">
              <a:latin typeface="+mj-lt"/>
            </a:endParaRPr>
          </a:p>
          <a:p>
            <a:pPr marL="0" marR="0" lvl="0" indent="0" algn="ctr" rtl="0">
              <a:spcBef>
                <a:spcPts val="0"/>
              </a:spcBef>
              <a:spcAft>
                <a:spcPts val="0"/>
              </a:spcAft>
              <a:buNone/>
            </a:pPr>
            <a:r>
              <a:rPr lang="en-US" sz="3600" dirty="0">
                <a:solidFill>
                  <a:srgbClr val="F2F2F2"/>
                </a:solidFill>
                <a:latin typeface="+mj-lt"/>
                <a:ea typeface="Helvetica Neue"/>
                <a:cs typeface="Helvetica Neue"/>
                <a:sym typeface="Helvetica Neue"/>
              </a:rPr>
              <a:t>$750k</a:t>
            </a:r>
            <a:endParaRPr sz="1000" dirty="0">
              <a:solidFill>
                <a:srgbClr val="F2F2F2"/>
              </a:solidFill>
              <a:latin typeface="+mj-lt"/>
              <a:ea typeface="Helvetica Neue"/>
              <a:cs typeface="Helvetica Neue"/>
              <a:sym typeface="Helvetica Neue"/>
            </a:endParaRPr>
          </a:p>
        </p:txBody>
      </p:sp>
      <p:sp>
        <p:nvSpPr>
          <p:cNvPr id="7" name="Google Shape;438;p41">
            <a:extLst>
              <a:ext uri="{FF2B5EF4-FFF2-40B4-BE49-F238E27FC236}">
                <a16:creationId xmlns:a16="http://schemas.microsoft.com/office/drawing/2014/main" id="{9CB0F8C1-7ED1-6BC7-3F52-6AD3C871921E}"/>
              </a:ext>
            </a:extLst>
          </p:cNvPr>
          <p:cNvSpPr txBox="1"/>
          <p:nvPr/>
        </p:nvSpPr>
        <p:spPr>
          <a:xfrm>
            <a:off x="8939380" y="5877966"/>
            <a:ext cx="3042600" cy="923289"/>
          </a:xfrm>
          <a:prstGeom prst="rect">
            <a:avLst/>
          </a:prstGeom>
          <a:solidFill>
            <a:srgbClr val="25323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F15B41"/>
                </a:solidFill>
                <a:latin typeface="+mj-lt"/>
                <a:ea typeface="Helvetica Neue"/>
                <a:cs typeface="Helvetica Neue"/>
                <a:sym typeface="Helvetica Neue"/>
              </a:rPr>
              <a:t>Review time</a:t>
            </a:r>
            <a:endParaRPr dirty="0">
              <a:latin typeface="+mj-lt"/>
            </a:endParaRPr>
          </a:p>
          <a:p>
            <a:pPr marL="0" marR="0" lvl="0" indent="0" algn="ctr" rtl="0">
              <a:spcBef>
                <a:spcPts val="0"/>
              </a:spcBef>
              <a:spcAft>
                <a:spcPts val="0"/>
              </a:spcAft>
              <a:buNone/>
            </a:pPr>
            <a:r>
              <a:rPr lang="en-US" sz="3600" dirty="0">
                <a:solidFill>
                  <a:srgbClr val="F2F2F2"/>
                </a:solidFill>
                <a:latin typeface="+mj-lt"/>
                <a:ea typeface="Helvetica Neue"/>
                <a:cs typeface="Helvetica Neue"/>
                <a:sym typeface="Helvetica Neue"/>
              </a:rPr>
              <a:t>3 days</a:t>
            </a:r>
            <a:endParaRPr sz="1000" dirty="0">
              <a:solidFill>
                <a:srgbClr val="F2F2F2"/>
              </a:solidFill>
              <a:latin typeface="+mj-lt"/>
              <a:ea typeface="Helvetica Neue"/>
              <a:cs typeface="Helvetica Neue"/>
              <a:sym typeface="Helvetica Neue"/>
            </a:endParaRPr>
          </a:p>
        </p:txBody>
      </p:sp>
    </p:spTree>
    <p:extLst>
      <p:ext uri="{BB962C8B-B14F-4D97-AF65-F5344CB8AC3E}">
        <p14:creationId xmlns:p14="http://schemas.microsoft.com/office/powerpoint/2010/main" val="23049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58E67E-7B74-064D-19B0-78100CE90C65}"/>
              </a:ext>
            </a:extLst>
          </p:cNvPr>
          <p:cNvPicPr>
            <a:picLocks noChangeAspect="1"/>
          </p:cNvPicPr>
          <p:nvPr/>
        </p:nvPicPr>
        <p:blipFill>
          <a:blip r:embed="rId3"/>
          <a:stretch>
            <a:fillRect/>
          </a:stretch>
        </p:blipFill>
        <p:spPr>
          <a:xfrm>
            <a:off x="2550720" y="477333"/>
            <a:ext cx="1412329" cy="1634099"/>
          </a:xfrm>
          <a:prstGeom prst="rect">
            <a:avLst/>
          </a:prstGeom>
        </p:spPr>
      </p:pic>
      <p:pic>
        <p:nvPicPr>
          <p:cNvPr id="7" name="Picture 6">
            <a:extLst>
              <a:ext uri="{FF2B5EF4-FFF2-40B4-BE49-F238E27FC236}">
                <a16:creationId xmlns:a16="http://schemas.microsoft.com/office/drawing/2014/main" id="{6C69CEFD-3FFF-F712-D55E-BF483DBD7519}"/>
              </a:ext>
            </a:extLst>
          </p:cNvPr>
          <p:cNvPicPr>
            <a:picLocks noChangeAspect="1"/>
          </p:cNvPicPr>
          <p:nvPr/>
        </p:nvPicPr>
        <p:blipFill>
          <a:blip r:embed="rId4"/>
          <a:stretch>
            <a:fillRect/>
          </a:stretch>
        </p:blipFill>
        <p:spPr>
          <a:xfrm>
            <a:off x="472683" y="4594672"/>
            <a:ext cx="5894866" cy="462121"/>
          </a:xfrm>
          <a:prstGeom prst="rect">
            <a:avLst/>
          </a:prstGeom>
        </p:spPr>
      </p:pic>
      <p:pic>
        <p:nvPicPr>
          <p:cNvPr id="8" name="Picture 7">
            <a:extLst>
              <a:ext uri="{FF2B5EF4-FFF2-40B4-BE49-F238E27FC236}">
                <a16:creationId xmlns:a16="http://schemas.microsoft.com/office/drawing/2014/main" id="{1384992D-3803-F54D-C2F8-E3E488B8BD61}"/>
              </a:ext>
            </a:extLst>
          </p:cNvPr>
          <p:cNvPicPr>
            <a:picLocks noChangeAspect="1"/>
          </p:cNvPicPr>
          <p:nvPr/>
        </p:nvPicPr>
        <p:blipFill>
          <a:blip r:embed="rId5"/>
          <a:stretch>
            <a:fillRect/>
          </a:stretch>
        </p:blipFill>
        <p:spPr>
          <a:xfrm>
            <a:off x="1298431" y="5249120"/>
            <a:ext cx="4287724" cy="892666"/>
          </a:xfrm>
          <a:prstGeom prst="rect">
            <a:avLst/>
          </a:prstGeom>
        </p:spPr>
      </p:pic>
      <p:sp>
        <p:nvSpPr>
          <p:cNvPr id="9" name="Google Shape;112;p18">
            <a:extLst>
              <a:ext uri="{FF2B5EF4-FFF2-40B4-BE49-F238E27FC236}">
                <a16:creationId xmlns:a16="http://schemas.microsoft.com/office/drawing/2014/main" id="{608E1E7B-2031-F061-2840-B8B5EDE55C65}"/>
              </a:ext>
            </a:extLst>
          </p:cNvPr>
          <p:cNvSpPr txBox="1"/>
          <p:nvPr/>
        </p:nvSpPr>
        <p:spPr>
          <a:xfrm>
            <a:off x="5897196" y="1917336"/>
            <a:ext cx="6294804" cy="141574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solidFill>
                  <a:schemeClr val="bg1"/>
                </a:solidFill>
                <a:latin typeface="Helvetica Neue"/>
                <a:ea typeface="Helvetica Neue"/>
                <a:cs typeface="Helvetica Neue"/>
                <a:sym typeface="Helvetica Neue"/>
              </a:rPr>
              <a:t>Thank</a:t>
            </a:r>
          </a:p>
          <a:p>
            <a:pPr marL="0" lvl="0" indent="0" algn="ctr" rtl="0">
              <a:spcBef>
                <a:spcPts val="0"/>
              </a:spcBef>
              <a:spcAft>
                <a:spcPts val="0"/>
              </a:spcAft>
              <a:buNone/>
            </a:pPr>
            <a:r>
              <a:rPr lang="en-US" sz="4000" b="1" dirty="0">
                <a:solidFill>
                  <a:schemeClr val="bg1"/>
                </a:solidFill>
                <a:latin typeface="Helvetica Neue"/>
                <a:ea typeface="Helvetica Neue"/>
                <a:cs typeface="Helvetica Neue"/>
                <a:sym typeface="Helvetica Neue"/>
              </a:rPr>
              <a:t>You!</a:t>
            </a:r>
          </a:p>
        </p:txBody>
      </p:sp>
      <p:sp>
        <p:nvSpPr>
          <p:cNvPr id="11" name="TextBox 10">
            <a:extLst>
              <a:ext uri="{FF2B5EF4-FFF2-40B4-BE49-F238E27FC236}">
                <a16:creationId xmlns:a16="http://schemas.microsoft.com/office/drawing/2014/main" id="{E6F90986-E476-46A2-FE19-C06F9297052A}"/>
              </a:ext>
            </a:extLst>
          </p:cNvPr>
          <p:cNvSpPr txBox="1"/>
          <p:nvPr/>
        </p:nvSpPr>
        <p:spPr>
          <a:xfrm>
            <a:off x="6918618" y="5211019"/>
            <a:ext cx="4251960" cy="584775"/>
          </a:xfrm>
          <a:prstGeom prst="rect">
            <a:avLst/>
          </a:prstGeom>
          <a:noFill/>
        </p:spPr>
        <p:txBody>
          <a:bodyPr wrap="square" rtlCol="0">
            <a:spAutoFit/>
          </a:bodyPr>
          <a:lstStyle/>
          <a:p>
            <a:pPr algn="ctr"/>
            <a:r>
              <a:rPr lang="en-RS" sz="3200" dirty="0">
                <a:solidFill>
                  <a:schemeClr val="bg1"/>
                </a:solidFill>
              </a:rPr>
              <a:t>www.lupa.technology</a:t>
            </a:r>
          </a:p>
        </p:txBody>
      </p:sp>
      <p:sp>
        <p:nvSpPr>
          <p:cNvPr id="2" name="Subtitle 2">
            <a:extLst>
              <a:ext uri="{FF2B5EF4-FFF2-40B4-BE49-F238E27FC236}">
                <a16:creationId xmlns:a16="http://schemas.microsoft.com/office/drawing/2014/main" id="{E8778D7C-9656-40A6-36BB-DD75E4E23BCA}"/>
              </a:ext>
            </a:extLst>
          </p:cNvPr>
          <p:cNvSpPr>
            <a:spLocks noGrp="1"/>
          </p:cNvSpPr>
          <p:nvPr>
            <p:ph type="subTitle" idx="1"/>
          </p:nvPr>
        </p:nvSpPr>
        <p:spPr>
          <a:xfrm>
            <a:off x="7371217" y="4299768"/>
            <a:ext cx="3346761" cy="1051927"/>
          </a:xfrm>
        </p:spPr>
        <p:txBody>
          <a:bodyPr>
            <a:normAutofit/>
          </a:bodyPr>
          <a:lstStyle/>
          <a:p>
            <a:r>
              <a:rPr lang="en-TR" sz="2000" dirty="0">
                <a:solidFill>
                  <a:schemeClr val="bg1"/>
                </a:solidFill>
                <a:latin typeface="Arial" panose="020B0604020202020204" pitchFamily="34" charset="0"/>
                <a:cs typeface="Arial" panose="020B0604020202020204" pitchFamily="34" charset="0"/>
              </a:rPr>
              <a:t>Vladimir Milovanovic</a:t>
            </a:r>
          </a:p>
          <a:p>
            <a:r>
              <a:rPr lang="en-TR" sz="2000" dirty="0">
                <a:solidFill>
                  <a:schemeClr val="bg1"/>
                </a:solidFill>
                <a:latin typeface="Arial" panose="020B0604020202020204" pitchFamily="34" charset="0"/>
                <a:cs typeface="Arial" panose="020B0604020202020204" pitchFamily="34" charset="0"/>
              </a:rPr>
              <a:t>CEO</a:t>
            </a:r>
          </a:p>
        </p:txBody>
      </p:sp>
    </p:spTree>
    <p:extLst>
      <p:ext uri="{BB962C8B-B14F-4D97-AF65-F5344CB8AC3E}">
        <p14:creationId xmlns:p14="http://schemas.microsoft.com/office/powerpoint/2010/main" val="399672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679"/>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137302"/>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506629"/>
            <a:ext cx="5592663" cy="438430"/>
          </a:xfrm>
          <a:prstGeom prst="rect">
            <a:avLst/>
          </a:prstGeom>
        </p:spPr>
      </p:pic>
      <p:pic>
        <p:nvPicPr>
          <p:cNvPr id="6" name="Picture 5">
            <a:extLst>
              <a:ext uri="{FF2B5EF4-FFF2-40B4-BE49-F238E27FC236}">
                <a16:creationId xmlns:a16="http://schemas.microsoft.com/office/drawing/2014/main" id="{33C3D5D5-5D99-DD11-7FB8-DBF6A3A41BC3}"/>
              </a:ext>
            </a:extLst>
          </p:cNvPr>
          <p:cNvPicPr>
            <a:picLocks noChangeAspect="1"/>
          </p:cNvPicPr>
          <p:nvPr/>
        </p:nvPicPr>
        <p:blipFill rotWithShape="1">
          <a:blip r:embed="rId5"/>
          <a:srcRect t="3783"/>
          <a:stretch/>
        </p:blipFill>
        <p:spPr>
          <a:xfrm>
            <a:off x="271233" y="2728908"/>
            <a:ext cx="6056869" cy="4020044"/>
          </a:xfrm>
          <a:prstGeom prst="rect">
            <a:avLst/>
          </a:prstGeom>
          <a:effectLst/>
        </p:spPr>
      </p:pic>
      <p:sp>
        <p:nvSpPr>
          <p:cNvPr id="7" name="Google Shape;112;p18">
            <a:extLst>
              <a:ext uri="{FF2B5EF4-FFF2-40B4-BE49-F238E27FC236}">
                <a16:creationId xmlns:a16="http://schemas.microsoft.com/office/drawing/2014/main" id="{A424C396-C740-D9DA-214C-782D5CB53F76}"/>
              </a:ext>
            </a:extLst>
          </p:cNvPr>
          <p:cNvSpPr txBox="1"/>
          <p:nvPr/>
        </p:nvSpPr>
        <p:spPr>
          <a:xfrm>
            <a:off x="2948597" y="1805149"/>
            <a:ext cx="6294804"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solidFill>
                  <a:schemeClr val="bg1"/>
                </a:solidFill>
                <a:latin typeface="Helvetica Neue"/>
                <a:ea typeface="Helvetica Neue"/>
                <a:cs typeface="Helvetica Neue"/>
                <a:sym typeface="Helvetica Neue"/>
              </a:rPr>
              <a:t>Information overload</a:t>
            </a:r>
          </a:p>
        </p:txBody>
      </p:sp>
      <p:sp>
        <p:nvSpPr>
          <p:cNvPr id="8" name="TextBox 7">
            <a:extLst>
              <a:ext uri="{FF2B5EF4-FFF2-40B4-BE49-F238E27FC236}">
                <a16:creationId xmlns:a16="http://schemas.microsoft.com/office/drawing/2014/main" id="{5BD1EA1A-B1E2-2AFB-C664-C43DBEA713DB}"/>
              </a:ext>
            </a:extLst>
          </p:cNvPr>
          <p:cNvSpPr txBox="1"/>
          <p:nvPr/>
        </p:nvSpPr>
        <p:spPr>
          <a:xfrm>
            <a:off x="7209551" y="3039786"/>
            <a:ext cx="4606290" cy="3293209"/>
          </a:xfrm>
          <a:prstGeom prst="rect">
            <a:avLst/>
          </a:prstGeom>
          <a:noFill/>
          <a:ln>
            <a:solidFill>
              <a:schemeClr val="bg2"/>
            </a:solidFill>
          </a:ln>
        </p:spPr>
        <p:txBody>
          <a:bodyPr wrap="square" rtlCol="0">
            <a:spAutoFit/>
          </a:bodyPr>
          <a:lstStyle/>
          <a:p>
            <a:pPr>
              <a:lnSpc>
                <a:spcPct val="200000"/>
              </a:lnSpc>
            </a:pPr>
            <a:r>
              <a:rPr lang="en-RS" sz="1600" b="1" dirty="0"/>
              <a:t>- Hundreds of emails every day</a:t>
            </a:r>
          </a:p>
          <a:p>
            <a:pPr>
              <a:lnSpc>
                <a:spcPct val="200000"/>
              </a:lnSpc>
            </a:pPr>
            <a:r>
              <a:rPr lang="en-RS" sz="1600" b="1" dirty="0"/>
              <a:t>- contracts, schedule updates, budgets, payments</a:t>
            </a:r>
          </a:p>
          <a:p>
            <a:pPr>
              <a:lnSpc>
                <a:spcPct val="200000"/>
              </a:lnSpc>
            </a:pPr>
            <a:r>
              <a:rPr lang="en-RS" sz="1600" b="1" dirty="0"/>
              <a:t>- meetings, phone calls, messages</a:t>
            </a:r>
          </a:p>
          <a:p>
            <a:pPr>
              <a:lnSpc>
                <a:spcPct val="200000"/>
              </a:lnSpc>
            </a:pPr>
            <a:r>
              <a:rPr lang="en-RS" sz="1600" b="1" dirty="0"/>
              <a:t>- reports, change management, risk management</a:t>
            </a:r>
          </a:p>
          <a:p>
            <a:endParaRPr lang="en-RS" sz="1600" b="1" dirty="0"/>
          </a:p>
          <a:p>
            <a:endParaRPr lang="en-RS" sz="1600" b="1" dirty="0"/>
          </a:p>
          <a:p>
            <a:endParaRPr lang="en-RS" sz="1600" b="1" dirty="0"/>
          </a:p>
          <a:p>
            <a:r>
              <a:rPr lang="en-RS" sz="1600" b="1" dirty="0"/>
              <a:t>Basically, you do your work, when everyone else goes home.</a:t>
            </a:r>
          </a:p>
        </p:txBody>
      </p:sp>
    </p:spTree>
    <p:extLst>
      <p:ext uri="{BB962C8B-B14F-4D97-AF65-F5344CB8AC3E}">
        <p14:creationId xmlns:p14="http://schemas.microsoft.com/office/powerpoint/2010/main" val="201989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B99D8B-6E7F-4B94-E5C3-8D7C96FA7A41}"/>
              </a:ext>
            </a:extLst>
          </p:cNvPr>
          <p:cNvPicPr>
            <a:picLocks noChangeAspect="1"/>
          </p:cNvPicPr>
          <p:nvPr/>
        </p:nvPicPr>
        <p:blipFill>
          <a:blip r:embed="rId3"/>
          <a:stretch>
            <a:fillRect/>
          </a:stretch>
        </p:blipFill>
        <p:spPr>
          <a:xfrm>
            <a:off x="5568632" y="137302"/>
            <a:ext cx="1054736" cy="1220355"/>
          </a:xfrm>
          <a:prstGeom prst="rect">
            <a:avLst/>
          </a:prstGeom>
        </p:spPr>
      </p:pic>
      <p:pic>
        <p:nvPicPr>
          <p:cNvPr id="3" name="Picture 2">
            <a:extLst>
              <a:ext uri="{FF2B5EF4-FFF2-40B4-BE49-F238E27FC236}">
                <a16:creationId xmlns:a16="http://schemas.microsoft.com/office/drawing/2014/main" id="{E73F00A0-A66A-FD38-D4BA-9D88CFF22ABC}"/>
              </a:ext>
            </a:extLst>
          </p:cNvPr>
          <p:cNvPicPr>
            <a:picLocks noChangeAspect="1"/>
          </p:cNvPicPr>
          <p:nvPr/>
        </p:nvPicPr>
        <p:blipFill>
          <a:blip r:embed="rId4"/>
          <a:stretch>
            <a:fillRect/>
          </a:stretch>
        </p:blipFill>
        <p:spPr>
          <a:xfrm>
            <a:off x="3299668" y="1506629"/>
            <a:ext cx="5592663" cy="438430"/>
          </a:xfrm>
          <a:prstGeom prst="rect">
            <a:avLst/>
          </a:prstGeom>
        </p:spPr>
      </p:pic>
      <p:sp>
        <p:nvSpPr>
          <p:cNvPr id="8" name="Google Shape;112;p18">
            <a:extLst>
              <a:ext uri="{FF2B5EF4-FFF2-40B4-BE49-F238E27FC236}">
                <a16:creationId xmlns:a16="http://schemas.microsoft.com/office/drawing/2014/main" id="{02B2FC2A-82DA-A9A9-EBFE-8ED3D5238EB1}"/>
              </a:ext>
            </a:extLst>
          </p:cNvPr>
          <p:cNvSpPr txBox="1"/>
          <p:nvPr/>
        </p:nvSpPr>
        <p:spPr>
          <a:xfrm>
            <a:off x="2948597" y="1805149"/>
            <a:ext cx="6294804"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solidFill>
                  <a:schemeClr val="bg1"/>
                </a:solidFill>
                <a:latin typeface="Helvetica Neue"/>
                <a:ea typeface="Helvetica Neue"/>
                <a:cs typeface="Helvetica Neue"/>
                <a:sym typeface="Helvetica Neue"/>
              </a:rPr>
              <a:t>Project unpredictability</a:t>
            </a:r>
          </a:p>
        </p:txBody>
      </p:sp>
      <p:sp>
        <p:nvSpPr>
          <p:cNvPr id="9" name="TextBox 8">
            <a:extLst>
              <a:ext uri="{FF2B5EF4-FFF2-40B4-BE49-F238E27FC236}">
                <a16:creationId xmlns:a16="http://schemas.microsoft.com/office/drawing/2014/main" id="{C2D57116-8E44-9321-27A7-A550BAA0B94B}"/>
              </a:ext>
            </a:extLst>
          </p:cNvPr>
          <p:cNvSpPr txBox="1"/>
          <p:nvPr/>
        </p:nvSpPr>
        <p:spPr>
          <a:xfrm>
            <a:off x="7315201" y="3550633"/>
            <a:ext cx="4506970" cy="2230739"/>
          </a:xfrm>
          <a:prstGeom prst="rect">
            <a:avLst/>
          </a:prstGeom>
          <a:noFill/>
          <a:ln>
            <a:solidFill>
              <a:schemeClr val="bg2"/>
            </a:solidFill>
          </a:ln>
        </p:spPr>
        <p:txBody>
          <a:bodyPr wrap="square" rtlCol="0">
            <a:spAutoFit/>
          </a:bodyPr>
          <a:lstStyle/>
          <a:p>
            <a:pPr>
              <a:lnSpc>
                <a:spcPct val="200000"/>
              </a:lnSpc>
            </a:pPr>
            <a:r>
              <a:rPr lang="en-RS" b="1" dirty="0">
                <a:solidFill>
                  <a:schemeClr val="bg1"/>
                </a:solidFill>
              </a:rPr>
              <a:t>- No idea how the project will end</a:t>
            </a:r>
          </a:p>
          <a:p>
            <a:pPr>
              <a:lnSpc>
                <a:spcPct val="200000"/>
              </a:lnSpc>
            </a:pPr>
            <a:r>
              <a:rPr lang="en-RS" b="1" dirty="0">
                <a:solidFill>
                  <a:schemeClr val="bg1"/>
                </a:solidFill>
              </a:rPr>
              <a:t>- Control and being prepared</a:t>
            </a:r>
          </a:p>
          <a:p>
            <a:pPr>
              <a:lnSpc>
                <a:spcPct val="200000"/>
              </a:lnSpc>
            </a:pPr>
            <a:r>
              <a:rPr lang="en-RS" b="1" dirty="0">
                <a:solidFill>
                  <a:schemeClr val="bg1"/>
                </a:solidFill>
              </a:rPr>
              <a:t>- Contracts</a:t>
            </a:r>
          </a:p>
          <a:p>
            <a:pPr>
              <a:lnSpc>
                <a:spcPct val="200000"/>
              </a:lnSpc>
            </a:pPr>
            <a:r>
              <a:rPr lang="en-RS" b="1" dirty="0">
                <a:solidFill>
                  <a:schemeClr val="bg1"/>
                </a:solidFill>
              </a:rPr>
              <a:t>- what’s missing? HR, InMan, Characters</a:t>
            </a:r>
          </a:p>
        </p:txBody>
      </p:sp>
      <p:sp>
        <p:nvSpPr>
          <p:cNvPr id="10" name="Google Shape;265;p27">
            <a:extLst>
              <a:ext uri="{FF2B5EF4-FFF2-40B4-BE49-F238E27FC236}">
                <a16:creationId xmlns:a16="http://schemas.microsoft.com/office/drawing/2014/main" id="{2679D1B5-3BB7-F55A-F367-1BFC2B647D2F}"/>
              </a:ext>
            </a:extLst>
          </p:cNvPr>
          <p:cNvSpPr txBox="1"/>
          <p:nvPr/>
        </p:nvSpPr>
        <p:spPr>
          <a:xfrm>
            <a:off x="1410146" y="4112437"/>
            <a:ext cx="540639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00000"/>
                </a:solidFill>
                <a:latin typeface="Helvetica Neue"/>
                <a:ea typeface="Helvetica Neue"/>
                <a:cs typeface="Helvetica Neue"/>
                <a:sym typeface="Helvetica Neue"/>
              </a:rPr>
              <a:t>“69% of construction projects have experienced </a:t>
            </a:r>
            <a:r>
              <a:rPr lang="en-US" sz="2800" b="1" dirty="0">
                <a:solidFill>
                  <a:srgbClr val="000000"/>
                </a:solidFill>
                <a:latin typeface="Helvetica Neue"/>
                <a:ea typeface="Helvetica Neue"/>
                <a:cs typeface="Helvetica Neue"/>
                <a:sym typeface="Helvetica Neue"/>
              </a:rPr>
              <a:t>claims related to changes.</a:t>
            </a:r>
            <a:r>
              <a:rPr lang="en-US" sz="2800" dirty="0">
                <a:solidFill>
                  <a:srgbClr val="000000"/>
                </a:solidFill>
                <a:latin typeface="Helvetica Neue"/>
                <a:ea typeface="Helvetica Neue"/>
                <a:cs typeface="Helvetica Neue"/>
                <a:sym typeface="Helvetica Neue"/>
              </a:rPr>
              <a:t>”</a:t>
            </a:r>
            <a:endParaRPr sz="2000" dirty="0"/>
          </a:p>
        </p:txBody>
      </p:sp>
      <p:pic>
        <p:nvPicPr>
          <p:cNvPr id="11" name="Google Shape;267;p27">
            <a:extLst>
              <a:ext uri="{FF2B5EF4-FFF2-40B4-BE49-F238E27FC236}">
                <a16:creationId xmlns:a16="http://schemas.microsoft.com/office/drawing/2014/main" id="{46B49F9A-7FE1-052D-5129-4B9E4707FFDE}"/>
              </a:ext>
            </a:extLst>
          </p:cNvPr>
          <p:cNvPicPr preferRelativeResize="0"/>
          <p:nvPr/>
        </p:nvPicPr>
        <p:blipFill rotWithShape="1">
          <a:blip r:embed="rId5">
            <a:alphaModFix/>
            <a:lum bright="70000" contrast="-70000"/>
            <a:extLst>
              <a:ext uri="{BEBA8EAE-BF5A-486C-A8C5-ECC9F3942E4B}">
                <a14:imgProps xmlns:a14="http://schemas.microsoft.com/office/drawing/2010/main">
                  <a14:imgLayer r:embed="rId6">
                    <a14:imgEffect>
                      <a14:saturation sat="0"/>
                    </a14:imgEffect>
                  </a14:imgLayer>
                </a14:imgProps>
              </a:ext>
            </a:extLst>
          </a:blip>
          <a:srcRect/>
          <a:stretch/>
        </p:blipFill>
        <p:spPr>
          <a:xfrm>
            <a:off x="692022" y="3183267"/>
            <a:ext cx="2256575" cy="923400"/>
          </a:xfrm>
          <a:prstGeom prst="rect">
            <a:avLst/>
          </a:prstGeom>
          <a:noFill/>
          <a:ln>
            <a:noFill/>
          </a:ln>
        </p:spPr>
      </p:pic>
    </p:spTree>
    <p:extLst>
      <p:ext uri="{BB962C8B-B14F-4D97-AF65-F5344CB8AC3E}">
        <p14:creationId xmlns:p14="http://schemas.microsoft.com/office/powerpoint/2010/main" val="153811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18"/>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lum bright="-100000" contrast="100000"/>
          </a:blip>
          <a:stretch>
            <a:fillRect/>
          </a:stretch>
        </p:blipFill>
        <p:spPr>
          <a:xfrm>
            <a:off x="5568632" y="137302"/>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lum bright="-100000" contrast="100000"/>
          </a:blip>
          <a:stretch>
            <a:fillRect/>
          </a:stretch>
        </p:blipFill>
        <p:spPr>
          <a:xfrm>
            <a:off x="3299668" y="1506629"/>
            <a:ext cx="5592663" cy="438430"/>
          </a:xfrm>
          <a:prstGeom prst="rect">
            <a:avLst/>
          </a:prstGeom>
        </p:spPr>
      </p:pic>
      <p:sp>
        <p:nvSpPr>
          <p:cNvPr id="7" name="Google Shape;112;p18">
            <a:extLst>
              <a:ext uri="{FF2B5EF4-FFF2-40B4-BE49-F238E27FC236}">
                <a16:creationId xmlns:a16="http://schemas.microsoft.com/office/drawing/2014/main" id="{A424C396-C740-D9DA-214C-782D5CB53F76}"/>
              </a:ext>
            </a:extLst>
          </p:cNvPr>
          <p:cNvSpPr txBox="1"/>
          <p:nvPr/>
        </p:nvSpPr>
        <p:spPr>
          <a:xfrm>
            <a:off x="2948597" y="1805149"/>
            <a:ext cx="6294804"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latin typeface="Helvetica Neue"/>
                <a:ea typeface="Helvetica Neue"/>
                <a:cs typeface="Helvetica Neue"/>
                <a:sym typeface="Helvetica Neue"/>
              </a:rPr>
              <a:t>Innovation</a:t>
            </a:r>
          </a:p>
        </p:txBody>
      </p:sp>
      <p:sp>
        <p:nvSpPr>
          <p:cNvPr id="2" name="TextBox 1">
            <a:extLst>
              <a:ext uri="{FF2B5EF4-FFF2-40B4-BE49-F238E27FC236}">
                <a16:creationId xmlns:a16="http://schemas.microsoft.com/office/drawing/2014/main" id="{85DFD7D9-AD26-3C9A-C141-A30B592CB9B9}"/>
              </a:ext>
            </a:extLst>
          </p:cNvPr>
          <p:cNvSpPr txBox="1"/>
          <p:nvPr/>
        </p:nvSpPr>
        <p:spPr>
          <a:xfrm>
            <a:off x="8021856" y="3575439"/>
            <a:ext cx="3887997" cy="2784737"/>
          </a:xfrm>
          <a:prstGeom prst="rect">
            <a:avLst/>
          </a:prstGeom>
          <a:noFill/>
          <a:ln>
            <a:noFill/>
          </a:ln>
        </p:spPr>
        <p:txBody>
          <a:bodyPr wrap="square" rtlCol="0">
            <a:spAutoFit/>
          </a:bodyPr>
          <a:lstStyle/>
          <a:p>
            <a:pPr>
              <a:lnSpc>
                <a:spcPct val="200000"/>
              </a:lnSpc>
            </a:pPr>
            <a:r>
              <a:rPr lang="en-RS" b="1" dirty="0">
                <a:solidFill>
                  <a:schemeClr val="tx1">
                    <a:lumMod val="95000"/>
                    <a:lumOff val="5000"/>
                  </a:schemeClr>
                </a:solidFill>
              </a:rPr>
              <a:t>- Babyboomers</a:t>
            </a:r>
          </a:p>
          <a:p>
            <a:pPr>
              <a:lnSpc>
                <a:spcPct val="200000"/>
              </a:lnSpc>
            </a:pPr>
            <a:r>
              <a:rPr lang="en-RS" b="1" dirty="0">
                <a:solidFill>
                  <a:schemeClr val="tx1">
                    <a:lumMod val="95000"/>
                    <a:lumOff val="5000"/>
                  </a:schemeClr>
                </a:solidFill>
              </a:rPr>
              <a:t>- Manual processes, DCS</a:t>
            </a:r>
          </a:p>
          <a:p>
            <a:pPr>
              <a:lnSpc>
                <a:spcPct val="200000"/>
              </a:lnSpc>
            </a:pPr>
            <a:r>
              <a:rPr lang="en-RS" b="1" dirty="0">
                <a:solidFill>
                  <a:schemeClr val="tx1">
                    <a:lumMod val="95000"/>
                    <a:lumOff val="5000"/>
                  </a:schemeClr>
                </a:solidFill>
              </a:rPr>
              <a:t>- Millenials, Attracting Best Talent</a:t>
            </a:r>
          </a:p>
          <a:p>
            <a:pPr>
              <a:lnSpc>
                <a:spcPct val="200000"/>
              </a:lnSpc>
            </a:pPr>
            <a:r>
              <a:rPr lang="en-RS" b="1" dirty="0">
                <a:solidFill>
                  <a:schemeClr val="tx1">
                    <a:lumMod val="95000"/>
                    <a:lumOff val="5000"/>
                  </a:schemeClr>
                </a:solidFill>
              </a:rPr>
              <a:t>- Knowledge transfer from BB to M</a:t>
            </a:r>
          </a:p>
          <a:p>
            <a:pPr>
              <a:lnSpc>
                <a:spcPct val="200000"/>
              </a:lnSpc>
            </a:pPr>
            <a:endParaRPr lang="en-RS" b="1" dirty="0">
              <a:solidFill>
                <a:schemeClr val="tx1">
                  <a:lumMod val="95000"/>
                  <a:lumOff val="5000"/>
                </a:schemeClr>
              </a:solidFill>
            </a:endParaRPr>
          </a:p>
        </p:txBody>
      </p:sp>
      <p:pic>
        <p:nvPicPr>
          <p:cNvPr id="3" name="Google Shape;209;p24" descr="A close up of a map&#10;&#10;Description automatically generated">
            <a:extLst>
              <a:ext uri="{FF2B5EF4-FFF2-40B4-BE49-F238E27FC236}">
                <a16:creationId xmlns:a16="http://schemas.microsoft.com/office/drawing/2014/main" id="{362298E6-8E39-7980-8322-FED53BC04737}"/>
              </a:ext>
            </a:extLst>
          </p:cNvPr>
          <p:cNvPicPr preferRelativeResize="0"/>
          <p:nvPr/>
        </p:nvPicPr>
        <p:blipFill rotWithShape="1">
          <a:blip r:embed="rId5">
            <a:alphaModFix/>
          </a:blip>
          <a:srcRect/>
          <a:stretch/>
        </p:blipFill>
        <p:spPr>
          <a:xfrm>
            <a:off x="319764" y="3399706"/>
            <a:ext cx="7159782" cy="2841657"/>
          </a:xfrm>
          <a:prstGeom prst="rect">
            <a:avLst/>
          </a:prstGeom>
          <a:noFill/>
          <a:ln w="9525" cap="flat" cmpd="sng">
            <a:solidFill>
              <a:srgbClr val="000000"/>
            </a:solidFill>
            <a:prstDash val="solid"/>
            <a:round/>
            <a:headEnd type="none" w="sm" len="sm"/>
            <a:tailEnd type="none" w="sm" len="sm"/>
          </a:ln>
        </p:spPr>
      </p:pic>
      <p:sp>
        <p:nvSpPr>
          <p:cNvPr id="9" name="Google Shape;210;p24">
            <a:extLst>
              <a:ext uri="{FF2B5EF4-FFF2-40B4-BE49-F238E27FC236}">
                <a16:creationId xmlns:a16="http://schemas.microsoft.com/office/drawing/2014/main" id="{8835B1BC-D2B1-75E6-4BC3-BFFB39FB0D5D}"/>
              </a:ext>
            </a:extLst>
          </p:cNvPr>
          <p:cNvSpPr txBox="1"/>
          <p:nvPr/>
        </p:nvSpPr>
        <p:spPr>
          <a:xfrm>
            <a:off x="256727" y="2822360"/>
            <a:ext cx="4805700" cy="400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2000" b="1" dirty="0">
                <a:solidFill>
                  <a:srgbClr val="000000"/>
                </a:solidFill>
                <a:latin typeface="Calibri"/>
                <a:ea typeface="Calibri"/>
                <a:cs typeface="Calibri"/>
                <a:sym typeface="Calibri"/>
              </a:rPr>
              <a:t>Construction Productivity 1950-2012</a:t>
            </a:r>
            <a:endParaRPr dirty="0"/>
          </a:p>
        </p:txBody>
      </p:sp>
      <p:sp>
        <p:nvSpPr>
          <p:cNvPr id="10" name="Google Shape;211;p24">
            <a:extLst>
              <a:ext uri="{FF2B5EF4-FFF2-40B4-BE49-F238E27FC236}">
                <a16:creationId xmlns:a16="http://schemas.microsoft.com/office/drawing/2014/main" id="{6FD51DE2-54C9-1380-3F91-423831BEDE53}"/>
              </a:ext>
            </a:extLst>
          </p:cNvPr>
          <p:cNvSpPr txBox="1"/>
          <p:nvPr/>
        </p:nvSpPr>
        <p:spPr>
          <a:xfrm>
            <a:off x="256623" y="3091929"/>
            <a:ext cx="1330800" cy="307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400" dirty="0">
                <a:solidFill>
                  <a:srgbClr val="000000"/>
                </a:solidFill>
                <a:latin typeface="Calibri"/>
                <a:ea typeface="Calibri"/>
                <a:cs typeface="Calibri"/>
                <a:sym typeface="Calibri"/>
              </a:rPr>
              <a:t>Source: BEA, US</a:t>
            </a:r>
            <a:endParaRPr dirty="0"/>
          </a:p>
        </p:txBody>
      </p:sp>
    </p:spTree>
    <p:extLst>
      <p:ext uri="{BB962C8B-B14F-4D97-AF65-F5344CB8AC3E}">
        <p14:creationId xmlns:p14="http://schemas.microsoft.com/office/powerpoint/2010/main" val="82626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lum bright="-100000" contrast="100000"/>
          </a:blip>
          <a:stretch>
            <a:fillRect/>
          </a:stretch>
        </p:blipFill>
        <p:spPr>
          <a:xfrm>
            <a:off x="5568632" y="137302"/>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lum bright="-100000" contrast="100000"/>
          </a:blip>
          <a:stretch>
            <a:fillRect/>
          </a:stretch>
        </p:blipFill>
        <p:spPr>
          <a:xfrm>
            <a:off x="3299668" y="1506629"/>
            <a:ext cx="5592663" cy="438430"/>
          </a:xfrm>
          <a:prstGeom prst="rect">
            <a:avLst/>
          </a:prstGeom>
        </p:spPr>
      </p:pic>
      <p:sp>
        <p:nvSpPr>
          <p:cNvPr id="7" name="Google Shape;112;p18">
            <a:extLst>
              <a:ext uri="{FF2B5EF4-FFF2-40B4-BE49-F238E27FC236}">
                <a16:creationId xmlns:a16="http://schemas.microsoft.com/office/drawing/2014/main" id="{A424C396-C740-D9DA-214C-782D5CB53F76}"/>
              </a:ext>
            </a:extLst>
          </p:cNvPr>
          <p:cNvSpPr txBox="1"/>
          <p:nvPr/>
        </p:nvSpPr>
        <p:spPr>
          <a:xfrm>
            <a:off x="2948597" y="1805149"/>
            <a:ext cx="6294804"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latin typeface="Helvetica Neue"/>
                <a:ea typeface="Helvetica Neue"/>
                <a:cs typeface="Helvetica Neue"/>
                <a:sym typeface="Helvetica Neue"/>
              </a:rPr>
              <a:t>Innovation</a:t>
            </a:r>
          </a:p>
        </p:txBody>
      </p:sp>
      <p:sp>
        <p:nvSpPr>
          <p:cNvPr id="6" name="Google Shape;112;p18">
            <a:extLst>
              <a:ext uri="{FF2B5EF4-FFF2-40B4-BE49-F238E27FC236}">
                <a16:creationId xmlns:a16="http://schemas.microsoft.com/office/drawing/2014/main" id="{536DF590-6CA7-6B77-024C-195756FCA963}"/>
              </a:ext>
            </a:extLst>
          </p:cNvPr>
          <p:cNvSpPr txBox="1"/>
          <p:nvPr/>
        </p:nvSpPr>
        <p:spPr>
          <a:xfrm>
            <a:off x="1622452" y="2702477"/>
            <a:ext cx="10001831" cy="3877954"/>
          </a:xfrm>
          <a:prstGeom prst="rect">
            <a:avLst/>
          </a:prstGeom>
          <a:noFill/>
          <a:ln>
            <a:noFill/>
          </a:ln>
        </p:spPr>
        <p:txBody>
          <a:bodyPr spcFirstLastPara="1" wrap="square" lIns="91425" tIns="91425" rIns="91425" bIns="91425" anchor="t" anchorCtr="0">
            <a:spAutoFit/>
          </a:bodyPr>
          <a:lstStyle/>
          <a:p>
            <a:pPr marL="742950" lvl="0" indent="-742950" algn="l" rtl="0">
              <a:lnSpc>
                <a:spcPct val="200000"/>
              </a:lnSpc>
              <a:spcBef>
                <a:spcPts val="0"/>
              </a:spcBef>
              <a:spcAft>
                <a:spcPts val="0"/>
              </a:spcAft>
              <a:buFont typeface="+mj-lt"/>
              <a:buAutoNum type="arabicPeriod"/>
            </a:pPr>
            <a:r>
              <a:rPr lang="en-US" sz="4000" b="1" dirty="0">
                <a:solidFill>
                  <a:srgbClr val="F25B40"/>
                </a:solidFill>
                <a:latin typeface="Helvetica Neue"/>
                <a:ea typeface="Helvetica Neue"/>
                <a:cs typeface="Helvetica Neue"/>
                <a:sym typeface="Helvetica Neue"/>
              </a:rPr>
              <a:t>Reduction in Manual workflows</a:t>
            </a:r>
          </a:p>
          <a:p>
            <a:pPr marL="742950" lvl="0" indent="-742950" algn="l" rtl="0">
              <a:lnSpc>
                <a:spcPct val="200000"/>
              </a:lnSpc>
              <a:spcBef>
                <a:spcPts val="0"/>
              </a:spcBef>
              <a:spcAft>
                <a:spcPts val="0"/>
              </a:spcAft>
              <a:buFont typeface="+mj-lt"/>
              <a:buAutoNum type="arabicPeriod"/>
            </a:pPr>
            <a:r>
              <a:rPr lang="en-US" sz="4000" b="1" dirty="0">
                <a:solidFill>
                  <a:srgbClr val="F25B40"/>
                </a:solidFill>
                <a:latin typeface="Helvetica Neue"/>
                <a:ea typeface="Helvetica Neue"/>
                <a:cs typeface="Helvetica Neue"/>
                <a:sym typeface="Helvetica Neue"/>
              </a:rPr>
              <a:t>Streamlined solutions vs. Patchwork</a:t>
            </a:r>
          </a:p>
          <a:p>
            <a:pPr marL="742950" lvl="0" indent="-742950" algn="l" rtl="0">
              <a:lnSpc>
                <a:spcPct val="200000"/>
              </a:lnSpc>
              <a:spcBef>
                <a:spcPts val="0"/>
              </a:spcBef>
              <a:spcAft>
                <a:spcPts val="0"/>
              </a:spcAft>
              <a:buFont typeface="+mj-lt"/>
              <a:buAutoNum type="arabicPeriod"/>
            </a:pPr>
            <a:r>
              <a:rPr lang="en-US" sz="4000" b="1" dirty="0">
                <a:solidFill>
                  <a:srgbClr val="F25B40"/>
                </a:solidFill>
                <a:latin typeface="Helvetica Neue"/>
                <a:ea typeface="Helvetica Neue"/>
                <a:cs typeface="Helvetica Neue"/>
                <a:sym typeface="Helvetica Neue"/>
              </a:rPr>
              <a:t>Enhanced data-driven decisions</a:t>
            </a:r>
          </a:p>
        </p:txBody>
      </p:sp>
    </p:spTree>
    <p:extLst>
      <p:ext uri="{BB962C8B-B14F-4D97-AF65-F5344CB8AC3E}">
        <p14:creationId xmlns:p14="http://schemas.microsoft.com/office/powerpoint/2010/main" val="221283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428307" y="211952"/>
            <a:ext cx="1335385" cy="1545073"/>
          </a:xfrm>
          <a:prstGeom prst="rect">
            <a:avLst/>
          </a:prstGeom>
        </p:spPr>
      </p:pic>
      <p:pic>
        <p:nvPicPr>
          <p:cNvPr id="3" name="Google Shape;119;p19">
            <a:extLst>
              <a:ext uri="{FF2B5EF4-FFF2-40B4-BE49-F238E27FC236}">
                <a16:creationId xmlns:a16="http://schemas.microsoft.com/office/drawing/2014/main" id="{60F4FDC7-8707-8923-070F-53C7D2505385}"/>
              </a:ext>
            </a:extLst>
          </p:cNvPr>
          <p:cNvPicPr preferRelativeResize="0"/>
          <p:nvPr/>
        </p:nvPicPr>
        <p:blipFill rotWithShape="1">
          <a:blip r:embed="rId4">
            <a:alphaModFix/>
          </a:blip>
          <a:srcRect r="734" b="418"/>
          <a:stretch/>
        </p:blipFill>
        <p:spPr>
          <a:xfrm>
            <a:off x="2154826" y="2150920"/>
            <a:ext cx="7882345" cy="4503981"/>
          </a:xfrm>
          <a:prstGeom prst="rect">
            <a:avLst/>
          </a:prstGeom>
          <a:noFill/>
          <a:ln>
            <a:noFill/>
          </a:ln>
        </p:spPr>
      </p:pic>
    </p:spTree>
    <p:extLst>
      <p:ext uri="{BB962C8B-B14F-4D97-AF65-F5344CB8AC3E}">
        <p14:creationId xmlns:p14="http://schemas.microsoft.com/office/powerpoint/2010/main" val="286048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extLst>
              <a:ext uri="{BEBA8EAE-BF5A-486C-A8C5-ECC9F3942E4B}">
                <a14:imgProps xmlns:a14="http://schemas.microsoft.com/office/drawing/2010/main">
                  <a14:imgLayer r:embed="rId3">
                    <a14:imgEffect>
                      <a14:saturation sa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878017"/>
            <a:ext cx="10258816" cy="3457184"/>
          </a:xfrm>
          <a:prstGeom prst="rect">
            <a:avLst/>
          </a:prstGeom>
          <a:solidFill>
            <a:schemeClr val="bg1">
              <a:alpha val="92993"/>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Google Shape;303;p30">
            <a:extLst>
              <a:ext uri="{FF2B5EF4-FFF2-40B4-BE49-F238E27FC236}">
                <a16:creationId xmlns:a16="http://schemas.microsoft.com/office/drawing/2014/main" id="{A121166B-042E-89CA-3951-6A85730B09BF}"/>
              </a:ext>
            </a:extLst>
          </p:cNvPr>
          <p:cNvSpPr/>
          <p:nvPr/>
        </p:nvSpPr>
        <p:spPr>
          <a:xfrm>
            <a:off x="1563356" y="1715946"/>
            <a:ext cx="9010935" cy="545457"/>
          </a:xfrm>
          <a:prstGeom prst="rect">
            <a:avLst/>
          </a:prstGeom>
          <a:solidFill>
            <a:srgbClr val="F15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mj-lt"/>
              <a:ea typeface="Calibri"/>
              <a:cs typeface="Calibri"/>
              <a:sym typeface="Calibri"/>
            </a:endParaRPr>
          </a:p>
        </p:txBody>
      </p:sp>
      <p:sp>
        <p:nvSpPr>
          <p:cNvPr id="7" name="Google Shape;303;p30">
            <a:extLst>
              <a:ext uri="{FF2B5EF4-FFF2-40B4-BE49-F238E27FC236}">
                <a16:creationId xmlns:a16="http://schemas.microsoft.com/office/drawing/2014/main" id="{ECD20AC6-D1C7-1D7F-9D85-66EE54B8A1A4}"/>
              </a:ext>
            </a:extLst>
          </p:cNvPr>
          <p:cNvSpPr/>
          <p:nvPr/>
        </p:nvSpPr>
        <p:spPr>
          <a:xfrm>
            <a:off x="1041487" y="2990936"/>
            <a:ext cx="2848180" cy="469619"/>
          </a:xfrm>
          <a:prstGeom prst="rect">
            <a:avLst/>
          </a:prstGeom>
          <a:solidFill>
            <a:srgbClr val="F15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mj-lt"/>
              <a:ea typeface="Calibri"/>
              <a:cs typeface="Calibri"/>
              <a:sym typeface="Calibri"/>
            </a:endParaRPr>
          </a:p>
        </p:txBody>
      </p:sp>
      <p:sp>
        <p:nvSpPr>
          <p:cNvPr id="8" name="Google Shape;112;p18">
            <a:extLst>
              <a:ext uri="{FF2B5EF4-FFF2-40B4-BE49-F238E27FC236}">
                <a16:creationId xmlns:a16="http://schemas.microsoft.com/office/drawing/2014/main" id="{111B5026-63E9-1EE9-8525-6B7F520AEE13}"/>
              </a:ext>
            </a:extLst>
          </p:cNvPr>
          <p:cNvSpPr txBox="1"/>
          <p:nvPr/>
        </p:nvSpPr>
        <p:spPr>
          <a:xfrm>
            <a:off x="1078558" y="985602"/>
            <a:ext cx="100620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solidFill>
                  <a:schemeClr val="dk1"/>
                </a:solidFill>
                <a:latin typeface="Helvetica Neue"/>
                <a:ea typeface="Helvetica Neue"/>
                <a:cs typeface="Helvetica Neue"/>
                <a:sym typeface="Helvetica Neue"/>
              </a:rPr>
              <a:t>Negotiating time and money                    </a:t>
            </a:r>
            <a:r>
              <a:rPr lang="en-US" sz="4000" b="1" dirty="0">
                <a:solidFill>
                  <a:schemeClr val="bg1"/>
                </a:solidFill>
                <a:latin typeface="Helvetica Neue"/>
                <a:ea typeface="Helvetica Neue"/>
                <a:cs typeface="Helvetica Neue"/>
                <a:sym typeface="Helvetica Neue"/>
              </a:rPr>
              <a:t>in construction is decided by facts…</a:t>
            </a:r>
            <a:endParaRPr dirty="0">
              <a:solidFill>
                <a:schemeClr val="bg1"/>
              </a:solidFill>
            </a:endParaRPr>
          </a:p>
          <a:p>
            <a:pPr marL="0" lvl="0" indent="0" algn="l" rtl="0">
              <a:spcBef>
                <a:spcPts val="0"/>
              </a:spcBef>
              <a:spcAft>
                <a:spcPts val="0"/>
              </a:spcAft>
              <a:buNone/>
            </a:pPr>
            <a:endParaRPr sz="4000" b="1" dirty="0">
              <a:solidFill>
                <a:schemeClr val="lt1"/>
              </a:solidFill>
              <a:latin typeface="Helvetica Neue"/>
              <a:ea typeface="Helvetica Neue"/>
              <a:cs typeface="Helvetica Neue"/>
              <a:sym typeface="Helvetica Neue"/>
            </a:endParaRPr>
          </a:p>
          <a:p>
            <a:pPr marL="0" lvl="0" indent="0" algn="l" rtl="0">
              <a:spcBef>
                <a:spcPts val="0"/>
              </a:spcBef>
              <a:spcAft>
                <a:spcPts val="0"/>
              </a:spcAft>
              <a:buNone/>
            </a:pPr>
            <a:r>
              <a:rPr lang="en-US" sz="4000" b="1" dirty="0">
                <a:solidFill>
                  <a:schemeClr val="bg1"/>
                </a:solidFill>
                <a:latin typeface="Helvetica Neue"/>
                <a:ea typeface="Helvetica Neue"/>
                <a:cs typeface="Helvetica Neue"/>
                <a:sym typeface="Helvetica Neue"/>
              </a:rPr>
              <a:t>…buried in </a:t>
            </a:r>
            <a:r>
              <a:rPr lang="en-US" sz="4000" b="1" dirty="0">
                <a:solidFill>
                  <a:schemeClr val="dk1"/>
                </a:solidFill>
                <a:latin typeface="Helvetica Neue"/>
                <a:ea typeface="Helvetica Neue"/>
                <a:cs typeface="Helvetica Neue"/>
                <a:sym typeface="Helvetica Neue"/>
              </a:rPr>
              <a:t>emails, documents, drawings and schedules!</a:t>
            </a:r>
            <a:endParaRPr sz="40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0520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91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6A450C-866B-3EFC-151A-6D4B78608180}"/>
              </a:ext>
            </a:extLst>
          </p:cNvPr>
          <p:cNvPicPr>
            <a:picLocks noChangeAspect="1"/>
          </p:cNvPicPr>
          <p:nvPr/>
        </p:nvPicPr>
        <p:blipFill>
          <a:blip r:embed="rId3"/>
          <a:stretch>
            <a:fillRect/>
          </a:stretch>
        </p:blipFill>
        <p:spPr>
          <a:xfrm>
            <a:off x="5403322" y="130448"/>
            <a:ext cx="1385356" cy="1618843"/>
          </a:xfrm>
          <a:prstGeom prst="rect">
            <a:avLst/>
          </a:prstGeom>
        </p:spPr>
      </p:pic>
      <p:pic>
        <p:nvPicPr>
          <p:cNvPr id="2" name="Google Shape;251;p27" descr="Anxious Silhouette PNG Free, Black Stress Anxious Man, Stress, Black,  Anxiety PNG Image For Free Download">
            <a:extLst>
              <a:ext uri="{FF2B5EF4-FFF2-40B4-BE49-F238E27FC236}">
                <a16:creationId xmlns:a16="http://schemas.microsoft.com/office/drawing/2014/main" id="{A13136BD-35F4-37ED-26C4-95F92C541027}"/>
              </a:ext>
            </a:extLst>
          </p:cNvPr>
          <p:cNvPicPr preferRelativeResize="0"/>
          <p:nvPr/>
        </p:nvPicPr>
        <p:blipFill rotWithShape="1">
          <a:blip r:embed="rId4">
            <a:clrChange>
              <a:clrFrom>
                <a:srgbClr val="F5F5F5"/>
              </a:clrFrom>
              <a:clrTo>
                <a:srgbClr val="F5F5F5">
                  <a:alpha val="0"/>
                </a:srgbClr>
              </a:clrTo>
            </a:clrChange>
            <a:alphaModFix/>
          </a:blip>
          <a:srcRect t="10221" r="12701" b="5838"/>
          <a:stretch/>
        </p:blipFill>
        <p:spPr>
          <a:xfrm>
            <a:off x="7225488" y="1302401"/>
            <a:ext cx="4729158" cy="5167138"/>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5" name="Google Shape;256;p27">
            <a:extLst>
              <a:ext uri="{FF2B5EF4-FFF2-40B4-BE49-F238E27FC236}">
                <a16:creationId xmlns:a16="http://schemas.microsoft.com/office/drawing/2014/main" id="{5E6A7A27-40DD-DCDF-43DC-0545F35D318C}"/>
              </a:ext>
            </a:extLst>
          </p:cNvPr>
          <p:cNvSpPr txBox="1"/>
          <p:nvPr/>
        </p:nvSpPr>
        <p:spPr>
          <a:xfrm rot="-2771630">
            <a:off x="7993895" y="1791094"/>
            <a:ext cx="1445782" cy="5238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0000"/>
                </a:solidFill>
                <a:latin typeface="Helvetica Neue"/>
                <a:ea typeface="Helvetica Neue"/>
                <a:cs typeface="Helvetica Neue"/>
                <a:sym typeface="Helvetica Neue"/>
              </a:rPr>
              <a:t>$$ Millions gone…</a:t>
            </a:r>
            <a:endParaRPr dirty="0"/>
          </a:p>
        </p:txBody>
      </p:sp>
      <p:sp>
        <p:nvSpPr>
          <p:cNvPr id="6" name="Google Shape;257;p27">
            <a:extLst>
              <a:ext uri="{FF2B5EF4-FFF2-40B4-BE49-F238E27FC236}">
                <a16:creationId xmlns:a16="http://schemas.microsoft.com/office/drawing/2014/main" id="{6416AA4A-75CC-DDF8-7677-B4E393FE85C0}"/>
              </a:ext>
            </a:extLst>
          </p:cNvPr>
          <p:cNvSpPr txBox="1"/>
          <p:nvPr/>
        </p:nvSpPr>
        <p:spPr>
          <a:xfrm>
            <a:off x="10727999" y="1529819"/>
            <a:ext cx="1464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0000"/>
                </a:solidFill>
                <a:latin typeface="Helvetica Neue"/>
                <a:ea typeface="Helvetica Neue"/>
                <a:cs typeface="Helvetica Neue"/>
                <a:sym typeface="Helvetica Neue"/>
              </a:rPr>
              <a:t>Months in delays…</a:t>
            </a:r>
            <a:endParaRPr dirty="0"/>
          </a:p>
        </p:txBody>
      </p:sp>
      <p:sp>
        <p:nvSpPr>
          <p:cNvPr id="7" name="Google Shape;258;p27">
            <a:extLst>
              <a:ext uri="{FF2B5EF4-FFF2-40B4-BE49-F238E27FC236}">
                <a16:creationId xmlns:a16="http://schemas.microsoft.com/office/drawing/2014/main" id="{4D960FAF-7910-5726-8F36-F2E5AD4C72FD}"/>
              </a:ext>
            </a:extLst>
          </p:cNvPr>
          <p:cNvSpPr txBox="1"/>
          <p:nvPr/>
        </p:nvSpPr>
        <p:spPr>
          <a:xfrm rot="2674937">
            <a:off x="10488615" y="2694109"/>
            <a:ext cx="1774956" cy="5237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0000"/>
                </a:solidFill>
                <a:latin typeface="Helvetica Neue"/>
                <a:ea typeface="Helvetica Neue"/>
                <a:cs typeface="Helvetica Neue"/>
                <a:sym typeface="Helvetica Neue"/>
              </a:rPr>
              <a:t>Immeasurable stress…</a:t>
            </a:r>
            <a:endParaRPr dirty="0"/>
          </a:p>
        </p:txBody>
      </p:sp>
      <p:sp>
        <p:nvSpPr>
          <p:cNvPr id="8" name="Google Shape;259;p27">
            <a:extLst>
              <a:ext uri="{FF2B5EF4-FFF2-40B4-BE49-F238E27FC236}">
                <a16:creationId xmlns:a16="http://schemas.microsoft.com/office/drawing/2014/main" id="{2C6EBBCB-4679-096A-C344-291B06AD0553}"/>
              </a:ext>
            </a:extLst>
          </p:cNvPr>
          <p:cNvSpPr txBox="1"/>
          <p:nvPr/>
        </p:nvSpPr>
        <p:spPr>
          <a:xfrm rot="693895">
            <a:off x="9304818" y="1338245"/>
            <a:ext cx="1520366" cy="5232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0000"/>
                </a:solidFill>
                <a:latin typeface="Helvetica Neue"/>
                <a:ea typeface="Helvetica Neue"/>
                <a:cs typeface="Helvetica Neue"/>
                <a:sym typeface="Helvetica Neue"/>
              </a:rPr>
              <a:t>Talented staff lost…</a:t>
            </a:r>
            <a:endParaRPr dirty="0"/>
          </a:p>
        </p:txBody>
      </p:sp>
      <p:sp>
        <p:nvSpPr>
          <p:cNvPr id="9" name="Google Shape;260;p27">
            <a:extLst>
              <a:ext uri="{FF2B5EF4-FFF2-40B4-BE49-F238E27FC236}">
                <a16:creationId xmlns:a16="http://schemas.microsoft.com/office/drawing/2014/main" id="{CCB9DD27-1FD5-3536-F3DE-228C660CF641}"/>
              </a:ext>
            </a:extLst>
          </p:cNvPr>
          <p:cNvSpPr txBox="1"/>
          <p:nvPr/>
        </p:nvSpPr>
        <p:spPr>
          <a:xfrm rot="693310">
            <a:off x="10265646" y="3128265"/>
            <a:ext cx="1773240" cy="5232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0000"/>
                </a:solidFill>
                <a:latin typeface="Helvetica Neue"/>
                <a:ea typeface="Helvetica Neue"/>
                <a:cs typeface="Helvetica Neue"/>
                <a:sym typeface="Helvetica Neue"/>
              </a:rPr>
              <a:t>Reputational damage…</a:t>
            </a:r>
            <a:endParaRPr dirty="0"/>
          </a:p>
        </p:txBody>
      </p:sp>
      <p:sp>
        <p:nvSpPr>
          <p:cNvPr id="10" name="Google Shape;261;p27">
            <a:extLst>
              <a:ext uri="{FF2B5EF4-FFF2-40B4-BE49-F238E27FC236}">
                <a16:creationId xmlns:a16="http://schemas.microsoft.com/office/drawing/2014/main" id="{2590B2BD-2C6F-21E3-0204-E474557632C4}"/>
              </a:ext>
            </a:extLst>
          </p:cNvPr>
          <p:cNvSpPr txBox="1"/>
          <p:nvPr/>
        </p:nvSpPr>
        <p:spPr>
          <a:xfrm rot="2273534">
            <a:off x="10513189" y="3904689"/>
            <a:ext cx="1661244" cy="5237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000000"/>
                </a:solidFill>
                <a:latin typeface="Helvetica Neue"/>
                <a:ea typeface="Helvetica Neue"/>
                <a:cs typeface="Helvetica Neue"/>
                <a:sym typeface="Helvetica Neue"/>
              </a:rPr>
              <a:t>too many decisions…</a:t>
            </a:r>
            <a:endParaRPr dirty="0"/>
          </a:p>
        </p:txBody>
      </p:sp>
      <p:sp>
        <p:nvSpPr>
          <p:cNvPr id="11" name="Google Shape;264;p27">
            <a:extLst>
              <a:ext uri="{FF2B5EF4-FFF2-40B4-BE49-F238E27FC236}">
                <a16:creationId xmlns:a16="http://schemas.microsoft.com/office/drawing/2014/main" id="{A0D67F41-1781-90A0-1DA4-925AB8A08885}"/>
              </a:ext>
            </a:extLst>
          </p:cNvPr>
          <p:cNvSpPr txBox="1"/>
          <p:nvPr/>
        </p:nvSpPr>
        <p:spPr>
          <a:xfrm>
            <a:off x="2165593" y="2862857"/>
            <a:ext cx="32505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Helvetica Neue"/>
                <a:ea typeface="Helvetica Neue"/>
                <a:cs typeface="Helvetica Neue"/>
                <a:sym typeface="Helvetica Neue"/>
              </a:rPr>
              <a:t>“Project related claims </a:t>
            </a:r>
            <a:r>
              <a:rPr lang="en-US" sz="1800" b="1" dirty="0">
                <a:solidFill>
                  <a:srgbClr val="000000"/>
                </a:solidFill>
                <a:latin typeface="Helvetica Neue"/>
                <a:ea typeface="Helvetica Neue"/>
                <a:cs typeface="Helvetica Neue"/>
                <a:sym typeface="Helvetica Neue"/>
              </a:rPr>
              <a:t>cost more than *10% of the entire project value.”</a:t>
            </a:r>
            <a:endParaRPr dirty="0"/>
          </a:p>
        </p:txBody>
      </p:sp>
      <p:sp>
        <p:nvSpPr>
          <p:cNvPr id="12" name="Google Shape;265;p27">
            <a:extLst>
              <a:ext uri="{FF2B5EF4-FFF2-40B4-BE49-F238E27FC236}">
                <a16:creationId xmlns:a16="http://schemas.microsoft.com/office/drawing/2014/main" id="{37DE3C28-8277-7032-A4A0-9EFF70211AE8}"/>
              </a:ext>
            </a:extLst>
          </p:cNvPr>
          <p:cNvSpPr txBox="1"/>
          <p:nvPr/>
        </p:nvSpPr>
        <p:spPr>
          <a:xfrm>
            <a:off x="2165593" y="1716557"/>
            <a:ext cx="32505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Helvetica Neue"/>
                <a:ea typeface="Helvetica Neue"/>
                <a:cs typeface="Helvetica Neue"/>
                <a:sym typeface="Helvetica Neue"/>
              </a:rPr>
              <a:t>“69% of construction projects have experienced </a:t>
            </a:r>
            <a:r>
              <a:rPr lang="en-US" sz="1800" b="1" dirty="0">
                <a:solidFill>
                  <a:srgbClr val="000000"/>
                </a:solidFill>
                <a:latin typeface="Helvetica Neue"/>
                <a:ea typeface="Helvetica Neue"/>
                <a:cs typeface="Helvetica Neue"/>
                <a:sym typeface="Helvetica Neue"/>
              </a:rPr>
              <a:t>claims related to changes.</a:t>
            </a:r>
            <a:r>
              <a:rPr lang="en-US" sz="1800" dirty="0">
                <a:solidFill>
                  <a:srgbClr val="000000"/>
                </a:solidFill>
                <a:latin typeface="Helvetica Neue"/>
                <a:ea typeface="Helvetica Neue"/>
                <a:cs typeface="Helvetica Neue"/>
                <a:sym typeface="Helvetica Neue"/>
              </a:rPr>
              <a:t>”</a:t>
            </a:r>
            <a:endParaRPr dirty="0"/>
          </a:p>
        </p:txBody>
      </p:sp>
      <p:pic>
        <p:nvPicPr>
          <p:cNvPr id="13" name="Google Shape;266;p27" descr="Arcadis - SourceDogg">
            <a:extLst>
              <a:ext uri="{FF2B5EF4-FFF2-40B4-BE49-F238E27FC236}">
                <a16:creationId xmlns:a16="http://schemas.microsoft.com/office/drawing/2014/main" id="{CE510A86-8F4C-B1B2-AA3C-194BF18D6D22}"/>
              </a:ext>
            </a:extLst>
          </p:cNvPr>
          <p:cNvPicPr preferRelativeResize="0"/>
          <p:nvPr/>
        </p:nvPicPr>
        <p:blipFill rotWithShape="1">
          <a:blip r:embed="rId5">
            <a:alphaModFix/>
          </a:blip>
          <a:srcRect/>
          <a:stretch/>
        </p:blipFill>
        <p:spPr>
          <a:xfrm>
            <a:off x="718687" y="3108545"/>
            <a:ext cx="1200205" cy="310740"/>
          </a:xfrm>
          <a:prstGeom prst="rect">
            <a:avLst/>
          </a:prstGeom>
          <a:noFill/>
          <a:ln>
            <a:noFill/>
          </a:ln>
        </p:spPr>
      </p:pic>
      <p:pic>
        <p:nvPicPr>
          <p:cNvPr id="14" name="Google Shape;267;p27">
            <a:extLst>
              <a:ext uri="{FF2B5EF4-FFF2-40B4-BE49-F238E27FC236}">
                <a16:creationId xmlns:a16="http://schemas.microsoft.com/office/drawing/2014/main" id="{0197898C-AAC8-A38B-2B96-F2FF2C6C4A11}"/>
              </a:ext>
            </a:extLst>
          </p:cNvPr>
          <p:cNvPicPr preferRelativeResize="0"/>
          <p:nvPr/>
        </p:nvPicPr>
        <p:blipFill rotWithShape="1">
          <a:blip r:embed="rId6">
            <a:alphaModFix/>
          </a:blip>
          <a:srcRect/>
          <a:stretch/>
        </p:blipFill>
        <p:spPr>
          <a:xfrm>
            <a:off x="704163" y="1982026"/>
            <a:ext cx="930941" cy="380945"/>
          </a:xfrm>
          <a:prstGeom prst="rect">
            <a:avLst/>
          </a:prstGeom>
          <a:noFill/>
          <a:ln>
            <a:noFill/>
          </a:ln>
        </p:spPr>
      </p:pic>
      <p:sp>
        <p:nvSpPr>
          <p:cNvPr id="15" name="Google Shape;268;p27">
            <a:extLst>
              <a:ext uri="{FF2B5EF4-FFF2-40B4-BE49-F238E27FC236}">
                <a16:creationId xmlns:a16="http://schemas.microsoft.com/office/drawing/2014/main" id="{7F97B4BE-7319-7CFD-70BF-699F63DD0D88}"/>
              </a:ext>
            </a:extLst>
          </p:cNvPr>
          <p:cNvSpPr txBox="1"/>
          <p:nvPr/>
        </p:nvSpPr>
        <p:spPr>
          <a:xfrm>
            <a:off x="2165593" y="4005837"/>
            <a:ext cx="3383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Helvetica Neue"/>
                <a:ea typeface="Helvetica Neue"/>
                <a:cs typeface="Helvetica Neue"/>
                <a:sym typeface="Helvetica Neue"/>
              </a:rPr>
              <a:t>“</a:t>
            </a:r>
            <a:r>
              <a:rPr lang="en-US" sz="1800" b="1" dirty="0">
                <a:solidFill>
                  <a:srgbClr val="000000"/>
                </a:solidFill>
                <a:latin typeface="Helvetica Neue"/>
                <a:ea typeface="Helvetica Neue"/>
                <a:cs typeface="Helvetica Neue"/>
                <a:sym typeface="Helvetica Neue"/>
              </a:rPr>
              <a:t>Effective substantiation </a:t>
            </a:r>
            <a:r>
              <a:rPr lang="en-US" sz="1800" dirty="0">
                <a:solidFill>
                  <a:srgbClr val="000000"/>
                </a:solidFill>
                <a:latin typeface="Helvetica Neue"/>
                <a:ea typeface="Helvetica Neue"/>
                <a:cs typeface="Helvetica Neue"/>
                <a:sym typeface="Helvetica Neue"/>
              </a:rPr>
              <a:t>of claims is the difference between </a:t>
            </a:r>
            <a:r>
              <a:rPr lang="en-US" sz="1800" b="1" dirty="0">
                <a:solidFill>
                  <a:srgbClr val="000000"/>
                </a:solidFill>
                <a:latin typeface="Helvetica Neue"/>
                <a:ea typeface="Helvetica Neue"/>
                <a:cs typeface="Helvetica Neue"/>
                <a:sym typeface="Helvetica Neue"/>
              </a:rPr>
              <a:t>profitability and loss</a:t>
            </a:r>
            <a:r>
              <a:rPr lang="en-US" sz="1800" dirty="0">
                <a:solidFill>
                  <a:srgbClr val="000000"/>
                </a:solidFill>
                <a:latin typeface="Helvetica Neue"/>
                <a:ea typeface="Helvetica Neue"/>
                <a:cs typeface="Helvetica Neue"/>
                <a:sym typeface="Helvetica Neue"/>
              </a:rPr>
              <a:t>.”</a:t>
            </a:r>
            <a:endParaRPr dirty="0"/>
          </a:p>
        </p:txBody>
      </p:sp>
      <p:pic>
        <p:nvPicPr>
          <p:cNvPr id="16" name="Google Shape;269;p27" descr="HKA - PAI Partners">
            <a:extLst>
              <a:ext uri="{FF2B5EF4-FFF2-40B4-BE49-F238E27FC236}">
                <a16:creationId xmlns:a16="http://schemas.microsoft.com/office/drawing/2014/main" id="{16F5478F-C839-3C42-DEFD-CE0C8C46CD1E}"/>
              </a:ext>
            </a:extLst>
          </p:cNvPr>
          <p:cNvPicPr preferRelativeResize="0"/>
          <p:nvPr/>
        </p:nvPicPr>
        <p:blipFill rotWithShape="1">
          <a:blip r:embed="rId7">
            <a:alphaModFix/>
          </a:blip>
          <a:srcRect/>
          <a:stretch/>
        </p:blipFill>
        <p:spPr>
          <a:xfrm>
            <a:off x="740600" y="4445500"/>
            <a:ext cx="858588" cy="233506"/>
          </a:xfrm>
          <a:prstGeom prst="rect">
            <a:avLst/>
          </a:prstGeom>
          <a:noFill/>
          <a:ln>
            <a:noFill/>
          </a:ln>
        </p:spPr>
      </p:pic>
      <p:sp>
        <p:nvSpPr>
          <p:cNvPr id="17" name="Google Shape;270;p27">
            <a:extLst>
              <a:ext uri="{FF2B5EF4-FFF2-40B4-BE49-F238E27FC236}">
                <a16:creationId xmlns:a16="http://schemas.microsoft.com/office/drawing/2014/main" id="{571E61EB-28C4-287C-F061-6E1759D93E24}"/>
              </a:ext>
            </a:extLst>
          </p:cNvPr>
          <p:cNvSpPr txBox="1"/>
          <p:nvPr/>
        </p:nvSpPr>
        <p:spPr>
          <a:xfrm>
            <a:off x="2154961" y="5142737"/>
            <a:ext cx="35160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Helvetica Neue"/>
                <a:ea typeface="Helvetica Neue"/>
                <a:cs typeface="Helvetica Neue"/>
                <a:sym typeface="Helvetica Neue"/>
              </a:rPr>
              <a:t>“Companies that successfully leverage project information can save millions of $$</a:t>
            </a:r>
            <a:r>
              <a:rPr lang="en-US" sz="1800" dirty="0">
                <a:solidFill>
                  <a:srgbClr val="000000"/>
                </a:solidFill>
                <a:latin typeface="Helvetica Neue"/>
                <a:ea typeface="Helvetica Neue"/>
                <a:cs typeface="Helvetica Neue"/>
                <a:sym typeface="Helvetica Neue"/>
              </a:rPr>
              <a:t> and avoid costly claims.”</a:t>
            </a:r>
            <a:endParaRPr sz="1800" b="1" dirty="0">
              <a:solidFill>
                <a:srgbClr val="000000"/>
              </a:solidFill>
              <a:latin typeface="Helvetica Neue"/>
              <a:ea typeface="Helvetica Neue"/>
              <a:cs typeface="Helvetica Neue"/>
              <a:sym typeface="Helvetica Neue"/>
            </a:endParaRPr>
          </a:p>
        </p:txBody>
      </p:sp>
      <p:pic>
        <p:nvPicPr>
          <p:cNvPr id="18" name="Google Shape;271;p27" descr="Engineering News-Record (ENR) Names BMWC Among Top Contractors - BMWC">
            <a:extLst>
              <a:ext uri="{FF2B5EF4-FFF2-40B4-BE49-F238E27FC236}">
                <a16:creationId xmlns:a16="http://schemas.microsoft.com/office/drawing/2014/main" id="{85FDB9C0-FC10-F3DB-09E9-1CA68D2AD68B}"/>
              </a:ext>
            </a:extLst>
          </p:cNvPr>
          <p:cNvPicPr preferRelativeResize="0"/>
          <p:nvPr/>
        </p:nvPicPr>
        <p:blipFill rotWithShape="1">
          <a:blip r:embed="rId8">
            <a:alphaModFix/>
          </a:blip>
          <a:srcRect/>
          <a:stretch/>
        </p:blipFill>
        <p:spPr>
          <a:xfrm>
            <a:off x="740599" y="5496108"/>
            <a:ext cx="843235" cy="414420"/>
          </a:xfrm>
          <a:prstGeom prst="rect">
            <a:avLst/>
          </a:prstGeom>
          <a:noFill/>
          <a:ln>
            <a:noFill/>
          </a:ln>
        </p:spPr>
      </p:pic>
    </p:spTree>
    <p:extLst>
      <p:ext uri="{BB962C8B-B14F-4D97-AF65-F5344CB8AC3E}">
        <p14:creationId xmlns:p14="http://schemas.microsoft.com/office/powerpoint/2010/main" val="8138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185"/>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lum bright="-100000"/>
          </a:blip>
          <a:stretch>
            <a:fillRect/>
          </a:stretch>
        </p:blipFill>
        <p:spPr>
          <a:xfrm>
            <a:off x="5568632" y="137302"/>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lum bright="-100000"/>
          </a:blip>
          <a:stretch>
            <a:fillRect/>
          </a:stretch>
        </p:blipFill>
        <p:spPr>
          <a:xfrm>
            <a:off x="3299668" y="1506629"/>
            <a:ext cx="5592663" cy="438430"/>
          </a:xfrm>
          <a:prstGeom prst="rect">
            <a:avLst/>
          </a:prstGeom>
        </p:spPr>
      </p:pic>
      <p:sp>
        <p:nvSpPr>
          <p:cNvPr id="10" name="Google Shape;279;p28">
            <a:extLst>
              <a:ext uri="{FF2B5EF4-FFF2-40B4-BE49-F238E27FC236}">
                <a16:creationId xmlns:a16="http://schemas.microsoft.com/office/drawing/2014/main" id="{62432CC1-2E39-AA04-DD90-EA5BB23EF24A}"/>
              </a:ext>
            </a:extLst>
          </p:cNvPr>
          <p:cNvSpPr/>
          <p:nvPr/>
        </p:nvSpPr>
        <p:spPr>
          <a:xfrm>
            <a:off x="505615" y="2434150"/>
            <a:ext cx="3289500" cy="4286548"/>
          </a:xfrm>
          <a:prstGeom prst="rect">
            <a:avLst/>
          </a:prstGeom>
          <a:solidFill>
            <a:srgbClr val="2532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1" name="Google Shape;280;p28">
            <a:extLst>
              <a:ext uri="{FF2B5EF4-FFF2-40B4-BE49-F238E27FC236}">
                <a16:creationId xmlns:a16="http://schemas.microsoft.com/office/drawing/2014/main" id="{CA88C026-2959-4E37-74B6-D6991F14F02C}"/>
              </a:ext>
            </a:extLst>
          </p:cNvPr>
          <p:cNvSpPr txBox="1"/>
          <p:nvPr/>
        </p:nvSpPr>
        <p:spPr>
          <a:xfrm>
            <a:off x="786711" y="3440470"/>
            <a:ext cx="28596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FFFF"/>
                </a:solidFill>
                <a:latin typeface="Helvetica Neue"/>
                <a:ea typeface="Helvetica Neue"/>
                <a:cs typeface="Helvetica Neue"/>
                <a:sym typeface="Helvetica Neue"/>
              </a:rPr>
              <a:t>“Construction teams waste 35% of their time looking for information.”</a:t>
            </a:r>
            <a:endParaRPr dirty="0"/>
          </a:p>
          <a:p>
            <a:pPr marL="0" marR="0" lvl="0" indent="0" algn="l" rtl="0">
              <a:spcBef>
                <a:spcPts val="0"/>
              </a:spcBef>
              <a:spcAft>
                <a:spcPts val="0"/>
              </a:spcAft>
              <a:buNone/>
            </a:pPr>
            <a:endParaRPr sz="2400" b="1" dirty="0">
              <a:solidFill>
                <a:srgbClr val="FFFFFF"/>
              </a:solidFill>
              <a:latin typeface="Helvetica Neue"/>
              <a:ea typeface="Helvetica Neue"/>
              <a:cs typeface="Helvetica Neue"/>
              <a:sym typeface="Helvetica Neue"/>
            </a:endParaRPr>
          </a:p>
        </p:txBody>
      </p:sp>
      <p:pic>
        <p:nvPicPr>
          <p:cNvPr id="13" name="Google Shape;282;p28">
            <a:extLst>
              <a:ext uri="{FF2B5EF4-FFF2-40B4-BE49-F238E27FC236}">
                <a16:creationId xmlns:a16="http://schemas.microsoft.com/office/drawing/2014/main" id="{756ECB62-5515-0B95-A24C-0477E9009475}"/>
              </a:ext>
            </a:extLst>
          </p:cNvPr>
          <p:cNvPicPr preferRelativeResize="0"/>
          <p:nvPr/>
        </p:nvPicPr>
        <p:blipFill rotWithShape="1">
          <a:blip r:embed="rId5">
            <a:alphaModFix/>
            <a:biLevel thresh="25000"/>
          </a:blip>
          <a:srcRect/>
          <a:stretch/>
        </p:blipFill>
        <p:spPr>
          <a:xfrm>
            <a:off x="936918" y="5666230"/>
            <a:ext cx="2067462" cy="631767"/>
          </a:xfrm>
          <a:prstGeom prst="rect">
            <a:avLst/>
          </a:prstGeom>
          <a:noFill/>
          <a:ln>
            <a:noFill/>
          </a:ln>
        </p:spPr>
      </p:pic>
      <p:pic>
        <p:nvPicPr>
          <p:cNvPr id="14" name="Google Shape;283;p28">
            <a:extLst>
              <a:ext uri="{FF2B5EF4-FFF2-40B4-BE49-F238E27FC236}">
                <a16:creationId xmlns:a16="http://schemas.microsoft.com/office/drawing/2014/main" id="{9C4D5FF2-F638-3CEB-FFF3-0D0F2CFC8D84}"/>
              </a:ext>
            </a:extLst>
          </p:cNvPr>
          <p:cNvPicPr preferRelativeResize="0"/>
          <p:nvPr/>
        </p:nvPicPr>
        <p:blipFill rotWithShape="1">
          <a:blip r:embed="rId6">
            <a:clrChange>
              <a:clrFrom>
                <a:srgbClr val="FFFFFF"/>
              </a:clrFrom>
              <a:clrTo>
                <a:srgbClr val="FFFFFF">
                  <a:alpha val="0"/>
                </a:srgbClr>
              </a:clrTo>
            </a:clrChange>
            <a:alphaModFix/>
          </a:blip>
          <a:srcRect/>
          <a:stretch/>
        </p:blipFill>
        <p:spPr>
          <a:xfrm>
            <a:off x="4856527" y="2434150"/>
            <a:ext cx="6729324" cy="3863847"/>
          </a:xfrm>
          <a:prstGeom prst="rect">
            <a:avLst/>
          </a:prstGeom>
          <a:noFill/>
          <a:ln>
            <a:noFill/>
          </a:ln>
        </p:spPr>
      </p:pic>
    </p:spTree>
    <p:extLst>
      <p:ext uri="{BB962C8B-B14F-4D97-AF65-F5344CB8AC3E}">
        <p14:creationId xmlns:p14="http://schemas.microsoft.com/office/powerpoint/2010/main" val="3917856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426</Words>
  <Application>Microsoft Office PowerPoint</Application>
  <PresentationFormat>Geniş ekran</PresentationFormat>
  <Paragraphs>69</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Calibri</vt:lpstr>
      <vt:lpstr>Calibri Light</vt:lpstr>
      <vt:lpstr>Helvetica Neue</vt:lpstr>
      <vt:lpstr>Lato</vt:lpstr>
      <vt:lpstr>Office Theme</vt:lpstr>
      <vt:lpstr>Power of AI-Driven Data Discovery  to Enhance Construction Project Controls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Muhammet Bembeyaz</cp:lastModifiedBy>
  <cp:revision>6</cp:revision>
  <dcterms:created xsi:type="dcterms:W3CDTF">2023-08-28T12:48:48Z</dcterms:created>
  <dcterms:modified xsi:type="dcterms:W3CDTF">2023-10-16T13:40:48Z</dcterms:modified>
</cp:coreProperties>
</file>