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  <p:sldMasterId id="2147483650" r:id="rId3"/>
  </p:sldMasterIdLst>
  <p:notesMasterIdLst>
    <p:notesMasterId r:id="rId15"/>
  </p:notesMasterIdLst>
  <p:sldIdLst>
    <p:sldId id="268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53C3A-5570-447A-860A-F3191F8B908F}" v="4" dt="2026-06-08T14:40:03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5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242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6144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1137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54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8923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9456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58124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38239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2074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2523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66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6731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8900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3192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7469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7667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1962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5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08190" cy="6858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2501" y="36867"/>
            <a:ext cx="12189499" cy="6821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9758531" y="5858310"/>
            <a:ext cx="2468484" cy="764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10973341" y="267759"/>
            <a:ext cx="932039" cy="107865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386563" y="2241186"/>
            <a:ext cx="7959423" cy="134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5000" b="1"/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ECI: 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Risk Before It Is Allocated</a:t>
            </a:r>
            <a:endParaRPr sz="3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177" name="Title"/>
          <p:cNvSpPr txBox="1"/>
          <p:nvPr/>
        </p:nvSpPr>
        <p:spPr>
          <a:xfrm>
            <a:off x="423983" y="3823526"/>
            <a:ext cx="4968155" cy="2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000"/>
            </a:lvl1pPr>
          </a:lstStyle>
          <a:p>
            <a:r>
              <a:rPr lang="en-US" sz="2800" dirty="0">
                <a:solidFill>
                  <a:srgbClr val="151515"/>
                </a:solidFill>
                <a:ea typeface="Aptos" pitchFamily="34" charset="-122"/>
                <a:cs typeface="Aptos" pitchFamily="34" charset="-120"/>
              </a:rPr>
              <a:t>Andrew Aglionby</a:t>
            </a:r>
            <a:endParaRPr lang="en-US" sz="2800" dirty="0"/>
          </a:p>
          <a:p>
            <a:r>
              <a:rPr lang="en-US" sz="2800" dirty="0">
                <a:solidFill>
                  <a:srgbClr val="151515"/>
                </a:solidFill>
                <a:ea typeface="Aptos" pitchFamily="34" charset="-122"/>
                <a:cs typeface="Aptos" pitchFamily="34" charset="-120"/>
              </a:rPr>
              <a:t>Partner, A&amp;C International Law</a:t>
            </a:r>
          </a:p>
          <a:p>
            <a:r>
              <a:rPr lang="en-US" sz="2800" kern="0" dirty="0">
                <a:solidFill>
                  <a:srgbClr val="000000"/>
                </a:solidFill>
                <a:sym typeface="Helvetica Neue"/>
              </a:rPr>
              <a:t>June 11, 2026 - Istanbul</a:t>
            </a:r>
          </a:p>
          <a:p>
            <a:endParaRPr lang="en-US" sz="1600" dirty="0">
              <a:solidFill>
                <a:srgbClr val="151515"/>
              </a:solidFill>
              <a:latin typeface="+mj-lt"/>
              <a:ea typeface="Aptos" pitchFamily="34" charset="-122"/>
              <a:cs typeface="Aptos" pitchFamily="34" charset="-120"/>
            </a:endParaRPr>
          </a:p>
          <a:p>
            <a:endParaRPr lang="en-US" sz="1600" dirty="0">
              <a:latin typeface="+mj-lt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500" kern="0" dirty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10924F2D-B539-C6F4-7C68-171E474D0783}"/>
              </a:ext>
            </a:extLst>
          </p:cNvPr>
          <p:cNvSpPr/>
          <p:nvPr/>
        </p:nvSpPr>
        <p:spPr>
          <a:xfrm>
            <a:off x="423983" y="3704078"/>
            <a:ext cx="3840480" cy="0"/>
          </a:xfrm>
          <a:prstGeom prst="line">
            <a:avLst/>
          </a:prstGeom>
          <a:noFill/>
          <a:ln w="1778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Close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00000"/>
            <a:ext cx="10058400" cy="430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868680" y="1783080"/>
            <a:ext cx="53035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660033"/>
                </a:solidFill>
                <a:latin typeface="Helvetica Neue"/>
              </a:rPr>
              <a:t>The right contrast is</a:t>
            </a:r>
            <a:endParaRPr lang="en-US" sz="2400" dirty="0">
              <a:latin typeface="Helvetica Neue"/>
            </a:endParaRPr>
          </a:p>
          <a:p>
            <a:r>
              <a:rPr sz="2400" b="1" dirty="0">
                <a:solidFill>
                  <a:srgbClr val="660033"/>
                </a:solidFill>
                <a:latin typeface="Helvetica Neue"/>
              </a:rPr>
              <a:t>informed versus premature</a:t>
            </a:r>
          </a:p>
          <a:p>
            <a:r>
              <a:rPr sz="2400" b="1" dirty="0">
                <a:solidFill>
                  <a:srgbClr val="660033"/>
                </a:solidFill>
                <a:latin typeface="Helvetica Neue"/>
              </a:rPr>
              <a:t>risk allocation.</a:t>
            </a:r>
          </a:p>
        </p:txBody>
      </p:sp>
      <p:sp>
        <p:nvSpPr>
          <p:cNvPr id="8" name="Shape 4"/>
          <p:cNvSpPr/>
          <p:nvPr/>
        </p:nvSpPr>
        <p:spPr>
          <a:xfrm>
            <a:off x="6096000" y="1645919"/>
            <a:ext cx="4876800" cy="2194557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6298163" y="1947671"/>
            <a:ext cx="4674637" cy="393193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ECI is not merely a procurement preference.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298163" y="2720340"/>
            <a:ext cx="3703320" cy="5943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It improves the quality of decisions before the parties commit to a final allocation of risk.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914400" y="4572000"/>
            <a:ext cx="9875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sz="2400" b="1" dirty="0">
                <a:solidFill>
                  <a:srgbClr val="8C2F4A"/>
                </a:solidFill>
                <a:latin typeface="Helvetica Neue"/>
              </a:rPr>
              <a:t>The ambition of ECI is not to make contracts kinder;</a:t>
            </a:r>
            <a:endParaRPr lang="en-US" sz="2400" dirty="0">
              <a:latin typeface="Helvetica Neue"/>
            </a:endParaRPr>
          </a:p>
          <a:p>
            <a:pPr algn="ctr"/>
            <a:r>
              <a:rPr sz="2400" b="1" dirty="0">
                <a:solidFill>
                  <a:srgbClr val="8C2F4A"/>
                </a:solidFill>
                <a:latin typeface="Helvetica Neue"/>
              </a:rPr>
              <a:t>it is to make risk transfer more intelligent.</a:t>
            </a:r>
          </a:p>
        </p:txBody>
      </p:sp>
      <p:sp>
        <p:nvSpPr>
          <p:cNvPr id="12" name="Text 8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566928"/>
            <a:ext cx="24416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151515"/>
                </a:solidFill>
                <a:latin typeface="Helvetica Neue"/>
              </a:rPr>
              <a:t>Questions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658368" y="1188720"/>
            <a:ext cx="9710928" cy="0"/>
          </a:xfrm>
          <a:prstGeom prst="line">
            <a:avLst/>
          </a:prstGeom>
          <a:ln w="15875">
            <a:solidFill>
              <a:srgbClr val="8C2F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11680" y="2103120"/>
            <a:ext cx="7315200" cy="18288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358665" y="2648634"/>
            <a:ext cx="2621230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Thank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0280" y="3246120"/>
            <a:ext cx="68580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600" b="0">
                <a:solidFill>
                  <a:srgbClr val="555555"/>
                </a:solidFill>
                <a:latin typeface="Helvetica Neue"/>
              </a:rPr>
              <a:t>Andrew Aglionby | A&amp;C International Law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1240" y="6437376"/>
            <a:ext cx="36576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00" b="0">
                <a:solidFill>
                  <a:srgbClr val="999999"/>
                </a:solidFill>
                <a:latin typeface="Helvetica Neue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600" b="1" dirty="0">
                <a:latin typeface="Helvetica Neue"/>
              </a:rPr>
              <a:t>The Central Proposition</a:t>
            </a:r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>
                <a:latin typeface="Helvetica Neue"/>
              </a:rPr>
              <a:t>ECI changes when risk is understood, priced and allocated</a:t>
            </a:r>
            <a:r>
              <a:rPr lang="en-US" sz="1600" dirty="0">
                <a:solidFill>
                  <a:srgbClr val="575757"/>
                </a:solidFill>
                <a:latin typeface="Helvetica Neue"/>
              </a:rPr>
              <a:t>.</a:t>
            </a:r>
            <a:endParaRPr lang="en-US" sz="1600" dirty="0">
              <a:latin typeface="Helvetica Neue"/>
            </a:endParaRPr>
          </a:p>
        </p:txBody>
      </p:sp>
      <p:sp>
        <p:nvSpPr>
          <p:cNvPr id="7" name="Text 3"/>
          <p:cNvSpPr/>
          <p:nvPr/>
        </p:nvSpPr>
        <p:spPr>
          <a:xfrm>
            <a:off x="676656" y="1700784"/>
            <a:ext cx="51206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The issue is not whether risk is transferred, but whether it is understood before it is allocated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7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4"/>
          <p:cNvSpPr/>
          <p:nvPr/>
        </p:nvSpPr>
        <p:spPr>
          <a:xfrm>
            <a:off x="6309360" y="1741932"/>
            <a:ext cx="4663440" cy="1078992"/>
          </a:xfrm>
          <a:prstGeom prst="roundRect">
            <a:avLst>
              <a:gd name="adj" fmla="val 10169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6629400" y="1920240"/>
            <a:ext cx="4206240" cy="2743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r>
              <a:rPr lang="en-US" sz="2000" b="1" dirty="0">
                <a:latin typeface="Helvetica Neue"/>
              </a:rPr>
              <a:t>ECI does not remove risk transfer.</a:t>
            </a:r>
          </a:p>
        </p:txBody>
      </p:sp>
      <p:sp>
        <p:nvSpPr>
          <p:cNvPr id="10" name="Text 6"/>
          <p:cNvSpPr/>
          <p:nvPr/>
        </p:nvSpPr>
        <p:spPr>
          <a:xfrm>
            <a:off x="6629400" y="2267712"/>
            <a:ext cx="4023360" cy="3291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r>
              <a:rPr lang="en-US" sz="1600" dirty="0">
                <a:latin typeface="Helvetica Neue"/>
              </a:rPr>
              <a:t>It improves the factual basis on which risk is priced and allocated.</a:t>
            </a:r>
          </a:p>
        </p:txBody>
      </p:sp>
      <p:sp>
        <p:nvSpPr>
          <p:cNvPr id="50" name="Two Bridges Subheader"/>
          <p:cNvSpPr/>
          <p:nvPr/>
        </p:nvSpPr>
        <p:spPr>
          <a:xfrm>
            <a:off x="658368" y="2980000"/>
            <a:ext cx="105156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8C2F4A"/>
                </a:solidFill>
                <a:latin typeface="Helvetica Neue"/>
              </a:rPr>
              <a:t>The Two Bridges: A Tale of Two Projects</a:t>
            </a:r>
          </a:p>
        </p:txBody>
      </p:sp>
      <p:sp>
        <p:nvSpPr>
          <p:cNvPr id="11" name="Shape 7"/>
          <p:cNvSpPr/>
          <p:nvPr/>
        </p:nvSpPr>
        <p:spPr>
          <a:xfrm>
            <a:off x="2103120" y="3886200"/>
            <a:ext cx="7772400" cy="0"/>
          </a:xfrm>
          <a:prstGeom prst="line">
            <a:avLst/>
          </a:prstGeom>
          <a:noFill/>
          <a:ln w="27940">
            <a:solidFill>
              <a:srgbClr val="8C2F4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1143000" y="3401568"/>
            <a:ext cx="2240280" cy="914400"/>
          </a:xfrm>
          <a:prstGeom prst="roundRect">
            <a:avLst>
              <a:gd name="adj" fmla="val 12000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1417320" y="3639312"/>
            <a:ext cx="169164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8C2F4A"/>
                </a:solidFill>
                <a:latin typeface="Helvetica Neue"/>
                <a:ea typeface="Aptos" pitchFamily="34" charset="-122"/>
                <a:cs typeface="Aptos" pitchFamily="34" charset="-120"/>
              </a:rPr>
              <a:t>Premature </a:t>
            </a:r>
            <a:endParaRPr lang="en-US" sz="17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1700" b="1" dirty="0">
                <a:solidFill>
                  <a:srgbClr val="8C2F4A"/>
                </a:solidFill>
                <a:latin typeface="Helvetica Neue"/>
                <a:ea typeface="Aptos" pitchFamily="34" charset="-122"/>
                <a:cs typeface="Aptos" pitchFamily="34" charset="-120"/>
              </a:rPr>
              <a:t>risk transfer</a:t>
            </a:r>
            <a:endParaRPr lang="en-US" sz="1700" dirty="0">
              <a:latin typeface="Helvetica Neue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818888" y="3401568"/>
            <a:ext cx="224028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5102352" y="3639312"/>
            <a:ext cx="1664208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Investigation </a:t>
            </a:r>
            <a:endParaRPr lang="en-US" sz="16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&amp; contractor input</a:t>
            </a:r>
            <a:endParaRPr lang="en-US" sz="1600" dirty="0">
              <a:latin typeface="Helvetica Neue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8458200" y="3401568"/>
            <a:ext cx="2240280" cy="914400"/>
          </a:xfrm>
          <a:prstGeom prst="roundRect">
            <a:avLst>
              <a:gd name="adj" fmla="val 12000"/>
            </a:avLst>
          </a:prstGeom>
          <a:solidFill>
            <a:srgbClr val="E6DCCB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8732520" y="3639312"/>
            <a:ext cx="1700784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9D8460"/>
                </a:solidFill>
                <a:latin typeface="Helvetica Neue"/>
                <a:ea typeface="Aptos" pitchFamily="34" charset="-122"/>
                <a:cs typeface="Aptos" pitchFamily="34" charset="-120"/>
              </a:rPr>
              <a:t>Informed </a:t>
            </a:r>
            <a:endParaRPr lang="en-US" sz="1700" dirty="0">
              <a:latin typeface="Helvetica Neue"/>
            </a:endParaRPr>
          </a:p>
          <a:p>
            <a:pPr marL="0" indent="0" algn="ctr">
              <a:buNone/>
            </a:pPr>
            <a:r>
              <a:rPr lang="en-US" sz="1700" b="1" dirty="0">
                <a:solidFill>
                  <a:srgbClr val="9D8460"/>
                </a:solidFill>
                <a:latin typeface="Helvetica Neue"/>
                <a:ea typeface="Aptos" pitchFamily="34" charset="-122"/>
                <a:cs typeface="Aptos" pitchFamily="34" charset="-120"/>
              </a:rPr>
              <a:t>risk allocation</a:t>
            </a:r>
            <a:endParaRPr lang="en-US" sz="1700" dirty="0">
              <a:latin typeface="Helvetica Neue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51515"/>
                </a:solidFill>
                <a:latin typeface="Helvetica Neue"/>
                <a:ea typeface="Aptos Display" pitchFamily="34" charset="-122"/>
                <a:cs typeface="Aptos Display" pitchFamily="34" charset="-120"/>
              </a:rPr>
              <a:t>Roadmap</a:t>
            </a:r>
            <a:endParaRPr lang="en-US" sz="3600" dirty="0">
              <a:latin typeface="Helvetica Neue"/>
            </a:endParaRPr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777240" y="1828800"/>
            <a:ext cx="2148840" cy="278892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941832" y="1993392"/>
            <a:ext cx="411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8C2F4A"/>
                </a:solidFill>
              </a:rPr>
              <a:t>1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960120" y="2468880"/>
            <a:ext cx="178308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Timing matters more than drafting</a:t>
            </a:r>
            <a:endParaRPr lang="en-US" sz="2000" dirty="0">
              <a:latin typeface="Helvetica Neue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37260" y="3278124"/>
            <a:ext cx="1783080" cy="1051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r>
              <a:rPr lang="en-US" sz="1200" dirty="0">
                <a:latin typeface="Helvetica Neue"/>
              </a:rPr>
              <a:t>Risk allocation may be clear, but still premature, if the underlying risk is not yet understood or controlled.</a:t>
            </a:r>
          </a:p>
        </p:txBody>
      </p:sp>
      <p:sp>
        <p:nvSpPr>
          <p:cNvPr id="11" name="Shape 7"/>
          <p:cNvSpPr/>
          <p:nvPr/>
        </p:nvSpPr>
        <p:spPr>
          <a:xfrm>
            <a:off x="3520440" y="1828800"/>
            <a:ext cx="2148840" cy="2788920"/>
          </a:xfrm>
          <a:prstGeom prst="roundRect">
            <a:avLst>
              <a:gd name="adj" fmla="val 5106"/>
            </a:avLst>
          </a:prstGeom>
          <a:solidFill>
            <a:srgbClr val="FBF7EF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3685032" y="1993392"/>
            <a:ext cx="411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9D8460"/>
                </a:solidFill>
              </a:rPr>
              <a:t>2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3703320" y="2468880"/>
            <a:ext cx="178308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51515"/>
                </a:solidFill>
                <a:latin typeface="Helvetica Neue"/>
              </a:rPr>
              <a:t>Outcomes</a:t>
            </a:r>
            <a:r>
              <a:rPr lang="en-US" sz="20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b="1" dirty="0">
                <a:solidFill>
                  <a:srgbClr val="151515"/>
                </a:solidFill>
                <a:latin typeface="Helvetica Neue"/>
              </a:rPr>
              <a:t>improve</a:t>
            </a:r>
          </a:p>
        </p:txBody>
      </p:sp>
      <p:sp>
        <p:nvSpPr>
          <p:cNvPr id="14" name="Text 10"/>
          <p:cNvSpPr/>
          <p:nvPr/>
        </p:nvSpPr>
        <p:spPr>
          <a:xfrm>
            <a:off x="3703320" y="3154680"/>
            <a:ext cx="1783080" cy="1051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r>
              <a:rPr lang="en-US" sz="1200" dirty="0">
                <a:latin typeface="Helvetica Neue"/>
              </a:rPr>
              <a:t>ECI narrows the unknown-risk premium by improving the information on which pricing and risk decisions are made.</a:t>
            </a:r>
          </a:p>
        </p:txBody>
      </p:sp>
      <p:sp>
        <p:nvSpPr>
          <p:cNvPr id="15" name="Shape 11"/>
          <p:cNvSpPr/>
          <p:nvPr/>
        </p:nvSpPr>
        <p:spPr>
          <a:xfrm>
            <a:off x="6263640" y="1828800"/>
            <a:ext cx="2148840" cy="278892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6428232" y="1993392"/>
            <a:ext cx="411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8C2F4A"/>
                </a:solidFill>
              </a:rPr>
              <a:t>3</a:t>
            </a:r>
            <a:endParaRPr lang="en-US" sz="2000" dirty="0"/>
          </a:p>
        </p:txBody>
      </p:sp>
      <p:sp>
        <p:nvSpPr>
          <p:cNvPr id="17" name="Text 13"/>
          <p:cNvSpPr/>
          <p:nvPr/>
        </p:nvSpPr>
        <p:spPr>
          <a:xfrm>
            <a:off x="6446520" y="2574037"/>
            <a:ext cx="178308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r>
              <a:rPr lang="en-US" sz="2000" b="1" dirty="0">
                <a:latin typeface="Helvetica Neue"/>
              </a:rPr>
              <a:t>Comparison with EPC and traditional models</a:t>
            </a:r>
          </a:p>
        </p:txBody>
      </p:sp>
      <p:sp>
        <p:nvSpPr>
          <p:cNvPr id="18" name="Text 14"/>
          <p:cNvSpPr/>
          <p:nvPr/>
        </p:nvSpPr>
        <p:spPr>
          <a:xfrm>
            <a:off x="6423660" y="3503273"/>
            <a:ext cx="1783080" cy="1051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r>
              <a:rPr lang="en-US" sz="1200" dirty="0">
                <a:latin typeface="Helvetica Neue"/>
              </a:rPr>
              <a:t>ECI is not anti-EPC. It makes later risk transfer more robust by testing design, </a:t>
            </a:r>
            <a:r>
              <a:rPr lang="en-US" sz="1200" dirty="0" err="1">
                <a:latin typeface="Helvetica Neue"/>
              </a:rPr>
              <a:t>programme</a:t>
            </a:r>
            <a:r>
              <a:rPr lang="en-US" sz="1200" dirty="0">
                <a:latin typeface="Helvetica Neue"/>
              </a:rPr>
              <a:t> and interface assumptions earlier.</a:t>
            </a:r>
          </a:p>
        </p:txBody>
      </p:sp>
      <p:sp>
        <p:nvSpPr>
          <p:cNvPr id="19" name="Shape 15"/>
          <p:cNvSpPr/>
          <p:nvPr/>
        </p:nvSpPr>
        <p:spPr>
          <a:xfrm>
            <a:off x="9006840" y="1828800"/>
            <a:ext cx="2148840" cy="2788920"/>
          </a:xfrm>
          <a:prstGeom prst="roundRect">
            <a:avLst>
              <a:gd name="adj" fmla="val 5106"/>
            </a:avLst>
          </a:prstGeom>
          <a:solidFill>
            <a:srgbClr val="FBF7EF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9171432" y="1993392"/>
            <a:ext cx="411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9D8460"/>
                </a:solidFill>
              </a:rPr>
              <a:t>4</a:t>
            </a:r>
            <a:endParaRPr lang="en-US" sz="2000" dirty="0"/>
          </a:p>
        </p:txBody>
      </p:sp>
      <p:sp>
        <p:nvSpPr>
          <p:cNvPr id="21" name="Text 17"/>
          <p:cNvSpPr/>
          <p:nvPr/>
        </p:nvSpPr>
        <p:spPr>
          <a:xfrm>
            <a:off x="9189720" y="2468880"/>
            <a:ext cx="178308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Phase 1 payment &amp; IP</a:t>
            </a:r>
            <a:endParaRPr lang="en-US" sz="2000" dirty="0">
              <a:latin typeface="Helvetica Neue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9189720" y="3154680"/>
            <a:ext cx="1783080" cy="10515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85000" lnSpcReduction="10000"/>
          </a:bodyPr>
          <a:lstStyle/>
          <a:p>
            <a:r>
              <a:rPr lang="en-US" sz="1400" dirty="0">
                <a:latin typeface="Helvetica Neue"/>
              </a:rPr>
              <a:t>Phase 1 is an investment in information. Payment provisions determine its cost; IP provisions determine who may use its value.</a:t>
            </a:r>
            <a:endParaRPr lang="en-US" sz="1350" dirty="0">
              <a:latin typeface="Helvetica Neue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51515"/>
                </a:solidFill>
                <a:latin typeface="Helvetica Neue"/>
                <a:ea typeface="Aptos Display" pitchFamily="34" charset="-122"/>
                <a:cs typeface="Aptos Display" pitchFamily="34" charset="-120"/>
              </a:rPr>
              <a:t>1. Timing, Not Softness</a:t>
            </a:r>
            <a:endParaRPr lang="en-US" sz="3600" dirty="0">
              <a:latin typeface="Helvetica Neue"/>
            </a:endParaRPr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>
                <a:latin typeface="Helvetica Neue"/>
              </a:rPr>
              <a:t>ECI’s real innovation is temporal: understand the risk first, allocate it later</a:t>
            </a:r>
            <a:r>
              <a:rPr lang="en-US" sz="1600" dirty="0">
                <a:solidFill>
                  <a:srgbClr val="575757"/>
                </a:solidFill>
                <a:latin typeface="Helvetica Neue"/>
              </a:rPr>
              <a:t>.</a:t>
            </a:r>
            <a:endParaRPr lang="en-US" sz="1600" dirty="0">
              <a:latin typeface="Helvetica Neue"/>
            </a:endParaRPr>
          </a:p>
        </p:txBody>
      </p:sp>
      <p:sp>
        <p:nvSpPr>
          <p:cNvPr id="7" name="Text 3"/>
          <p:cNvSpPr/>
          <p:nvPr/>
        </p:nvSpPr>
        <p:spPr>
          <a:xfrm>
            <a:off x="914400" y="1851661"/>
            <a:ext cx="566368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ptos Display" pitchFamily="34" charset="-122"/>
                <a:cs typeface="Aptos Display" pitchFamily="34" charset="-120"/>
              </a:rPr>
              <a:t>Risk allocation answers one question:</a:t>
            </a:r>
            <a:endParaRPr lang="en-US" sz="2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ptos Display" pitchFamily="34" charset="-122"/>
                <a:cs typeface="Aptos Display" pitchFamily="34" charset="-120"/>
              </a:rPr>
              <a:t>if the risk </a:t>
            </a:r>
            <a:r>
              <a:rPr lang="en-US" sz="24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ptos Display" pitchFamily="34" charset="-122"/>
                <a:cs typeface="Aptos Display" pitchFamily="34" charset="-120"/>
              </a:rPr>
              <a:t>materialises</a:t>
            </a:r>
            <a:r>
              <a:rPr lang="en-US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ptos Display" pitchFamily="34" charset="-122"/>
                <a:cs typeface="Aptos Display" pitchFamily="34" charset="-120"/>
              </a:rPr>
              <a:t>, who bears it?</a:t>
            </a:r>
            <a:endParaRPr lang="en-US" sz="2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8" name="Shape 4"/>
          <p:cNvSpPr/>
          <p:nvPr/>
        </p:nvSpPr>
        <p:spPr>
          <a:xfrm>
            <a:off x="914400" y="3104388"/>
            <a:ext cx="5120640" cy="1691640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1097280" y="3246120"/>
            <a:ext cx="4663440" cy="1005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51515"/>
                </a:solidFill>
                <a:latin typeface="Helvetica Neue"/>
              </a:rPr>
              <a:t>I</a:t>
            </a:r>
            <a:r>
              <a:rPr lang="en-US" sz="1600" dirty="0">
                <a:latin typeface="Helvetica Neue"/>
              </a:rPr>
              <a:t>n EPC / hard lump-sum structures, price and risk may be fixed before design, ground conditions, interfaces and delivery assumptions are mature.</a:t>
            </a:r>
            <a:r>
              <a:rPr lang="en-US" sz="1600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
</a:t>
            </a:r>
            <a:r>
              <a:rPr lang="en-US" sz="1600" dirty="0">
                <a:latin typeface="Helvetica Neue"/>
              </a:rPr>
              <a:t>ECI defers final risk transfer until the factual basis is more reliable.</a:t>
            </a:r>
          </a:p>
        </p:txBody>
      </p:sp>
      <p:sp>
        <p:nvSpPr>
          <p:cNvPr id="10" name="Shape 6"/>
          <p:cNvSpPr/>
          <p:nvPr/>
        </p:nvSpPr>
        <p:spPr>
          <a:xfrm>
            <a:off x="7025643" y="1810512"/>
            <a:ext cx="4480560" cy="2103120"/>
          </a:xfrm>
          <a:prstGeom prst="roundRect">
            <a:avLst>
              <a:gd name="adj" fmla="val 5217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7268546" y="1965960"/>
            <a:ext cx="3292774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8C2F4A"/>
                </a:solidFill>
                <a:latin typeface="Helvetica Neue"/>
                <a:ea typeface="Aptos" pitchFamily="34" charset="-122"/>
                <a:cs typeface="Aptos" pitchFamily="34" charset="-120"/>
              </a:rPr>
              <a:t>Case analogy</a:t>
            </a:r>
            <a:endParaRPr lang="en-US" sz="1600" dirty="0">
              <a:latin typeface="Helvetica Neue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268546" y="2267712"/>
            <a:ext cx="3292773" cy="3291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51515"/>
                </a:solidFill>
                <a:latin typeface="Helvetica Neue"/>
                <a:ea typeface="Aptos" pitchFamily="34" charset="-122"/>
                <a:cs typeface="Aptos" pitchFamily="34" charset="-120"/>
              </a:rPr>
              <a:t>MT Højgaard v E.ON</a:t>
            </a:r>
            <a:endParaRPr lang="en-US" sz="2400" dirty="0">
              <a:latin typeface="Helvetica Neue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268546" y="2697480"/>
            <a:ext cx="3201334" cy="7132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7268546" y="2766061"/>
            <a:ext cx="3292774" cy="98297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r>
              <a:rPr lang="en-US" sz="1600" b="1" dirty="0">
                <a:solidFill>
                  <a:srgbClr val="8C2F4A"/>
                </a:solidFill>
                <a:latin typeface="Helvetica Neue"/>
                <a:ea typeface="Aptos" pitchFamily="34" charset="-122"/>
                <a:cs typeface="Aptos" pitchFamily="34" charset="-120"/>
              </a:rPr>
              <a:t>Takeaway: </a:t>
            </a:r>
            <a:r>
              <a:rPr lang="en-US" sz="1600" dirty="0">
                <a:latin typeface="Helvetica Neue"/>
              </a:rPr>
              <a:t>obligations of this weight should be stress-tested before they are frozen into the delivery contract.</a:t>
            </a:r>
          </a:p>
        </p:txBody>
      </p:sp>
      <p:sp>
        <p:nvSpPr>
          <p:cNvPr id="15" name="Text 11"/>
          <p:cNvSpPr/>
          <p:nvPr/>
        </p:nvSpPr>
        <p:spPr>
          <a:xfrm>
            <a:off x="4068146" y="5596128"/>
            <a:ext cx="6127413" cy="10881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60" dirty="0">
                <a:solidFill>
                  <a:srgbClr val="6D6D6D"/>
                </a:solidFill>
              </a:rPr>
              <a:t>.</a:t>
            </a:r>
            <a:endParaRPr lang="en-US" sz="760" dirty="0"/>
          </a:p>
        </p:txBody>
      </p:sp>
      <p:sp>
        <p:nvSpPr>
          <p:cNvPr id="16" name="Text 12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2. Pricing the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U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nknown</a:t>
            </a:r>
            <a:endParaRPr lang="en-US" sz="3600" dirty="0">
              <a:latin typeface="Helvetica Neue"/>
            </a:endParaRPr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Transferred risk is not eliminated; it is priced, qualified or disputed later</a:t>
            </a:r>
            <a:r>
              <a:rPr sz="1600" b="0" dirty="0">
                <a:solidFill>
                  <a:srgbClr val="555555"/>
                </a:solidFill>
                <a:latin typeface="Helvetica Neue"/>
              </a:rPr>
              <a:t>.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868680" y="1691640"/>
            <a:ext cx="5029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Risk transferred ≠ risk eliminated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4"/>
          <p:cNvSpPr/>
          <p:nvPr/>
        </p:nvSpPr>
        <p:spPr>
          <a:xfrm>
            <a:off x="914400" y="2450592"/>
            <a:ext cx="489204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When immature risk is transferred wholesale, the contractor has three rational responses: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914400" y="3063240"/>
            <a:ext cx="1417320" cy="1005840"/>
          </a:xfrm>
          <a:prstGeom prst="roundRect">
            <a:avLst>
              <a:gd name="adj" fmla="val 10909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051560" y="3355848"/>
            <a:ext cx="1143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Price the </a:t>
            </a:r>
            <a:endParaRPr lang="en-US" sz="1600" dirty="0"/>
          </a:p>
          <a:p>
            <a:pPr algn="ctr"/>
            <a:r>
              <a:rPr sz="1600" b="1" dirty="0">
                <a:solidFill>
                  <a:srgbClr val="8C2F4A"/>
                </a:solidFill>
                <a:latin typeface="Helvetica Neue"/>
              </a:rPr>
              <a:t>worst case</a:t>
            </a:r>
          </a:p>
        </p:txBody>
      </p:sp>
      <p:sp>
        <p:nvSpPr>
          <p:cNvPr id="11" name="Shape 7"/>
          <p:cNvSpPr/>
          <p:nvPr/>
        </p:nvSpPr>
        <p:spPr>
          <a:xfrm>
            <a:off x="2606040" y="3063240"/>
            <a:ext cx="141732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8890">
            <a:solidFill>
              <a:srgbClr val="5757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2743200" y="3355848"/>
            <a:ext cx="1143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Qualify </a:t>
            </a:r>
            <a:endParaRPr lang="en-US" sz="1600" dirty="0"/>
          </a:p>
          <a:p>
            <a:pPr algn="ctr"/>
            <a:r>
              <a:rPr sz="1600" b="1" dirty="0">
                <a:solidFill>
                  <a:srgbClr val="8C2F4A"/>
                </a:solidFill>
                <a:latin typeface="Helvetica Neue"/>
              </a:rPr>
              <a:t>it out</a:t>
            </a:r>
          </a:p>
        </p:txBody>
      </p:sp>
      <p:sp>
        <p:nvSpPr>
          <p:cNvPr id="13" name="Shape 9"/>
          <p:cNvSpPr/>
          <p:nvPr/>
        </p:nvSpPr>
        <p:spPr>
          <a:xfrm>
            <a:off x="4297680" y="3063240"/>
            <a:ext cx="1417320" cy="1005840"/>
          </a:xfrm>
          <a:prstGeom prst="roundRect">
            <a:avLst>
              <a:gd name="adj" fmla="val 10909"/>
            </a:avLst>
          </a:prstGeom>
          <a:solidFill>
            <a:srgbClr val="E6DCCB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4434840" y="3355848"/>
            <a:ext cx="11430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lnSpcReduction="10000"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Under-price </a:t>
            </a:r>
            <a:endParaRPr lang="en-US" sz="1600" dirty="0"/>
          </a:p>
          <a:p>
            <a:pPr algn="ctr"/>
            <a:r>
              <a:rPr sz="1600" b="1" dirty="0">
                <a:solidFill>
                  <a:srgbClr val="8C2F4A"/>
                </a:solidFill>
                <a:latin typeface="Helvetica Neue"/>
              </a:rPr>
              <a:t>then claim</a:t>
            </a:r>
          </a:p>
        </p:txBody>
      </p:sp>
      <p:sp>
        <p:nvSpPr>
          <p:cNvPr id="15" name="Shape 11"/>
          <p:cNvSpPr/>
          <p:nvPr/>
        </p:nvSpPr>
        <p:spPr>
          <a:xfrm>
            <a:off x="6126480" y="3566160"/>
            <a:ext cx="1188720" cy="0"/>
          </a:xfrm>
          <a:prstGeom prst="line">
            <a:avLst/>
          </a:prstGeom>
          <a:noFill/>
          <a:ln w="25400">
            <a:solidFill>
              <a:srgbClr val="8C2F4A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7543800" y="2560320"/>
            <a:ext cx="352044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7818120" y="2880360"/>
            <a:ext cx="2926080" cy="3291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ECI narrows the unknown-risk premium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7909560" y="3337560"/>
            <a:ext cx="2743200" cy="9601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Structured investigation</a:t>
            </a:r>
            <a:endParaRPr lang="en-US" sz="1600" dirty="0"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Practical contractor input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Tested assumptions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Better pricing basis</a:t>
            </a:r>
          </a:p>
        </p:txBody>
      </p:sp>
      <p:sp>
        <p:nvSpPr>
          <p:cNvPr id="19" name="Text 15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3. Traditional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E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mployer-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D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esign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Contractor input often arrives after the design has largely been fixed.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868680" y="1600200"/>
            <a:ext cx="4599432" cy="3017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8C2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Traditional employer-design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4"/>
          <p:cNvSpPr/>
          <p:nvPr/>
        </p:nvSpPr>
        <p:spPr>
          <a:xfrm>
            <a:off x="960120" y="2395728"/>
            <a:ext cx="9738360" cy="0"/>
          </a:xfrm>
          <a:prstGeom prst="line">
            <a:avLst/>
          </a:prstGeom>
          <a:noFill/>
          <a:ln w="17780">
            <a:solidFill>
              <a:srgbClr val="575757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1005840" y="2057400"/>
            <a:ext cx="150876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078992" y="2249424"/>
            <a:ext cx="136245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Employer design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3566160" y="2057400"/>
            <a:ext cx="150876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3639312" y="2249424"/>
            <a:ext cx="136245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Tender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5394960" y="2057400"/>
            <a:ext cx="150876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5468112" y="2249424"/>
            <a:ext cx="136245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Contractor arrives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8229600" y="2057400"/>
            <a:ext cx="150876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8302752" y="2249424"/>
            <a:ext cx="136245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Variations / disputes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914400" y="3035808"/>
            <a:ext cx="996696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sz="1600" b="0" dirty="0">
                <a:latin typeface="Helvetica Neue"/>
              </a:rPr>
              <a:t>Buildability, sequencing, temporary works, interface and </a:t>
            </a:r>
            <a:r>
              <a:rPr sz="1600" b="0" dirty="0" err="1">
                <a:latin typeface="Helvetica Neue"/>
              </a:rPr>
              <a:t>programme</a:t>
            </a:r>
            <a:r>
              <a:rPr sz="1600" b="0" dirty="0">
                <a:latin typeface="Helvetica Neue"/>
              </a:rPr>
              <a:t> risks may be discovered too late.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868680" y="3886200"/>
            <a:ext cx="2286000" cy="3017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8C2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ECI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hape 15"/>
          <p:cNvSpPr/>
          <p:nvPr/>
        </p:nvSpPr>
        <p:spPr>
          <a:xfrm>
            <a:off x="960120" y="4663440"/>
            <a:ext cx="9738360" cy="0"/>
          </a:xfrm>
          <a:prstGeom prst="line">
            <a:avLst/>
          </a:prstGeom>
          <a:noFill/>
          <a:ln w="22860">
            <a:solidFill>
              <a:srgbClr val="9D846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1005840" y="4325112"/>
            <a:ext cx="169164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1078992" y="4517136"/>
            <a:ext cx="154533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Employer concept</a:t>
            </a: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3291840" y="4325112"/>
            <a:ext cx="1691640" cy="658368"/>
          </a:xfrm>
          <a:prstGeom prst="roundRect">
            <a:avLst>
              <a:gd name="adj" fmla="val 16667"/>
            </a:avLst>
          </a:prstGeom>
          <a:solidFill>
            <a:srgbClr val="E6DCCB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3364992" y="4517136"/>
            <a:ext cx="154533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Contractor input</a:t>
            </a: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5577840" y="4325112"/>
            <a:ext cx="169164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1"/>
          <p:cNvSpPr/>
          <p:nvPr/>
        </p:nvSpPr>
        <p:spPr>
          <a:xfrm>
            <a:off x="5650992" y="4517136"/>
            <a:ext cx="154533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Test &amp; mature</a:t>
            </a: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8138160" y="4325112"/>
            <a:ext cx="1691640" cy="6583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8211312" y="4517136"/>
            <a:ext cx="1545336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Informed allocation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914400" y="5303520"/>
            <a:ext cx="996696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sz="1600" b="0" dirty="0">
                <a:latin typeface="Helvetica Neue"/>
              </a:rPr>
              <a:t>ECI reduces that exposure by testing buildability, </a:t>
            </a:r>
            <a:r>
              <a:rPr sz="1600" b="0" dirty="0" err="1">
                <a:latin typeface="Helvetica Neue"/>
              </a:rPr>
              <a:t>programme</a:t>
            </a:r>
            <a:r>
              <a:rPr sz="1600" b="0" dirty="0">
                <a:latin typeface="Helvetica Neue"/>
              </a:rPr>
              <a:t> realism and interface control while the design can still change.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3. Compared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W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ith EPC / D&amp;B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ECI is complementary to later risk transfer; it is not mutually exclusive with EPC.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640080" y="1691640"/>
            <a:ext cx="5669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EPC is excellent at packaging risk;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r>
              <a:rPr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ECI is often better at understanding it.</a:t>
            </a:r>
          </a:p>
        </p:txBody>
      </p:sp>
      <p:sp>
        <p:nvSpPr>
          <p:cNvPr id="8" name="Shape 4"/>
          <p:cNvSpPr/>
          <p:nvPr/>
        </p:nvSpPr>
        <p:spPr>
          <a:xfrm>
            <a:off x="868680" y="2880360"/>
            <a:ext cx="5212080" cy="214884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1143000" y="3154680"/>
            <a:ext cx="3291840" cy="228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EPC works well where: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234440" y="3593592"/>
            <a:ext cx="4389120" cy="1005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Scope is mature</a:t>
            </a:r>
            <a:endParaRPr lang="en-US" sz="1600" dirty="0"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Technology is established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Interfaces are limited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Delivery conditions are knowable</a:t>
            </a:r>
          </a:p>
        </p:txBody>
      </p:sp>
      <p:sp>
        <p:nvSpPr>
          <p:cNvPr id="11" name="Shape 7"/>
          <p:cNvSpPr/>
          <p:nvPr/>
        </p:nvSpPr>
        <p:spPr>
          <a:xfrm>
            <a:off x="6492240" y="1783080"/>
            <a:ext cx="4434840" cy="3246120"/>
          </a:xfrm>
          <a:prstGeom prst="roundRect">
            <a:avLst>
              <a:gd name="adj" fmla="val 3380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6812280" y="2084832"/>
            <a:ext cx="3749040" cy="29260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Where those conditions are absent: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812280" y="2606040"/>
            <a:ext cx="3657600" cy="15087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Full transfer may buy contingency pricing, not certainty</a:t>
            </a:r>
            <a:endParaRPr lang="en-US" sz="1600" dirty="0"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Delay, defect and termination disputes become more likely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FIDIC Silver Book guidance cautions against use where risk cannot be assessed</a:t>
            </a:r>
          </a:p>
        </p:txBody>
      </p:sp>
      <p:sp>
        <p:nvSpPr>
          <p:cNvPr id="14" name="Text 10"/>
          <p:cNvSpPr/>
          <p:nvPr/>
        </p:nvSpPr>
        <p:spPr>
          <a:xfrm>
            <a:off x="6812280" y="4434840"/>
            <a:ext cx="3749040" cy="2743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ECI can make any later D&amp;B / EPC allocation more robust.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417320" y="6473952"/>
            <a:ext cx="8778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60" dirty="0"/>
          </a:p>
        </p:txBody>
      </p:sp>
      <p:sp>
        <p:nvSpPr>
          <p:cNvPr id="16" name="Text 12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Reducing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R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isk for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B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oth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P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arties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ECI improves information before the parties commit to final risk allocation.</a:t>
            </a:r>
            <a:endParaRPr lang="en-US" sz="1250" dirty="0"/>
          </a:p>
        </p:txBody>
      </p:sp>
      <p:sp>
        <p:nvSpPr>
          <p:cNvPr id="7" name="Shape 3"/>
          <p:cNvSpPr/>
          <p:nvPr/>
        </p:nvSpPr>
        <p:spPr>
          <a:xfrm>
            <a:off x="914400" y="1783080"/>
            <a:ext cx="4572000" cy="3154680"/>
          </a:xfrm>
          <a:prstGeom prst="roundRect">
            <a:avLst>
              <a:gd name="adj" fmla="val 3478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1234440" y="2103120"/>
            <a:ext cx="384048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For the employer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234440" y="2651760"/>
            <a:ext cx="3749040" cy="14630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Fewer unknowns priced as contingency</a:t>
            </a:r>
            <a:endParaRPr lang="en-US" sz="1600" dirty="0"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Earlier testing of design and </a:t>
            </a:r>
            <a:r>
              <a:rPr sz="1600" b="0" dirty="0" err="1">
                <a:solidFill>
                  <a:srgbClr val="151515"/>
                </a:solidFill>
                <a:latin typeface="Helvetica Neue"/>
              </a:rPr>
              <a:t>programme</a:t>
            </a:r>
            <a:r>
              <a:rPr sz="1600" b="0" dirty="0">
                <a:solidFill>
                  <a:srgbClr val="151515"/>
                </a:solidFill>
                <a:latin typeface="Helvetica Neue"/>
              </a:rPr>
              <a:t> assumptions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Reduced exposure to variations, EOT and defects disputes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Stronger factual basis for allocation</a:t>
            </a:r>
          </a:p>
        </p:txBody>
      </p:sp>
      <p:sp>
        <p:nvSpPr>
          <p:cNvPr id="10" name="Shape 6"/>
          <p:cNvSpPr/>
          <p:nvPr/>
        </p:nvSpPr>
        <p:spPr>
          <a:xfrm>
            <a:off x="6583680" y="1783080"/>
            <a:ext cx="4572000" cy="3154680"/>
          </a:xfrm>
          <a:prstGeom prst="roundRect">
            <a:avLst>
              <a:gd name="adj" fmla="val 3478"/>
            </a:avLst>
          </a:prstGeom>
          <a:solidFill>
            <a:srgbClr val="E6DCCB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6903720" y="2103120"/>
            <a:ext cx="384048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For the contractor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6903720" y="2651760"/>
            <a:ext cx="3749040" cy="14630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Fewer obligations accepted on insufficient data</a:t>
            </a:r>
            <a:endParaRPr lang="en-US" sz="1600" dirty="0"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51515"/>
                </a:solidFill>
                <a:latin typeface="Helvetica Neue"/>
              </a:rPr>
              <a:t>Cl</a:t>
            </a:r>
            <a:r>
              <a:rPr sz="1600" b="0" dirty="0">
                <a:solidFill>
                  <a:srgbClr val="151515"/>
                </a:solidFill>
                <a:latin typeface="Helvetica Neue"/>
              </a:rPr>
              <a:t>earer design and methodology interfaces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More realistic pricing and </a:t>
            </a:r>
            <a:r>
              <a:rPr sz="1600" b="0" dirty="0" err="1">
                <a:solidFill>
                  <a:srgbClr val="151515"/>
                </a:solidFill>
                <a:latin typeface="Helvetica Neue"/>
              </a:rPr>
              <a:t>programme</a:t>
            </a:r>
            <a:endParaRPr sz="1600" b="0" dirty="0">
              <a:solidFill>
                <a:srgbClr val="151515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Less pressure to </a:t>
            </a:r>
            <a:r>
              <a:rPr sz="1600" b="0" dirty="0" err="1">
                <a:solidFill>
                  <a:srgbClr val="151515"/>
                </a:solidFill>
                <a:latin typeface="Helvetica Neue"/>
              </a:rPr>
              <a:t>under-price</a:t>
            </a:r>
            <a:r>
              <a:rPr sz="1600" b="0" dirty="0">
                <a:solidFill>
                  <a:srgbClr val="151515"/>
                </a:solidFill>
                <a:latin typeface="Helvetica Neue"/>
              </a:rPr>
              <a:t> and claim later</a:t>
            </a:r>
          </a:p>
        </p:txBody>
      </p:sp>
      <p:sp>
        <p:nvSpPr>
          <p:cNvPr id="13" name="Text 9"/>
          <p:cNvSpPr/>
          <p:nvPr/>
        </p:nvSpPr>
        <p:spPr>
          <a:xfrm>
            <a:off x="1554480" y="553212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sz="1600" b="1" dirty="0">
                <a:solidFill>
                  <a:srgbClr val="8C2F4A"/>
                </a:solidFill>
                <a:latin typeface="Helvetica Neue"/>
              </a:rPr>
              <a:t>Both sides are protected from committing on an insufficient factual basis.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render_scl/slid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566928"/>
            <a:ext cx="8961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sz="3600" b="1" dirty="0">
                <a:solidFill>
                  <a:srgbClr val="151515"/>
                </a:solidFill>
                <a:latin typeface="Helvetica Neue"/>
              </a:rPr>
              <a:t>4. Phase 1 </a:t>
            </a:r>
            <a:r>
              <a:rPr lang="en-US" sz="3600" b="1" dirty="0">
                <a:solidFill>
                  <a:srgbClr val="151515"/>
                </a:solidFill>
                <a:latin typeface="Helvetica Neue"/>
              </a:rPr>
              <a:t>Payment </a:t>
            </a:r>
            <a:r>
              <a:rPr sz="3600" b="1" dirty="0">
                <a:solidFill>
                  <a:srgbClr val="151515"/>
                </a:solidFill>
                <a:latin typeface="Helvetica Neue"/>
              </a:rPr>
              <a:t>&amp; IP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658368" y="1170432"/>
            <a:ext cx="10515600" cy="0"/>
          </a:xfrm>
          <a:prstGeom prst="line">
            <a:avLst/>
          </a:prstGeom>
          <a:noFill/>
          <a:ln w="1524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676656" y="12618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sz="1600" b="0" dirty="0">
                <a:latin typeface="Helvetica Neue"/>
              </a:rPr>
              <a:t>Phase 1 is the point at which the employer pays for information, not EPC delivery risk.</a:t>
            </a:r>
            <a:endParaRPr lang="en-US" sz="1250" dirty="0"/>
          </a:p>
        </p:txBody>
      </p:sp>
      <p:sp>
        <p:nvSpPr>
          <p:cNvPr id="7" name="Text 3"/>
          <p:cNvSpPr/>
          <p:nvPr/>
        </p:nvSpPr>
        <p:spPr>
          <a:xfrm>
            <a:off x="868680" y="1691640"/>
            <a:ext cx="5303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In Phase 1, the employer pays for information — not EPC delivery risk.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4"/>
          <p:cNvSpPr/>
          <p:nvPr/>
        </p:nvSpPr>
        <p:spPr>
          <a:xfrm>
            <a:off x="755780" y="2880360"/>
            <a:ext cx="5416420" cy="1627632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8890">
            <a:solidFill>
              <a:srgbClr val="D9D9D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1143000" y="3136392"/>
            <a:ext cx="466344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Payment provisions determine the cost of that information.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143000" y="3776472"/>
            <a:ext cx="4480560" cy="3200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0" dirty="0">
                <a:solidFill>
                  <a:srgbClr val="555555"/>
                </a:solidFill>
                <a:latin typeface="Helvetica Neue"/>
              </a:rPr>
              <a:t>Design interrogation · methodology · </a:t>
            </a:r>
            <a:r>
              <a:rPr sz="1600" b="0" dirty="0" err="1">
                <a:solidFill>
                  <a:srgbClr val="555555"/>
                </a:solidFill>
                <a:latin typeface="Helvetica Neue"/>
              </a:rPr>
              <a:t>programme</a:t>
            </a:r>
            <a:r>
              <a:rPr sz="1600" b="0" dirty="0">
                <a:solidFill>
                  <a:srgbClr val="555555"/>
                </a:solidFill>
                <a:latin typeface="Helvetica Neue"/>
              </a:rPr>
              <a:t> testing · supply-chain engagement · risk retirement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6583680" y="1591056"/>
            <a:ext cx="4590288" cy="2066544"/>
          </a:xfrm>
          <a:prstGeom prst="roundRect">
            <a:avLst>
              <a:gd name="adj" fmla="val 5714"/>
            </a:avLst>
          </a:prstGeom>
          <a:solidFill>
            <a:srgbClr val="F3E7EA"/>
          </a:solidFill>
          <a:ln w="8890">
            <a:solidFill>
              <a:srgbClr val="8C2F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6903720" y="1764792"/>
            <a:ext cx="3749040" cy="2743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Trap 1: non-conversion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903720" y="2212848"/>
            <a:ext cx="3611880" cy="47548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If Phase 2 does not proceed, can the employer use the Phase 1 outputs with another contractor?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903720" y="3154680"/>
            <a:ext cx="3611880" cy="2743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200" b="1" dirty="0">
                <a:solidFill>
                  <a:srgbClr val="8C2F4A"/>
                </a:solidFill>
                <a:latin typeface="Helvetica Neue"/>
              </a:rPr>
              <a:t>Trant v Mott MacDonald: access and use rights should be secured at the outset.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583680" y="3840480"/>
            <a:ext cx="4590288" cy="1847088"/>
          </a:xfrm>
          <a:prstGeom prst="roundRect">
            <a:avLst>
              <a:gd name="adj" fmla="val 7273"/>
            </a:avLst>
          </a:prstGeom>
          <a:solidFill>
            <a:srgbClr val="E6DCCB"/>
          </a:solidFill>
          <a:ln w="8890">
            <a:solidFill>
              <a:srgbClr val="9D84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6903720" y="4187952"/>
            <a:ext cx="3749040" cy="2743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sz="1600" b="1" dirty="0">
                <a:solidFill>
                  <a:srgbClr val="151515"/>
                </a:solidFill>
                <a:latin typeface="Helvetica Neue"/>
              </a:rPr>
              <a:t>Trap 2: IP and data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903720" y="4790523"/>
            <a:ext cx="3611880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sz="1600" b="0" dirty="0">
                <a:solidFill>
                  <a:srgbClr val="151515"/>
                </a:solidFill>
                <a:latin typeface="Helvetica Neue"/>
              </a:rPr>
              <a:t>Usability may matter more than ownership: a paid-up, irrevocable project </a:t>
            </a:r>
            <a:r>
              <a:rPr sz="1600" b="0" dirty="0" err="1">
                <a:solidFill>
                  <a:srgbClr val="151515"/>
                </a:solidFill>
                <a:latin typeface="Helvetica Neue"/>
              </a:rPr>
              <a:t>licence</a:t>
            </a:r>
            <a:r>
              <a:rPr sz="1600" b="0" dirty="0">
                <a:solidFill>
                  <a:srgbClr val="151515"/>
                </a:solidFill>
                <a:latin typeface="Helvetica Neue"/>
              </a:rPr>
              <a:t> may be the practical a</a:t>
            </a:r>
            <a:r>
              <a:rPr lang="en-US" sz="1600" b="0" dirty="0">
                <a:solidFill>
                  <a:srgbClr val="151515"/>
                </a:solidFill>
                <a:latin typeface="Helvetica Neue"/>
              </a:rPr>
              <a:t>pproach</a:t>
            </a:r>
            <a:r>
              <a:rPr sz="1600" b="0" dirty="0">
                <a:solidFill>
                  <a:srgbClr val="151515"/>
                </a:solidFill>
                <a:latin typeface="Helvetica Neue"/>
              </a:rPr>
              <a:t>.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417320" y="6473952"/>
            <a:ext cx="87782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760" dirty="0"/>
          </a:p>
        </p:txBody>
      </p:sp>
      <p:sp>
        <p:nvSpPr>
          <p:cNvPr id="19" name="Text 15"/>
          <p:cNvSpPr/>
          <p:nvPr/>
        </p:nvSpPr>
        <p:spPr>
          <a:xfrm>
            <a:off x="11292840" y="64465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99999"/>
                </a:solidFill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GTBClassification>
  <attrValue xml:space="preserve">Public (Level 4) | Halka Açık (Seviye 4)</attrValue>
  <customPropName>Classification</customPropName>
  <timestamp>6/9/2026 9:53:32 AM</timestamp>
  <userName>ENKA\sura.balkas</userName>
  <computerName>SMPL0206.ENKA.COM</computerName>
  <guid>{e87ca213-86ac-4311-9288-f597c2be5c87}</guid>
</GTBClassification>
</file>

<file path=customXml/itemProps1.xml><?xml version="1.0" encoding="utf-8"?>
<ds:datastoreItem xmlns:ds="http://schemas.openxmlformats.org/officeDocument/2006/customXml" ds:itemID="{0655BCC4-898A-4A4C-A14E-779F3A4141B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Widescreen</PresentationFormat>
  <Paragraphs>136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Helvetica Neue</vt:lpstr>
      <vt:lpstr>Helvetica Neue Medium</vt:lpstr>
      <vt:lpstr>Wingdings</vt:lpstr>
      <vt:lpstr>Office Theme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ClassificationData:&lt;Classification:Public (Level 4) | Halka Açık (Seviye 4)&gt;</cp:keywords>
  <cp:lastModifiedBy/>
  <cp:revision>1</cp:revision>
  <dcterms:created xsi:type="dcterms:W3CDTF">2026-06-08T14:40:03Z</dcterms:created>
  <dcterms:modified xsi:type="dcterms:W3CDTF">2026-06-09T07:53:32Z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Public (Level 4) | Halka Açık (Seviye 4)</vt:lpwstr>
  </property>
  <property fmtid="{D5CDD505-2E9C-101B-9397-08002B2CF9AE}" pid="3" name="ClassifiedBy">
    <vt:lpwstr>ENKA\sura.balkas</vt:lpwstr>
  </property>
  <property fmtid="{D5CDD505-2E9C-101B-9397-08002B2CF9AE}" pid="4" name="ClassificationHost">
    <vt:lpwstr>SMPL0206.ENKA.COM</vt:lpwstr>
  </property>
  <property fmtid="{D5CDD505-2E9C-101B-9397-08002B2CF9AE}" pid="5" name="ClassificationDate">
    <vt:lpwstr>6/9/2026 9:53:32 AM</vt:lpwstr>
  </property>
  <property fmtid="{D5CDD505-2E9C-101B-9397-08002B2CF9AE}" pid="6" name="ClassificationGUID">
    <vt:lpwstr>{e87ca213-86ac-4311-9288-f597c2be5c87}</vt:lpwstr>
  </property>
</Properties>
</file>