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4" r:id="rId3"/>
    <p:sldId id="265" r:id="rId4"/>
    <p:sldId id="278" r:id="rId5"/>
    <p:sldId id="266" r:id="rId6"/>
    <p:sldId id="267" r:id="rId7"/>
    <p:sldId id="275" r:id="rId8"/>
    <p:sldId id="271" r:id="rId9"/>
    <p:sldId id="273" r:id="rId10"/>
    <p:sldId id="277" r:id="rId11"/>
    <p:sldId id="268" r:id="rId12"/>
    <p:sldId id="274" r:id="rId13"/>
    <p:sldId id="276" r:id="rId14"/>
    <p:sldId id="269" r:id="rId15"/>
    <p:sldId id="272" r:id="rId16"/>
    <p:sldId id="270" r:id="rId17"/>
    <p:sldId id="279" r:id="rId18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9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03917-907F-20B7-6F57-B551449F6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F78AAA-E652-488F-A73B-2A8FB1A5B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C3789-1171-0561-BC17-C91432556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2F17-8394-8A4C-A344-91E02220FEDB}" type="datetimeFigureOut">
              <a:rPr lang="en-TR" smtClean="0"/>
              <a:t>10/18/2023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9D153-800A-28C6-148E-A7C83FFC1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0025D-125A-D4C8-58FC-A4C40080A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A0EF-43CD-134D-B5B5-FE2712C1F5C8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45366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142F5-CFFE-1BB1-B52B-2C7BD36D8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13EFF2-520E-2EEC-BAAE-884C961C61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396BD-C28B-A7E5-493A-62BE4D970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2F17-8394-8A4C-A344-91E02220FEDB}" type="datetimeFigureOut">
              <a:rPr lang="en-TR" smtClean="0"/>
              <a:t>10/18/2023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1119D-FA1A-F228-3576-E42F6484C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05BEC-04E2-36B0-4FEF-97D4391B2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A0EF-43CD-134D-B5B5-FE2712C1F5C8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456145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D683DC-932B-6793-904F-AC5EAEB933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BF7F92-C501-6260-F929-7985C533D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8D1DE-E279-4627-4675-C443E5E71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2F17-8394-8A4C-A344-91E02220FEDB}" type="datetimeFigureOut">
              <a:rPr lang="en-TR" smtClean="0"/>
              <a:t>10/18/2023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28A38-C182-764D-A3AE-5B7820A6D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9E4CA-D434-5C3A-FD02-34237B892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A0EF-43CD-134D-B5B5-FE2712C1F5C8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7627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A6098-6363-ECCB-E296-66EF4AE66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2F5F3-0A19-1E10-5277-BE6C3E186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2E6C5-97E1-6604-C355-06D87071C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2F17-8394-8A4C-A344-91E02220FEDB}" type="datetimeFigureOut">
              <a:rPr lang="en-TR" smtClean="0"/>
              <a:t>10/18/2023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F3F12-2A13-9036-F30A-828C9C3BB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9244-66DC-AD84-8E52-16DF46199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A0EF-43CD-134D-B5B5-FE2712C1F5C8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534342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1E85C-7F99-ABB1-AF4A-8ED1981B1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E6BAF-D78F-DFC0-8F2A-CC85C9B8E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70EB4-B7F6-446D-56AC-2DB969643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2F17-8394-8A4C-A344-91E02220FEDB}" type="datetimeFigureOut">
              <a:rPr lang="en-TR" smtClean="0"/>
              <a:t>10/18/2023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86753-5F25-92B4-1816-A201154DD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BB6BB-57AF-7320-D142-D72597DB1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A0EF-43CD-134D-B5B5-FE2712C1F5C8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19887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D1A71-E5FD-109F-D793-6051B7727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EE6CF-DD93-81D8-4612-CE7E76F0BC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9838FE-0BCF-91F8-1D29-0736900FE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924C08-6148-7734-76B6-A070BD086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2F17-8394-8A4C-A344-91E02220FEDB}" type="datetimeFigureOut">
              <a:rPr lang="en-TR" smtClean="0"/>
              <a:t>10/18/2023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992125-9B32-18C6-B057-60B725103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7D15F6-8C04-0980-DF8F-2C1FA6842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A0EF-43CD-134D-B5B5-FE2712C1F5C8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912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2E33C-D301-6B8E-A741-B5D5DFA60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407C0-A77B-0D08-10DA-40F5DF54C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632D57-2A8C-4D34-0AF3-4105C821E9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322D1D-6913-36F9-44F7-5F169C586B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9824AD-E9C9-D7A0-F87D-2B9AD63857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1154DD-2923-4126-7851-6E1EDD9A0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2F17-8394-8A4C-A344-91E02220FEDB}" type="datetimeFigureOut">
              <a:rPr lang="en-TR" smtClean="0"/>
              <a:t>10/18/2023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297033-3D68-3326-28A2-B64159BFA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5B5B27-E6CA-8B94-21C2-352FD320D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A0EF-43CD-134D-B5B5-FE2712C1F5C8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03160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6A0A3-CF26-DE2D-3F1C-16EC72288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7D39CF-C09D-499D-3D55-935B31FF2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2F17-8394-8A4C-A344-91E02220FEDB}" type="datetimeFigureOut">
              <a:rPr lang="en-TR" smtClean="0"/>
              <a:t>10/18/2023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73C209-2A27-7EAF-BCCA-E5DA02635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D647B-3E2D-6627-2A38-D39E6600D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A0EF-43CD-134D-B5B5-FE2712C1F5C8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4464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84D7E1-EFEC-3B1D-4820-54CE46FF0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2F17-8394-8A4C-A344-91E02220FEDB}" type="datetimeFigureOut">
              <a:rPr lang="en-TR" smtClean="0"/>
              <a:t>10/18/2023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2A871F-48D0-4AF2-879F-D6BAD5D42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C439D4-F4CD-4461-8F93-08107F036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A0EF-43CD-134D-B5B5-FE2712C1F5C8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112492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3EF7F-C792-F141-8854-2F2F7C05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39B63-516C-A3CC-B9A1-BD776C75D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88A00-38A5-BB8C-1DE4-F3802BF80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34723-7F91-87D6-A839-001D8DB4E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2F17-8394-8A4C-A344-91E02220FEDB}" type="datetimeFigureOut">
              <a:rPr lang="en-TR" smtClean="0"/>
              <a:t>10/18/2023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BB58F-1561-BA72-4D23-9AEFA034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F0E5D5-20DD-E11A-68AF-3A0241674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A0EF-43CD-134D-B5B5-FE2712C1F5C8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4224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8FE5D-4933-5BF2-FA59-DA1085488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24BACD-FEA0-A397-0B4C-8CE374583C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286EBE-EA0F-5D41-EAE1-4DE19271B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CFA8E2-B84E-9392-EA76-7D380A1C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2F17-8394-8A4C-A344-91E02220FEDB}" type="datetimeFigureOut">
              <a:rPr lang="en-TR" smtClean="0"/>
              <a:t>10/18/2023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74248-CD26-1FF4-21C8-AA391749F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229753-78E8-1B47-AEEB-CA78FFCB7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A0EF-43CD-134D-B5B5-FE2712C1F5C8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46310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16D33C-26BF-3BFB-105B-4072C18FE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445C14-A485-A0AC-9DB0-912958C9C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7B773-C1E3-C146-6C00-DE008D2ED6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42F17-8394-8A4C-A344-91E02220FEDB}" type="datetimeFigureOut">
              <a:rPr lang="en-TR" smtClean="0"/>
              <a:t>10/18/2023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6AF73-6249-F875-3150-3214BC9420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38CAF-0A28-1CB5-5EC7-1C1494CE6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9A0EF-43CD-134D-B5B5-FE2712C1F5C8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088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80E6FA6-3090-F846-AD87-33A631A24702}"/>
              </a:ext>
            </a:extLst>
          </p:cNvPr>
          <p:cNvSpPr txBox="1">
            <a:spLocks/>
          </p:cNvSpPr>
          <p:nvPr/>
        </p:nvSpPr>
        <p:spPr>
          <a:xfrm>
            <a:off x="2540696" y="3882065"/>
            <a:ext cx="7110608" cy="9050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b="1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THIRD-PARTY FUNDING IN CONSTRUCTION DISPUTES: </a:t>
            </a:r>
          </a:p>
          <a:p>
            <a:pPr algn="just"/>
            <a:endParaRPr lang="en-US" sz="2800" b="1" kern="1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b="1" kern="1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STRATEGY FOR ASSESSING </a:t>
            </a:r>
          </a:p>
          <a:p>
            <a:r>
              <a:rPr lang="en-US" sz="2800" b="1" kern="1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FUNDING REQUIREMENTS</a:t>
            </a:r>
            <a:endParaRPr lang="en-US" sz="2800" kern="1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TR" b="1" dirty="0">
              <a:solidFill>
                <a:srgbClr val="17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6A450C-866B-3EFC-151A-6D4B786081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3322" y="294990"/>
            <a:ext cx="1385356" cy="16188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E5C0E19-81A0-DC39-1179-2B8F179C8FF3}"/>
              </a:ext>
            </a:extLst>
          </p:cNvPr>
          <p:cNvSpPr txBox="1"/>
          <p:nvPr/>
        </p:nvSpPr>
        <p:spPr>
          <a:xfrm>
            <a:off x="8648700" y="4787071"/>
            <a:ext cx="2962275" cy="7727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SHISHIR KANT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Senior Partner, Masin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86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80E6FA6-3090-F846-AD87-33A631A24702}"/>
              </a:ext>
            </a:extLst>
          </p:cNvPr>
          <p:cNvSpPr txBox="1">
            <a:spLocks/>
          </p:cNvSpPr>
          <p:nvPr/>
        </p:nvSpPr>
        <p:spPr>
          <a:xfrm>
            <a:off x="601056" y="2318799"/>
            <a:ext cx="8891736" cy="36200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algn="just">
              <a:lnSpc>
                <a:spcPct val="100000"/>
              </a:lnSpc>
              <a:spcBef>
                <a:spcPts val="0"/>
              </a:spcBef>
            </a:pPr>
            <a:r>
              <a:rPr lang="en-US" sz="2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ENGAGEMENT OF TECHNICAL EXPERTS IN DUE DILIGENCE  </a:t>
            </a:r>
          </a:p>
          <a:p>
            <a:pPr marL="0" marR="0" algn="just">
              <a:spcBef>
                <a:spcPts val="400"/>
              </a:spcBef>
              <a:spcAft>
                <a:spcPts val="400"/>
              </a:spcAft>
            </a:pPr>
            <a:endParaRPr lang="en-US" sz="2400" dirty="0">
              <a:effectLst/>
              <a:latin typeface="Source Sans Pro SemiBold" panose="020B06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only the Funder, but the Applicant Party would also be keen to have a </a:t>
            </a:r>
            <a:r>
              <a:rPr lang="en-US" sz="1800" b="1" i="1" kern="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realistic assessment </a:t>
            </a: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cost and potential return. 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success fee for funder to be decided on two parameters: In terms of </a:t>
            </a:r>
            <a:r>
              <a:rPr lang="en-US" sz="1800" b="1" i="1" kern="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‘multiple of cost to be incurred’</a:t>
            </a:r>
            <a:r>
              <a:rPr lang="en-US" sz="1800" b="1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terms of </a:t>
            </a:r>
            <a:r>
              <a:rPr lang="en-US" sz="1800" b="1" i="1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‘% of potential return’.</a:t>
            </a: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sz="1800" b="1" i="1" kern="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Funding Proposal would be seen as more reliable if claim assessment is done by the </a:t>
            </a:r>
            <a:r>
              <a:rPr lang="en-US" sz="1800" kern="0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external domain expert(s</a:t>
            </a: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n-US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recent trend of TRF has come up with new business offerings to the claim consultants.</a:t>
            </a: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Engagement of domain experts: </a:t>
            </a:r>
            <a:r>
              <a:rPr lang="en-US" sz="1800" b="1" i="1" kern="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jointly</a:t>
            </a:r>
            <a:r>
              <a:rPr lang="en-US" sz="1800" b="1" kern="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1800" b="1" i="1" kern="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separately</a:t>
            </a: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8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6A450C-866B-3EFC-151A-6D4B786081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1299" y="209265"/>
            <a:ext cx="1385356" cy="161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64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80E6FA6-3090-F846-AD87-33A631A24702}"/>
              </a:ext>
            </a:extLst>
          </p:cNvPr>
          <p:cNvSpPr txBox="1">
            <a:spLocks/>
          </p:cNvSpPr>
          <p:nvPr/>
        </p:nvSpPr>
        <p:spPr>
          <a:xfrm>
            <a:off x="771720" y="3278393"/>
            <a:ext cx="9153722" cy="30923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TECHNICAL ASSESSMENT</a:t>
            </a:r>
            <a:endParaRPr lang="en-US" sz="28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Due diligence by technical experts may happen in two stages: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Stage 1</a:t>
            </a: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To assess the acceptability of the funding proposal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i="1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Stage 2</a:t>
            </a:r>
            <a:r>
              <a:rPr 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Once the proposal is in-principal accepted, then thorough assessment of costs and returns is done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assessment of </a:t>
            </a:r>
            <a:r>
              <a:rPr lang="en-US" sz="1800" kern="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potential threat </a:t>
            </a: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i.e. claims expected to be presented by the opposite side is equally important. The </a:t>
            </a:r>
            <a:r>
              <a:rPr lang="en-US" sz="1800" b="1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 realizable amount </a:t>
            </a: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(parties own claim </a:t>
            </a:r>
            <a:r>
              <a:rPr lang="en-US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minus</a:t>
            </a: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opposite party’s claim value) is to be considered as potential return. 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800" b="1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SWOT </a:t>
            </a:r>
            <a:r>
              <a:rPr 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kern="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Strength</a:t>
            </a:r>
            <a:r>
              <a:rPr 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kern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Weakness</a:t>
            </a:r>
            <a:r>
              <a:rPr 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kern="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Opportunity</a:t>
            </a:r>
            <a:r>
              <a:rPr 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kern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Threat</a:t>
            </a:r>
            <a:r>
              <a:rPr 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of each claim is performed.  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claim assessment is done with three options: </a:t>
            </a:r>
            <a:r>
              <a:rPr lang="en-US" sz="1800" kern="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Minimum</a:t>
            </a:r>
            <a:r>
              <a:rPr 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Maximum</a:t>
            </a:r>
            <a:r>
              <a:rPr 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800" kern="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Most Likely </a:t>
            </a:r>
            <a:r>
              <a:rPr 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Amount.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6A450C-866B-3EFC-151A-6D4B786081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1299" y="209265"/>
            <a:ext cx="1385356" cy="161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996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80E6FA6-3090-F846-AD87-33A631A24702}"/>
              </a:ext>
            </a:extLst>
          </p:cNvPr>
          <p:cNvSpPr txBox="1">
            <a:spLocks/>
          </p:cNvSpPr>
          <p:nvPr/>
        </p:nvSpPr>
        <p:spPr>
          <a:xfrm>
            <a:off x="610187" y="2889414"/>
            <a:ext cx="9477572" cy="30923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</a:pPr>
            <a:r>
              <a:rPr lang="en-US" sz="28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PARAMETERS OF ASSESSMENT OF POTENTIAL RETURN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b="1" kern="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US" sz="1800" b="1" kern="1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quantity</a:t>
            </a:r>
            <a:r>
              <a:rPr lang="en-US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well as </a:t>
            </a:r>
            <a:r>
              <a:rPr lang="en-US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US" sz="18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quality’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matters i</a:t>
            </a:r>
            <a:r>
              <a:rPr lang="en-US" sz="1800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the assessment of viability of claim. 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800" kern="1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hree assessment parameters are: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615"/>
              </a:spcAft>
              <a:buFont typeface="+mj-lt"/>
              <a:buAutoNum type="alphaLcPeriod"/>
            </a:pPr>
            <a:r>
              <a:rPr lang="en-US" sz="1800" b="1" i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Substantive Requirements: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Ju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stification by citing the provisions of Applicable Law and/or contract documents.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615"/>
              </a:spcAft>
              <a:buFont typeface="+mj-lt"/>
              <a:buAutoNum type="alphaLcPeriod"/>
            </a:pP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615"/>
              </a:spcAft>
              <a:buFont typeface="+mj-lt"/>
              <a:buAutoNum type="alphaLcPeriod"/>
            </a:pPr>
            <a:r>
              <a:rPr lang="en-US" sz="1800" b="1" i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Procedural Requirements: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Th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 set procedure in the contract/ law i.e. written notice, time bar, recommended methodology of analysis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615"/>
              </a:spcAft>
              <a:buFont typeface="+mj-lt"/>
              <a:buAutoNum type="alphaLcPeriod"/>
            </a:pP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615"/>
              </a:spcAft>
              <a:buFont typeface="+mj-lt"/>
              <a:buAutoNum type="alphaLcPeriod"/>
            </a:pPr>
            <a:r>
              <a:rPr lang="en-US" sz="1800" b="1" i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Proof Requirements: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The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relevant contemporaneous documentation which support the claims under consideration.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615"/>
              </a:spcAft>
              <a:buFont typeface="+mj-lt"/>
              <a:buAutoNum type="alphaLcPeriod"/>
            </a:pP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6A450C-866B-3EFC-151A-6D4B786081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1299" y="209265"/>
            <a:ext cx="1385356" cy="161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536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80E6FA6-3090-F846-AD87-33A631A24702}"/>
              </a:ext>
            </a:extLst>
          </p:cNvPr>
          <p:cNvSpPr txBox="1">
            <a:spLocks/>
          </p:cNvSpPr>
          <p:nvPr/>
        </p:nvSpPr>
        <p:spPr>
          <a:xfrm>
            <a:off x="786743" y="209265"/>
            <a:ext cx="9153722" cy="30923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kern="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OF CLAIM </a:t>
            </a:r>
            <a:r>
              <a:rPr lang="en-US" sz="28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COMPUTATION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6A450C-866B-3EFC-151A-6D4B786081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1299" y="209265"/>
            <a:ext cx="1385356" cy="161884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85971D1-3844-105E-4E11-DA82D8D0BE4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71"/>
          <a:stretch/>
        </p:blipFill>
        <p:spPr bwMode="auto">
          <a:xfrm>
            <a:off x="786743" y="1818681"/>
            <a:ext cx="9153722" cy="44400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6441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80E6FA6-3090-F846-AD87-33A631A24702}"/>
              </a:ext>
            </a:extLst>
          </p:cNvPr>
          <p:cNvSpPr txBox="1">
            <a:spLocks/>
          </p:cNvSpPr>
          <p:nvPr/>
        </p:nvSpPr>
        <p:spPr>
          <a:xfrm>
            <a:off x="685603" y="3362325"/>
            <a:ext cx="9477572" cy="30923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QUALIFICATION OF CLAIMS: 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kern="100" dirty="0">
                <a:latin typeface="Arial" panose="020B0604020202020204" pitchFamily="34" charset="0"/>
                <a:cs typeface="Arial" panose="020B0604020202020204" pitchFamily="34" charset="0"/>
              </a:rPr>
              <a:t>Claims with relatively stronger tenability such as ‘</a:t>
            </a:r>
            <a:r>
              <a:rPr lang="en-US" sz="1800" kern="1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 certified as per the contract but not paid</a:t>
            </a:r>
            <a:r>
              <a:rPr lang="en-US" sz="1800" kern="100" dirty="0">
                <a:latin typeface="Arial" panose="020B0604020202020204" pitchFamily="34" charset="0"/>
                <a:cs typeface="Arial" panose="020B0604020202020204" pitchFamily="34" charset="0"/>
              </a:rPr>
              <a:t>’ is more qualified than </a:t>
            </a:r>
            <a:r>
              <a:rPr lang="en-US" sz="1800" kern="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‘uncertified /disputed sums’.</a:t>
            </a:r>
            <a:r>
              <a:rPr lang="en-US" sz="1800" kern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800" kern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kern="1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800" kern="1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variation claim </a:t>
            </a:r>
            <a:r>
              <a:rPr lang="en-US" sz="1800" kern="100" dirty="0">
                <a:latin typeface="Arial" panose="020B0604020202020204" pitchFamily="34" charset="0"/>
                <a:cs typeface="Arial" panose="020B0604020202020204" pitchFamily="34" charset="0"/>
              </a:rPr>
              <a:t>involving certified quantities/ rates is more qualified in comparison to the </a:t>
            </a:r>
            <a:r>
              <a:rPr lang="en-US" sz="1800" kern="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prolongation costs </a:t>
            </a:r>
            <a:r>
              <a:rPr lang="en-US" sz="1800" kern="100" dirty="0">
                <a:latin typeface="Arial" panose="020B0604020202020204" pitchFamily="34" charset="0"/>
                <a:cs typeface="Arial" panose="020B0604020202020204" pitchFamily="34" charset="0"/>
              </a:rPr>
              <a:t>based on the theoretical calculations.  </a:t>
            </a:r>
          </a:p>
          <a:p>
            <a:pPr marL="7429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800" kern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kern="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 cost </a:t>
            </a:r>
            <a:r>
              <a:rPr lang="en-US" sz="1800" kern="100" dirty="0">
                <a:latin typeface="Arial" panose="020B0604020202020204" pitchFamily="34" charset="0"/>
                <a:cs typeface="Arial" panose="020B0604020202020204" pitchFamily="34" charset="0"/>
              </a:rPr>
              <a:t>on the awarded amount may be a significant portion but is generally not considered in the overall assessment by the funders. </a:t>
            </a:r>
          </a:p>
          <a:p>
            <a:pPr marL="7429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800" kern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kern="100" dirty="0">
                <a:latin typeface="Arial" panose="020B0604020202020204" pitchFamily="34" charset="0"/>
                <a:cs typeface="Arial" panose="020B0604020202020204" pitchFamily="34" charset="0"/>
              </a:rPr>
              <a:t>Any ‘</a:t>
            </a:r>
            <a:r>
              <a:rPr lang="en-US" sz="1800" kern="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Claim</a:t>
            </a:r>
            <a:r>
              <a:rPr lang="en-US" sz="1800" kern="100" dirty="0">
                <a:latin typeface="Arial" panose="020B0604020202020204" pitchFamily="34" charset="0"/>
                <a:cs typeface="Arial" panose="020B0604020202020204" pitchFamily="34" charset="0"/>
              </a:rPr>
              <a:t>’ is difficult to establish as it does not provide adequate explanation of the causal nexus between relevant events/matters  and alleged loss/ damage claimed for.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800" kern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800" kern="100" dirty="0">
                <a:latin typeface="Arial" panose="020B0604020202020204" pitchFamily="34" charset="0"/>
                <a:cs typeface="Arial" panose="020B0604020202020204" pitchFamily="34" charset="0"/>
              </a:rPr>
              <a:t>There is a distinct difference between ‘</a:t>
            </a:r>
            <a:r>
              <a:rPr lang="en-US" sz="18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delay</a:t>
            </a:r>
            <a:r>
              <a:rPr lang="en-US" sz="1800" kern="100" dirty="0">
                <a:latin typeface="Arial" panose="020B0604020202020204" pitchFamily="34" charset="0"/>
                <a:cs typeface="Arial" panose="020B0604020202020204" pitchFamily="34" charset="0"/>
              </a:rPr>
              <a:t>’ and ‘</a:t>
            </a:r>
            <a:r>
              <a:rPr lang="en-US" sz="1800" kern="1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disruption</a:t>
            </a:r>
            <a:r>
              <a:rPr lang="en-US" sz="1800" kern="100" dirty="0">
                <a:latin typeface="Arial" panose="020B0604020202020204" pitchFamily="34" charset="0"/>
                <a:cs typeface="Arial" panose="020B0604020202020204" pitchFamily="34" charset="0"/>
              </a:rPr>
              <a:t>’ events; hence inter</a:t>
            </a:r>
            <a:r>
              <a:rPr lang="en-US" sz="1800" u="none" strike="noStrike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-mixing to be removed to make a valid claim.  </a:t>
            </a:r>
            <a:endParaRPr lang="en-US" sz="18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6A450C-866B-3EFC-151A-6D4B786081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1299" y="209265"/>
            <a:ext cx="1385356" cy="161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437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80E6FA6-3090-F846-AD87-33A631A24702}"/>
              </a:ext>
            </a:extLst>
          </p:cNvPr>
          <p:cNvSpPr txBox="1">
            <a:spLocks/>
          </p:cNvSpPr>
          <p:nvPr/>
        </p:nvSpPr>
        <p:spPr>
          <a:xfrm>
            <a:off x="678141" y="3429000"/>
            <a:ext cx="9267138" cy="30923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OF COSTS TO BE INCURRED</a:t>
            </a:r>
            <a:endParaRPr lang="en-US" sz="2800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700" b="1" i="1" kern="1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Due diligence/ Pre-arbitration stage</a:t>
            </a:r>
            <a:endParaRPr lang="en-US" sz="1700" b="1" kern="100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7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 associated with engaging legal and technical experts (in-house/ external) and using online platforms/ automated tools/ algorithms  </a:t>
            </a: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endParaRPr lang="en-US" sz="17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700" b="1" i="1" kern="1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Arbitration stage</a:t>
            </a:r>
            <a:endParaRPr lang="en-US" sz="1700" b="1" kern="100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7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typically includes tribunal/ arbitration administrative fees, legal fees/ senior counsel fee, claim consultant fee, expert witness fees, document production costs, hearing venue/ travel/ accommodation expenses etc. </a:t>
            </a: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endParaRPr lang="en-US" sz="17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700" b="1" i="1" kern="1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Post arbitration stage</a:t>
            </a:r>
            <a:endParaRPr lang="en-US" sz="1700" b="1" kern="100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7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 after obtaining a favorable award, the understanding the potential enforcement challenges and the related costs is to be considered in the estimation.</a:t>
            </a: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endParaRPr lang="en-US" sz="17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700" b="1" i="1" kern="1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d. Contingency buffer</a:t>
            </a:r>
            <a:endParaRPr lang="en-US" sz="1700" b="1" kern="100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7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is prudent to include a contingency buffer (typically a percentage of the estimated costs) to mitigate any unexpected cost or circumstance. </a:t>
            </a:r>
            <a:endParaRPr lang="en-US" sz="17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6A450C-866B-3EFC-151A-6D4B786081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1299" y="209265"/>
            <a:ext cx="1385356" cy="161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706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80E6FA6-3090-F846-AD87-33A631A24702}"/>
              </a:ext>
            </a:extLst>
          </p:cNvPr>
          <p:cNvSpPr txBox="1">
            <a:spLocks/>
          </p:cNvSpPr>
          <p:nvPr/>
        </p:nvSpPr>
        <p:spPr>
          <a:xfrm>
            <a:off x="771427" y="3504415"/>
            <a:ext cx="8382197" cy="30923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kern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TRF 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 non-recourse finance mechanism, which is governed by the </a:t>
            </a:r>
            <a:r>
              <a:rPr lang="en-US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‘margin’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between the cost to be incurred and the potential return in the construction arbitration. </a:t>
            </a: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nuisances of the construction arbitration process demand that the strategic steps be adopted by the stakeholders to have a </a:t>
            </a:r>
            <a:r>
              <a:rPr lang="en-US" sz="1800" b="1" i="1" kern="100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realistic assessment 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this cost and potential returns in order to define the funding requirements.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realistic assessment is the common platform to decide upon the success fee/ T&amp;C between the funder and the party.</a:t>
            </a: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Hence, it is a good strategy to engage </a:t>
            </a:r>
            <a:r>
              <a:rPr lang="en-US" sz="1800" b="1" i="1" kern="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technical</a:t>
            </a: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kern="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experts </a:t>
            </a: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the applicant parties and the funders in the due diligence process, and this evaluation may be performed jointly or separately.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6A450C-866B-3EFC-151A-6D4B786081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1299" y="209265"/>
            <a:ext cx="1385356" cy="161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489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80E6FA6-3090-F846-AD87-33A631A24702}"/>
              </a:ext>
            </a:extLst>
          </p:cNvPr>
          <p:cNvSpPr txBox="1">
            <a:spLocks/>
          </p:cNvSpPr>
          <p:nvPr/>
        </p:nvSpPr>
        <p:spPr>
          <a:xfrm>
            <a:off x="3373225" y="994133"/>
            <a:ext cx="4743254" cy="30923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kern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6A450C-866B-3EFC-151A-6D4B786081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1299" y="209265"/>
            <a:ext cx="1385356" cy="161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626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80E6FA6-3090-F846-AD87-33A631A24702}"/>
              </a:ext>
            </a:extLst>
          </p:cNvPr>
          <p:cNvSpPr txBox="1">
            <a:spLocks/>
          </p:cNvSpPr>
          <p:nvPr/>
        </p:nvSpPr>
        <p:spPr>
          <a:xfrm>
            <a:off x="2067122" y="4324514"/>
            <a:ext cx="7110608" cy="9050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b="1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OUTLINE</a:t>
            </a:r>
          </a:p>
          <a:p>
            <a:pPr algn="just"/>
            <a:endParaRPr lang="en-US" sz="2800" b="1" i="1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n-US" sz="2000" i="1" kern="1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i="1" kern="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vs Potential Return</a:t>
            </a:r>
          </a:p>
          <a:p>
            <a:pPr algn="just"/>
            <a:endParaRPr lang="en-US" sz="2000" i="1" kern="1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i="1" kern="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 of Technical Experts in Due Diligence</a:t>
            </a:r>
          </a:p>
          <a:p>
            <a:pPr algn="just"/>
            <a:endParaRPr lang="en-US" sz="2000" i="1" kern="1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i="1" kern="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of Potential Returns</a:t>
            </a:r>
          </a:p>
          <a:p>
            <a:pPr algn="just"/>
            <a:endParaRPr lang="en-US" sz="2000" i="1" kern="1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i="1" kern="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of Costs</a:t>
            </a:r>
          </a:p>
          <a:p>
            <a:pPr algn="just"/>
            <a:endParaRPr lang="en-TR" sz="2800" b="1" dirty="0">
              <a:solidFill>
                <a:srgbClr val="1734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6A450C-866B-3EFC-151A-6D4B786081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4687" y="398685"/>
            <a:ext cx="1385356" cy="161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121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80E6FA6-3090-F846-AD87-33A631A24702}"/>
              </a:ext>
            </a:extLst>
          </p:cNvPr>
          <p:cNvSpPr txBox="1">
            <a:spLocks/>
          </p:cNvSpPr>
          <p:nvPr/>
        </p:nvSpPr>
        <p:spPr>
          <a:xfrm>
            <a:off x="855875" y="2816258"/>
            <a:ext cx="8580356" cy="30923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 PARTY FUNDING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b="1" kern="1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Third-Party Funding (TPF) in arbitration refers to the practice of providing financial assistance by a third-party funder to one of the parties involved in the dispute,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Generally, it is in exchange </a:t>
            </a: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 portion of the potential award or </a:t>
            </a: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settlement amount received at the conclusion of the dispute.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may be a smart strategy in many arbitrations to opt for TPF in order to manage the risks and costs associated with the arbitration proceedings.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6A450C-866B-3EFC-151A-6D4B786081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1299" y="209265"/>
            <a:ext cx="1385356" cy="161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95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80E6FA6-3090-F846-AD87-33A631A24702}"/>
              </a:ext>
            </a:extLst>
          </p:cNvPr>
          <p:cNvSpPr txBox="1">
            <a:spLocks/>
          </p:cNvSpPr>
          <p:nvPr/>
        </p:nvSpPr>
        <p:spPr>
          <a:xfrm>
            <a:off x="808740" y="3146196"/>
            <a:ext cx="8580356" cy="30923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BIG QUESTION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i="1" kern="1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WILL BE FUNDING REQUIREMENTS?</a:t>
            </a:r>
            <a:endParaRPr lang="en-US" sz="2000" b="1" i="1" kern="100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b="1" kern="1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it is decided to proceed with TPF, then the next big question would be </a:t>
            </a:r>
            <a:r>
              <a:rPr lang="en-US" sz="1800" b="1" i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‘how to assess the funding requirements?’</a:t>
            </a:r>
            <a:r>
              <a:rPr lang="en-US" sz="18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‘Funding Requirement’ means </a:t>
            </a:r>
            <a:r>
              <a:rPr lang="en-US" sz="18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amount of money (and when) will be required in the arbitration process, in anticipation of successful outcome.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 are several factors which are ought to be considered such as </a:t>
            </a: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Complexity of the claim</a:t>
            </a: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 of arbitration/ </a:t>
            </a:r>
            <a:r>
              <a:rPr lang="en-US" sz="1800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urisdiction, </a:t>
            </a: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Enforcement of award, </a:t>
            </a: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Paying capacity of opposite party etc. </a:t>
            </a:r>
            <a:endParaRPr lang="en-US" sz="1800" kern="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6A450C-866B-3EFC-151A-6D4B786081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1299" y="209265"/>
            <a:ext cx="1385356" cy="161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083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80E6FA6-3090-F846-AD87-33A631A24702}"/>
              </a:ext>
            </a:extLst>
          </p:cNvPr>
          <p:cNvSpPr txBox="1">
            <a:spLocks/>
          </p:cNvSpPr>
          <p:nvPr/>
        </p:nvSpPr>
        <p:spPr>
          <a:xfrm>
            <a:off x="817970" y="2652468"/>
            <a:ext cx="7791647" cy="30923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</a:t>
            </a:r>
            <a:r>
              <a:rPr lang="en-US" sz="2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Vs </a:t>
            </a:r>
            <a:r>
              <a:rPr lang="en-US" sz="2800" b="1" kern="100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 RETURN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kern="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unique feature of TPF is that it is a ‘</a:t>
            </a:r>
            <a:r>
              <a:rPr lang="en-US" sz="1800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non-recourse finance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’,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Hence the funders would be naturally interested in the disputes with high chances of realizable monetary outcome.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TPF mechanism involves a cost associated with the outcome, therefore it is the </a:t>
            </a:r>
            <a:r>
              <a:rPr lang="en-US" sz="1800" b="1" i="1" kern="1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‘margin’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between the </a:t>
            </a:r>
            <a:r>
              <a:rPr lang="en-US" sz="1800" kern="100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 return </a:t>
            </a: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1800" kern="1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to be incurred 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which would define the attractiveness of any dispute for TPF.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US" sz="18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is most critical </a:t>
            </a:r>
            <a:r>
              <a:rPr lang="en-US" sz="1800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ctor.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6A450C-866B-3EFC-151A-6D4B786081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1299" y="209265"/>
            <a:ext cx="1385356" cy="161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647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80E6FA6-3090-F846-AD87-33A631A24702}"/>
              </a:ext>
            </a:extLst>
          </p:cNvPr>
          <p:cNvSpPr txBox="1">
            <a:spLocks/>
          </p:cNvSpPr>
          <p:nvPr/>
        </p:nvSpPr>
        <p:spPr>
          <a:xfrm>
            <a:off x="704752" y="3589255"/>
            <a:ext cx="8382197" cy="30923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algn="just">
              <a:lnSpc>
                <a:spcPct val="100000"/>
              </a:lnSpc>
              <a:spcBef>
                <a:spcPts val="0"/>
              </a:spcBef>
            </a:pPr>
            <a:r>
              <a:rPr lang="en-US" sz="28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DISPUTES ARE INHERENT IN CONSTRUCTION PROJECTS</a:t>
            </a: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Disputes are unfortunately a </a:t>
            </a:r>
            <a:r>
              <a:rPr lang="en-US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common feature </a:t>
            </a: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construction projects worldwide. </a:t>
            </a: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construction industry is characterized with having multiple stakeholders with overlapping responsibilities and competing interests.</a:t>
            </a: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construction projects are operated on some of the lowest profit margins in any industry — as low as </a:t>
            </a:r>
            <a:r>
              <a:rPr lang="en-US" sz="1800" kern="0" dirty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2%-5% </a:t>
            </a: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project value.</a:t>
            </a:r>
          </a:p>
          <a:p>
            <a:pPr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marR="0" indent="-28575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Further, the prevalent practice of delayed completion and late payments make the matter worse.</a:t>
            </a:r>
          </a:p>
          <a:p>
            <a:pPr marL="285750" marR="0" indent="-28575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such environment, most construction companies set </a:t>
            </a:r>
            <a:r>
              <a:rPr lang="en-US" sz="1800" b="1" i="1" kern="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‘cashflow management’ </a:t>
            </a: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their first priority while executing the project. </a:t>
            </a:r>
          </a:p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6A450C-866B-3EFC-151A-6D4B786081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1299" y="209265"/>
            <a:ext cx="1385356" cy="161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016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80E6FA6-3090-F846-AD87-33A631A24702}"/>
              </a:ext>
            </a:extLst>
          </p:cNvPr>
          <p:cNvSpPr txBox="1">
            <a:spLocks/>
          </p:cNvSpPr>
          <p:nvPr/>
        </p:nvSpPr>
        <p:spPr>
          <a:xfrm>
            <a:off x="733816" y="603315"/>
            <a:ext cx="8382197" cy="5803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TYPES OF CLAIMS IN CONSTRUCTION</a:t>
            </a:r>
            <a:endParaRPr lang="en-US" sz="18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6A450C-866B-3EFC-151A-6D4B786081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1299" y="209265"/>
            <a:ext cx="1385356" cy="1618843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8558F5E-2E38-7489-A6BC-E99FB1E758A7}"/>
              </a:ext>
            </a:extLst>
          </p:cNvPr>
          <p:cNvSpPr txBox="1">
            <a:spLocks/>
          </p:cNvSpPr>
          <p:nvPr/>
        </p:nvSpPr>
        <p:spPr>
          <a:xfrm>
            <a:off x="809428" y="5693790"/>
            <a:ext cx="8382197" cy="7704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9C4A046-D25B-4BED-295A-B276A77519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619" y="1750979"/>
            <a:ext cx="8904762" cy="462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643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80E6FA6-3090-F846-AD87-33A631A24702}"/>
              </a:ext>
            </a:extLst>
          </p:cNvPr>
          <p:cNvSpPr txBox="1">
            <a:spLocks/>
          </p:cNvSpPr>
          <p:nvPr/>
        </p:nvSpPr>
        <p:spPr>
          <a:xfrm>
            <a:off x="724389" y="461913"/>
            <a:ext cx="8919231" cy="11505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CLAIMS IN CONSTRUCTION INDUSTRY IN INDIA: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i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FROM CONTRACTOR’S PERSPECTIVE</a:t>
            </a:r>
            <a:r>
              <a:rPr lang="en-US" sz="1800" b="1" i="1" baseline="300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#</a:t>
            </a:r>
            <a:r>
              <a:rPr lang="en-US" sz="1800" b="1" i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US" sz="18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6A450C-866B-3EFC-151A-6D4B786081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1299" y="209265"/>
            <a:ext cx="1385356" cy="1618843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BE6C187-2449-5A83-7E1A-685FF68E55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445202"/>
              </p:ext>
            </p:extLst>
          </p:nvPr>
        </p:nvGraphicFramePr>
        <p:xfrm>
          <a:off x="724389" y="2143574"/>
          <a:ext cx="8020247" cy="3185320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3953643">
                  <a:extLst>
                    <a:ext uri="{9D8B030D-6E8A-4147-A177-3AD203B41FA5}">
                      <a16:colId xmlns:a16="http://schemas.microsoft.com/office/drawing/2014/main" val="1414530255"/>
                    </a:ext>
                  </a:extLst>
                </a:gridCol>
                <a:gridCol w="2675397">
                  <a:extLst>
                    <a:ext uri="{9D8B030D-6E8A-4147-A177-3AD203B41FA5}">
                      <a16:colId xmlns:a16="http://schemas.microsoft.com/office/drawing/2014/main" val="4232053651"/>
                    </a:ext>
                  </a:extLst>
                </a:gridCol>
                <a:gridCol w="1391207">
                  <a:extLst>
                    <a:ext uri="{9D8B030D-6E8A-4147-A177-3AD203B41FA5}">
                      <a16:colId xmlns:a16="http://schemas.microsoft.com/office/drawing/2014/main" val="3651084218"/>
                    </a:ext>
                  </a:extLst>
                </a:gridCol>
              </a:tblGrid>
              <a:tr h="648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Claim Type</a:t>
                      </a:r>
                      <a:endParaRPr lang="en-US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Relative Importance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 (%)</a:t>
                      </a:r>
                      <a:endParaRPr lang="en-US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US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377992"/>
                  </a:ext>
                </a:extLst>
              </a:tr>
              <a:tr h="3170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Delay claims</a:t>
                      </a:r>
                      <a:endParaRPr lang="en-US" sz="1600" b="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75.38</a:t>
                      </a:r>
                      <a:endParaRPr lang="en-US" sz="1600" b="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428898"/>
                  </a:ext>
                </a:extLst>
              </a:tr>
              <a:tr h="3170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claims</a:t>
                      </a:r>
                      <a:endParaRPr lang="en-US" sz="1600" b="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75.21</a:t>
                      </a:r>
                      <a:endParaRPr lang="en-US" sz="1600" b="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7688502"/>
                  </a:ext>
                </a:extLst>
              </a:tr>
              <a:tr h="3170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Extra-work claims</a:t>
                      </a:r>
                      <a:endParaRPr lang="en-US" sz="1600" b="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81.54</a:t>
                      </a:r>
                      <a:endParaRPr lang="en-US" sz="1600" b="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0382816"/>
                  </a:ext>
                </a:extLst>
              </a:tr>
              <a:tr h="3170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 site conditions claims</a:t>
                      </a:r>
                      <a:endParaRPr lang="en-US" sz="1600" b="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62.39</a:t>
                      </a:r>
                      <a:endParaRPr lang="en-US" sz="1600" b="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b="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350164"/>
                  </a:ext>
                </a:extLst>
              </a:tr>
              <a:tr h="3170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Acceleration claims</a:t>
                      </a:r>
                      <a:endParaRPr lang="en-US" sz="1600" b="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56.07</a:t>
                      </a:r>
                      <a:endParaRPr lang="en-US" sz="1600" b="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600" b="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6531621"/>
                  </a:ext>
                </a:extLst>
              </a:tr>
              <a:tr h="3170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Disruption claims</a:t>
                      </a:r>
                      <a:endParaRPr lang="en-US" sz="1600" b="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59.15</a:t>
                      </a:r>
                      <a:endParaRPr lang="en-US" sz="1600" b="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 b="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422077"/>
                  </a:ext>
                </a:extLst>
              </a:tr>
              <a:tr h="3170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 ambiguity claims</a:t>
                      </a:r>
                      <a:endParaRPr lang="en-US" sz="1600" b="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60.17</a:t>
                      </a:r>
                      <a:endParaRPr lang="en-US" sz="1600" b="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b="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96233"/>
                  </a:ext>
                </a:extLst>
              </a:tr>
              <a:tr h="3170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 escalation claims</a:t>
                      </a:r>
                      <a:endParaRPr lang="en-US" sz="1600" b="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73.16</a:t>
                      </a:r>
                      <a:endParaRPr lang="en-US" sz="1600" b="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736793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C8558F5E-2E38-7489-A6BC-E99FB1E758A7}"/>
              </a:ext>
            </a:extLst>
          </p:cNvPr>
          <p:cNvSpPr txBox="1">
            <a:spLocks/>
          </p:cNvSpPr>
          <p:nvPr/>
        </p:nvSpPr>
        <p:spPr>
          <a:xfrm>
            <a:off x="809428" y="3371850"/>
            <a:ext cx="8382197" cy="30923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# Mohammed Taha Al-Qershi, and Ravande Kishore, “Claim Causes and Types in Indian Construction Industry - Contractor’s Perspective.” American Journal of Civil Engineering and Architecture, vol. 5, no. 5 (2017): 196-203. doi: 10.12691/ajcea-5-5-3.</a:t>
            </a:r>
            <a:endParaRPr lang="en-US" sz="18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73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80E6FA6-3090-F846-AD87-33A631A24702}"/>
              </a:ext>
            </a:extLst>
          </p:cNvPr>
          <p:cNvSpPr txBox="1">
            <a:spLocks/>
          </p:cNvSpPr>
          <p:nvPr/>
        </p:nvSpPr>
        <p:spPr>
          <a:xfrm>
            <a:off x="751884" y="3224557"/>
            <a:ext cx="9363076" cy="30923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algn="just">
              <a:lnSpc>
                <a:spcPct val="100000"/>
              </a:lnSpc>
              <a:spcBef>
                <a:spcPts val="0"/>
              </a:spcBef>
            </a:pPr>
            <a:r>
              <a:rPr lang="en-US" sz="2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 DILIGENCE IN TPF: A RIGOROUS PROCESS</a:t>
            </a:r>
          </a:p>
          <a:p>
            <a:pPr marL="0" marR="0" algn="just">
              <a:lnSpc>
                <a:spcPct val="100000"/>
              </a:lnSpc>
              <a:spcBef>
                <a:spcPts val="0"/>
              </a:spcBef>
            </a:pPr>
            <a:r>
              <a:rPr lang="en-US" sz="2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400"/>
              </a:spcBef>
              <a:spcAft>
                <a:spcPts val="400"/>
              </a:spcAft>
            </a:pPr>
            <a:endParaRPr lang="en-US" sz="2400" dirty="0">
              <a:effectLst/>
              <a:latin typeface="Source Sans Pro SemiBold" panose="020B06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all disputes are eligible for TPF.</a:t>
            </a: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sz="18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Worldwide, the funding application rejection rate is around </a:t>
            </a:r>
            <a:r>
              <a:rPr lang="en-US" sz="1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90%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funder expects that it must have at least a 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60-65%</a:t>
            </a:r>
            <a:r>
              <a:rPr lang="en-US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chance of a successful outcome including recovery from the opposite party.</a:t>
            </a: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sz="18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Arbitration proceedings can be costly and time-consuming, so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funders are very rigorous in assessing the eligibility of any case. </a:t>
            </a: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Funders have their internal benchmark (i.e. minimum claim value) to assess the eligibility of any funding application. </a:t>
            </a: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sz="18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6A450C-866B-3EFC-151A-6D4B786081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1299" y="209265"/>
            <a:ext cx="1385356" cy="161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818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9554</TotalTime>
  <Words>1320</Words>
  <Application>Microsoft Office PowerPoint</Application>
  <PresentationFormat>Widescreen</PresentationFormat>
  <Paragraphs>169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Source Sans Pro SemiBold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</dc:title>
  <dc:creator>Serkan Kutluk</dc:creator>
  <cp:lastModifiedBy>Masin Group</cp:lastModifiedBy>
  <cp:revision>37</cp:revision>
  <dcterms:created xsi:type="dcterms:W3CDTF">2023-08-28T12:48:48Z</dcterms:created>
  <dcterms:modified xsi:type="dcterms:W3CDTF">2023-10-18T21:28:02Z</dcterms:modified>
</cp:coreProperties>
</file>