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C5"/>
    <a:srgbClr val="FFBF9B"/>
    <a:srgbClr val="E0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CDE33-BF9D-47E3-9DFC-9A2D40274A4D}" v="26" dt="2026-06-08T13:32:25.14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6"/>
  </p:normalViewPr>
  <p:slideViewPr>
    <p:cSldViewPr snapToGrid="0">
      <p:cViewPr varScale="1">
        <p:scale>
          <a:sx n="54" d="100"/>
          <a:sy n="54" d="100"/>
        </p:scale>
        <p:origin x="2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tuğrul Akıncı" userId="1dd9b9bf-6a86-4878-8816-b4a0c8cce8c4" providerId="ADAL" clId="{EA24EC72-2478-4B5D-917A-6B064B6FB226}"/>
    <pc:docChg chg="undo redo custSel modSld">
      <pc:chgData name="Ertuğrul Akıncı" userId="1dd9b9bf-6a86-4878-8816-b4a0c8cce8c4" providerId="ADAL" clId="{EA24EC72-2478-4B5D-917A-6B064B6FB226}" dt="2026-06-08T13:40:44.252" v="127" actId="14100"/>
      <pc:docMkLst>
        <pc:docMk/>
      </pc:docMkLst>
      <pc:sldChg chg="delSp modSp mod">
        <pc:chgData name="Ertuğrul Akıncı" userId="1dd9b9bf-6a86-4878-8816-b4a0c8cce8c4" providerId="ADAL" clId="{EA24EC72-2478-4B5D-917A-6B064B6FB226}" dt="2026-06-08T13:34:26.292" v="122" actId="790"/>
        <pc:sldMkLst>
          <pc:docMk/>
          <pc:sldMk cId="0" sldId="256"/>
        </pc:sldMkLst>
        <pc:spChg chg="mod">
          <ac:chgData name="Ertuğrul Akıncı" userId="1dd9b9bf-6a86-4878-8816-b4a0c8cce8c4" providerId="ADAL" clId="{EA24EC72-2478-4B5D-917A-6B064B6FB226}" dt="2026-06-08T13:34:26.292" v="122" actId="790"/>
          <ac:spMkLst>
            <pc:docMk/>
            <pc:sldMk cId="0" sldId="256"/>
            <ac:spMk id="176" creationId="{00000000-0000-0000-0000-000000000000}"/>
          </ac:spMkLst>
        </pc:spChg>
        <pc:spChg chg="mod">
          <ac:chgData name="Ertuğrul Akıncı" userId="1dd9b9bf-6a86-4878-8816-b4a0c8cce8c4" providerId="ADAL" clId="{EA24EC72-2478-4B5D-917A-6B064B6FB226}" dt="2026-06-08T07:38:02.800" v="49" actId="1076"/>
          <ac:spMkLst>
            <pc:docMk/>
            <pc:sldMk cId="0" sldId="256"/>
            <ac:spMk id="178" creationId="{00000000-0000-0000-0000-000000000000}"/>
          </ac:spMkLst>
        </pc:spChg>
        <pc:picChg chg="del">
          <ac:chgData name="Ertuğrul Akıncı" userId="1dd9b9bf-6a86-4878-8816-b4a0c8cce8c4" providerId="ADAL" clId="{EA24EC72-2478-4B5D-917A-6B064B6FB226}" dt="2026-06-08T07:27:28.704" v="0" actId="478"/>
          <ac:picMkLst>
            <pc:docMk/>
            <pc:sldMk cId="0" sldId="256"/>
            <ac:picMk id="15" creationId="{58D1E256-FA0A-23C2-492D-2907E52792F0}"/>
          </ac:picMkLst>
        </pc:picChg>
      </pc:sldChg>
      <pc:sldChg chg="modSp mod">
        <pc:chgData name="Ertuğrul Akıncı" userId="1dd9b9bf-6a86-4878-8816-b4a0c8cce8c4" providerId="ADAL" clId="{EA24EC72-2478-4B5D-917A-6B064B6FB226}" dt="2026-06-08T13:27:18.780" v="54" actId="20577"/>
        <pc:sldMkLst>
          <pc:docMk/>
          <pc:sldMk cId="3569835396" sldId="259"/>
        </pc:sldMkLst>
        <pc:spChg chg="mod">
          <ac:chgData name="Ertuğrul Akıncı" userId="1dd9b9bf-6a86-4878-8816-b4a0c8cce8c4" providerId="ADAL" clId="{EA24EC72-2478-4B5D-917A-6B064B6FB226}" dt="2026-06-08T13:27:18.780" v="54" actId="20577"/>
          <ac:spMkLst>
            <pc:docMk/>
            <pc:sldMk cId="3569835396" sldId="259"/>
            <ac:spMk id="17" creationId="{00000000-0000-0000-0000-000000000000}"/>
          </ac:spMkLst>
        </pc:spChg>
      </pc:sldChg>
      <pc:sldChg chg="modSp mod">
        <pc:chgData name="Ertuğrul Akıncı" userId="1dd9b9bf-6a86-4878-8816-b4a0c8cce8c4" providerId="ADAL" clId="{EA24EC72-2478-4B5D-917A-6B064B6FB226}" dt="2026-06-08T13:40:44.252" v="127" actId="14100"/>
        <pc:sldMkLst>
          <pc:docMk/>
          <pc:sldMk cId="1582053883" sldId="261"/>
        </pc:sldMkLst>
        <pc:spChg chg="mod">
          <ac:chgData name="Ertuğrul Akıncı" userId="1dd9b9bf-6a86-4878-8816-b4a0c8cce8c4" providerId="ADAL" clId="{EA24EC72-2478-4B5D-917A-6B064B6FB226}" dt="2026-06-08T13:40:41.629" v="126" actId="790"/>
          <ac:spMkLst>
            <pc:docMk/>
            <pc:sldMk cId="1582053883" sldId="261"/>
            <ac:spMk id="4" creationId="{00000000-0000-0000-0000-000000000000}"/>
          </ac:spMkLst>
        </pc:spChg>
        <pc:spChg chg="mod">
          <ac:chgData name="Ertuğrul Akıncı" userId="1dd9b9bf-6a86-4878-8816-b4a0c8cce8c4" providerId="ADAL" clId="{EA24EC72-2478-4B5D-917A-6B064B6FB226}" dt="2026-06-08T13:40:44.252" v="127" actId="14100"/>
          <ac:spMkLst>
            <pc:docMk/>
            <pc:sldMk cId="1582053883" sldId="261"/>
            <ac:spMk id="5" creationId="{00000000-0000-0000-0000-000000000000}"/>
          </ac:spMkLst>
        </pc:spChg>
      </pc:sldChg>
      <pc:sldChg chg="modSp mod">
        <pc:chgData name="Ertuğrul Akıncı" userId="1dd9b9bf-6a86-4878-8816-b4a0c8cce8c4" providerId="ADAL" clId="{EA24EC72-2478-4B5D-917A-6B064B6FB226}" dt="2026-06-08T07:39:27.277" v="50" actId="1076"/>
        <pc:sldMkLst>
          <pc:docMk/>
          <pc:sldMk cId="710095303" sldId="262"/>
        </pc:sldMkLst>
        <pc:spChg chg="mod">
          <ac:chgData name="Ertuğrul Akıncı" userId="1dd9b9bf-6a86-4878-8816-b4a0c8cce8c4" providerId="ADAL" clId="{EA24EC72-2478-4B5D-917A-6B064B6FB226}" dt="2026-06-08T07:39:27.277" v="50" actId="1076"/>
          <ac:spMkLst>
            <pc:docMk/>
            <pc:sldMk cId="710095303" sldId="262"/>
            <ac:spMk id="3" creationId="{00000000-0000-0000-0000-000000000000}"/>
          </ac:spMkLst>
        </pc:spChg>
      </pc:sldChg>
      <pc:sldChg chg="modSp mod">
        <pc:chgData name="Ertuğrul Akıncı" userId="1dd9b9bf-6a86-4878-8816-b4a0c8cce8c4" providerId="ADAL" clId="{EA24EC72-2478-4B5D-917A-6B064B6FB226}" dt="2026-06-08T13:31:41.789" v="119" actId="790"/>
        <pc:sldMkLst>
          <pc:docMk/>
          <pc:sldMk cId="2774177069" sldId="263"/>
        </pc:sldMkLst>
        <pc:spChg chg="mod">
          <ac:chgData name="Ertuğrul Akıncı" userId="1dd9b9bf-6a86-4878-8816-b4a0c8cce8c4" providerId="ADAL" clId="{EA24EC72-2478-4B5D-917A-6B064B6FB226}" dt="2026-06-08T13:31:41.789" v="119" actId="790"/>
          <ac:spMkLst>
            <pc:docMk/>
            <pc:sldMk cId="2774177069" sldId="263"/>
            <ac:spMk id="15" creationId="{00000000-0000-0000-0000-000000000000}"/>
          </ac:spMkLst>
        </pc:spChg>
      </pc:sldChg>
      <pc:sldChg chg="modSp mod">
        <pc:chgData name="Ertuğrul Akıncı" userId="1dd9b9bf-6a86-4878-8816-b4a0c8cce8c4" providerId="ADAL" clId="{EA24EC72-2478-4B5D-917A-6B064B6FB226}" dt="2026-06-08T13:28:09.724" v="61" actId="113"/>
        <pc:sldMkLst>
          <pc:docMk/>
          <pc:sldMk cId="2659049754" sldId="264"/>
        </pc:sldMkLst>
        <pc:spChg chg="mod">
          <ac:chgData name="Ertuğrul Akıncı" userId="1dd9b9bf-6a86-4878-8816-b4a0c8cce8c4" providerId="ADAL" clId="{EA24EC72-2478-4B5D-917A-6B064B6FB226}" dt="2026-06-08T13:27:55.252" v="59" actId="20577"/>
          <ac:spMkLst>
            <pc:docMk/>
            <pc:sldMk cId="2659049754" sldId="264"/>
            <ac:spMk id="7" creationId="{00000000-0000-0000-0000-000000000000}"/>
          </ac:spMkLst>
        </pc:spChg>
        <pc:spChg chg="mod">
          <ac:chgData name="Ertuğrul Akıncı" userId="1dd9b9bf-6a86-4878-8816-b4a0c8cce8c4" providerId="ADAL" clId="{EA24EC72-2478-4B5D-917A-6B064B6FB226}" dt="2026-06-08T13:28:09.724" v="61" actId="113"/>
          <ac:spMkLst>
            <pc:docMk/>
            <pc:sldMk cId="2659049754" sldId="264"/>
            <ac:spMk id="12" creationId="{C6C6E3E9-D702-1684-1E4C-85B2DB828035}"/>
          </ac:spMkLst>
        </pc:spChg>
      </pc:sldChg>
      <pc:sldChg chg="modSp mod">
        <pc:chgData name="Ertuğrul Akıncı" userId="1dd9b9bf-6a86-4878-8816-b4a0c8cce8c4" providerId="ADAL" clId="{EA24EC72-2478-4B5D-917A-6B064B6FB226}" dt="2026-06-08T13:40:24.660" v="125" actId="20577"/>
        <pc:sldMkLst>
          <pc:docMk/>
          <pc:sldMk cId="3057094308" sldId="265"/>
        </pc:sldMkLst>
        <pc:spChg chg="mod">
          <ac:chgData name="Ertuğrul Akıncı" userId="1dd9b9bf-6a86-4878-8816-b4a0c8cce8c4" providerId="ADAL" clId="{EA24EC72-2478-4B5D-917A-6B064B6FB226}" dt="2026-06-08T13:40:24.660" v="125" actId="20577"/>
          <ac:spMkLst>
            <pc:docMk/>
            <pc:sldMk cId="3057094308" sldId="265"/>
            <ac:spMk id="2" creationId="{00000000-0000-0000-0000-000000000000}"/>
          </ac:spMkLst>
        </pc:spChg>
        <pc:spChg chg="mod">
          <ac:chgData name="Ertuğrul Akıncı" userId="1dd9b9bf-6a86-4878-8816-b4a0c8cce8c4" providerId="ADAL" clId="{EA24EC72-2478-4B5D-917A-6B064B6FB226}" dt="2026-06-08T13:39:30.773" v="124" actId="6549"/>
          <ac:spMkLst>
            <pc:docMk/>
            <pc:sldMk cId="3057094308" sldId="265"/>
            <ac:spMk id="3" creationId="{00000000-0000-0000-0000-000000000000}"/>
          </ac:spMkLst>
        </pc:spChg>
        <pc:spChg chg="mod">
          <ac:chgData name="Ertuğrul Akıncı" userId="1dd9b9bf-6a86-4878-8816-b4a0c8cce8c4" providerId="ADAL" clId="{EA24EC72-2478-4B5D-917A-6B064B6FB226}" dt="2026-06-08T13:29:19.575" v="71" actId="20577"/>
          <ac:spMkLst>
            <pc:docMk/>
            <pc:sldMk cId="3057094308" sldId="265"/>
            <ac:spMk id="4" creationId="{00000000-0000-0000-0000-000000000000}"/>
          </ac:spMkLst>
        </pc:spChg>
        <pc:spChg chg="mod">
          <ac:chgData name="Ertuğrul Akıncı" userId="1dd9b9bf-6a86-4878-8816-b4a0c8cce8c4" providerId="ADAL" clId="{EA24EC72-2478-4B5D-917A-6B064B6FB226}" dt="2026-06-08T13:28:28.246" v="63" actId="790"/>
          <ac:spMkLst>
            <pc:docMk/>
            <pc:sldMk cId="3057094308" sldId="265"/>
            <ac:spMk id="7" creationId="{00000000-0000-0000-0000-000000000000}"/>
          </ac:spMkLst>
        </pc:spChg>
      </pc:sldChg>
      <pc:sldChg chg="addSp modSp mod">
        <pc:chgData name="Ertuğrul Akıncı" userId="1dd9b9bf-6a86-4878-8816-b4a0c8cce8c4" providerId="ADAL" clId="{EA24EC72-2478-4B5D-917A-6B064B6FB226}" dt="2026-06-08T13:32:34.467" v="121" actId="1076"/>
        <pc:sldMkLst>
          <pc:docMk/>
          <pc:sldMk cId="0" sldId="274"/>
        </pc:sldMkLst>
        <pc:spChg chg="mod">
          <ac:chgData name="Ertuğrul Akıncı" userId="1dd9b9bf-6a86-4878-8816-b4a0c8cce8c4" providerId="ADAL" clId="{EA24EC72-2478-4B5D-917A-6B064B6FB226}" dt="2026-06-08T13:27:01.529" v="53" actId="790"/>
          <ac:spMkLst>
            <pc:docMk/>
            <pc:sldMk cId="0" sldId="274"/>
            <ac:spMk id="2" creationId="{00000000-0000-0000-0000-000000000000}"/>
          </ac:spMkLst>
        </pc:spChg>
        <pc:spChg chg="mod">
          <ac:chgData name="Ertuğrul Akıncı" userId="1dd9b9bf-6a86-4878-8816-b4a0c8cce8c4" providerId="ADAL" clId="{EA24EC72-2478-4B5D-917A-6B064B6FB226}" dt="2026-06-08T13:27:01.529" v="53" actId="790"/>
          <ac:spMkLst>
            <pc:docMk/>
            <pc:sldMk cId="0" sldId="274"/>
            <ac:spMk id="3" creationId="{00000000-0000-0000-0000-000000000000}"/>
          </ac:spMkLst>
        </pc:spChg>
        <pc:spChg chg="mod">
          <ac:chgData name="Ertuğrul Akıncı" userId="1dd9b9bf-6a86-4878-8816-b4a0c8cce8c4" providerId="ADAL" clId="{EA24EC72-2478-4B5D-917A-6B064B6FB226}" dt="2026-06-08T13:27:01.529" v="53" actId="790"/>
          <ac:spMkLst>
            <pc:docMk/>
            <pc:sldMk cId="0" sldId="274"/>
            <ac:spMk id="5" creationId="{00000000-0000-0000-0000-000000000000}"/>
          </ac:spMkLst>
        </pc:spChg>
        <pc:spChg chg="mod">
          <ac:chgData name="Ertuğrul Akıncı" userId="1dd9b9bf-6a86-4878-8816-b4a0c8cce8c4" providerId="ADAL" clId="{EA24EC72-2478-4B5D-917A-6B064B6FB226}" dt="2026-06-08T13:27:01.529" v="53" actId="790"/>
          <ac:spMkLst>
            <pc:docMk/>
            <pc:sldMk cId="0" sldId="274"/>
            <ac:spMk id="6" creationId="{00000000-0000-0000-0000-000000000000}"/>
          </ac:spMkLst>
        </pc:spChg>
        <pc:spChg chg="mod">
          <ac:chgData name="Ertuğrul Akıncı" userId="1dd9b9bf-6a86-4878-8816-b4a0c8cce8c4" providerId="ADAL" clId="{EA24EC72-2478-4B5D-917A-6B064B6FB226}" dt="2026-06-08T13:27:01.529" v="53" actId="790"/>
          <ac:spMkLst>
            <pc:docMk/>
            <pc:sldMk cId="0" sldId="274"/>
            <ac:spMk id="8" creationId="{00000000-0000-0000-0000-000000000000}"/>
          </ac:spMkLst>
        </pc:spChg>
        <pc:spChg chg="mod">
          <ac:chgData name="Ertuğrul Akıncı" userId="1dd9b9bf-6a86-4878-8816-b4a0c8cce8c4" providerId="ADAL" clId="{EA24EC72-2478-4B5D-917A-6B064B6FB226}" dt="2026-06-08T13:27:01.529" v="53" actId="790"/>
          <ac:spMkLst>
            <pc:docMk/>
            <pc:sldMk cId="0" sldId="274"/>
            <ac:spMk id="9" creationId="{00000000-0000-0000-0000-000000000000}"/>
          </ac:spMkLst>
        </pc:spChg>
        <pc:spChg chg="mod">
          <ac:chgData name="Ertuğrul Akıncı" userId="1dd9b9bf-6a86-4878-8816-b4a0c8cce8c4" providerId="ADAL" clId="{EA24EC72-2478-4B5D-917A-6B064B6FB226}" dt="2026-06-08T13:27:01.529" v="53" actId="790"/>
          <ac:spMkLst>
            <pc:docMk/>
            <pc:sldMk cId="0" sldId="274"/>
            <ac:spMk id="11" creationId="{00000000-0000-0000-0000-000000000000}"/>
          </ac:spMkLst>
        </pc:spChg>
        <pc:spChg chg="mod">
          <ac:chgData name="Ertuğrul Akıncı" userId="1dd9b9bf-6a86-4878-8816-b4a0c8cce8c4" providerId="ADAL" clId="{EA24EC72-2478-4B5D-917A-6B064B6FB226}" dt="2026-06-08T13:27:01.529" v="53" actId="790"/>
          <ac:spMkLst>
            <pc:docMk/>
            <pc:sldMk cId="0" sldId="274"/>
            <ac:spMk id="12" creationId="{00000000-0000-0000-0000-000000000000}"/>
          </ac:spMkLst>
        </pc:spChg>
        <pc:spChg chg="mod">
          <ac:chgData name="Ertuğrul Akıncı" userId="1dd9b9bf-6a86-4878-8816-b4a0c8cce8c4" providerId="ADAL" clId="{EA24EC72-2478-4B5D-917A-6B064B6FB226}" dt="2026-06-08T13:27:01.529" v="53" actId="790"/>
          <ac:spMkLst>
            <pc:docMk/>
            <pc:sldMk cId="0" sldId="274"/>
            <ac:spMk id="180" creationId="{00000000-0000-0000-0000-000000000000}"/>
          </ac:spMkLst>
        </pc:spChg>
        <pc:spChg chg="mod">
          <ac:chgData name="Ertuğrul Akıncı" userId="1dd9b9bf-6a86-4878-8816-b4a0c8cce8c4" providerId="ADAL" clId="{EA24EC72-2478-4B5D-917A-6B064B6FB226}" dt="2026-06-08T13:27:01.529" v="53" actId="790"/>
          <ac:spMkLst>
            <pc:docMk/>
            <pc:sldMk cId="0" sldId="274"/>
            <ac:spMk id="182" creationId="{00000000-0000-0000-0000-000000000000}"/>
          </ac:spMkLst>
        </pc:spChg>
        <pc:picChg chg="add mod">
          <ac:chgData name="Ertuğrul Akıncı" userId="1dd9b9bf-6a86-4878-8816-b4a0c8cce8c4" providerId="ADAL" clId="{EA24EC72-2478-4B5D-917A-6B064B6FB226}" dt="2026-06-08T13:32:34.467" v="121" actId="1076"/>
          <ac:picMkLst>
            <pc:docMk/>
            <pc:sldMk cId="0" sldId="274"/>
            <ac:picMk id="4" creationId="{33872B98-F905-06BD-29CE-B908BF6CBFF2}"/>
          </ac:picMkLst>
        </pc:picChg>
      </pc:sldChg>
      <pc:sldChg chg="addSp delSp modSp mod">
        <pc:chgData name="Ertuğrul Akıncı" userId="1dd9b9bf-6a86-4878-8816-b4a0c8cce8c4" providerId="ADAL" clId="{EA24EC72-2478-4B5D-917A-6B064B6FB226}" dt="2026-06-08T13:34:34.490" v="123" actId="790"/>
        <pc:sldMkLst>
          <pc:docMk/>
          <pc:sldMk cId="3108781783" sldId="275"/>
        </pc:sldMkLst>
        <pc:spChg chg="add mod">
          <ac:chgData name="Ertuğrul Akıncı" userId="1dd9b9bf-6a86-4878-8816-b4a0c8cce8c4" providerId="ADAL" clId="{EA24EC72-2478-4B5D-917A-6B064B6FB226}" dt="2026-06-08T13:34:34.490" v="123" actId="790"/>
          <ac:spMkLst>
            <pc:docMk/>
            <pc:sldMk cId="3108781783" sldId="275"/>
            <ac:spMk id="2" creationId="{853E19A6-CEE5-6C07-7911-B0D8DE6C0862}"/>
          </ac:spMkLst>
        </pc:spChg>
        <pc:spChg chg="del">
          <ac:chgData name="Ertuğrul Akıncı" userId="1dd9b9bf-6a86-4878-8816-b4a0c8cce8c4" providerId="ADAL" clId="{EA24EC72-2478-4B5D-917A-6B064B6FB226}" dt="2026-06-08T07:37:30.909" v="46" actId="478"/>
          <ac:spMkLst>
            <pc:docMk/>
            <pc:sldMk cId="3108781783" sldId="275"/>
            <ac:spMk id="176" creationId="{4ECB0EE0-BBEB-CE30-C46E-ABAA71ED4BD6}"/>
          </ac:spMkLst>
        </pc:spChg>
        <pc:picChg chg="del">
          <ac:chgData name="Ertuğrul Akıncı" userId="1dd9b9bf-6a86-4878-8816-b4a0c8cce8c4" providerId="ADAL" clId="{EA24EC72-2478-4B5D-917A-6B064B6FB226}" dt="2026-06-08T07:37:17.669" v="45" actId="478"/>
          <ac:picMkLst>
            <pc:docMk/>
            <pc:sldMk cId="3108781783" sldId="275"/>
            <ac:picMk id="15" creationId="{16C370E0-EA99-B323-B57F-649F40183EF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130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731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Yazar ve Tarih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Yazar ve Tarih</a:t>
            </a:r>
          </a:p>
        </p:txBody>
      </p:sp>
      <p:sp>
        <p:nvSpPr>
          <p:cNvPr id="1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Sunu Başlığı</a:t>
            </a:r>
          </a:p>
        </p:txBody>
      </p:sp>
      <p:sp>
        <p:nvSpPr>
          <p:cNvPr id="13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10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10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j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janda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Ajanda Başlığı</a:t>
            </a:r>
          </a:p>
        </p:txBody>
      </p:sp>
      <p:sp>
        <p:nvSpPr>
          <p:cNvPr id="109" name="Ajanda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Ajanda Alt Başlığı</a:t>
            </a:r>
          </a:p>
        </p:txBody>
      </p:sp>
      <p:sp>
        <p:nvSpPr>
          <p:cNvPr id="110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Ajanda Konuları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ap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Rapor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üyük V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%100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Veri bilgisi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Veri bilgisi</a:t>
            </a:r>
          </a:p>
        </p:txBody>
      </p:sp>
      <p:sp>
        <p:nvSpPr>
          <p:cNvPr id="12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İsi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İsim</a:t>
            </a:r>
          </a:p>
        </p:txBody>
      </p:sp>
      <p:sp>
        <p:nvSpPr>
          <p:cNvPr id="136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“Ünlü Alıntı”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Kızarmış pilav, kaynamış yumurta ve salata ile dolu kâse ve yemek çubukları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Somon balığı çöreği, salata ve humus ile dolu kâse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Maydanozlu tereyağı, kavrulmuş fındık ve rendelenmiş parmesan peyniriyle bir kâse pappardelle makarna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kızarmış pilav, kaynamış yumurta ve salata ile dolu kâse ve yemek çubukları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kadolar ve misket limonları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unu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Sunu Başlığı</a:t>
            </a:r>
          </a:p>
        </p:txBody>
      </p:sp>
      <p:sp>
        <p:nvSpPr>
          <p:cNvPr id="23" name="Yazar ve Tarih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Yazar ve Tarih</a:t>
            </a:r>
          </a:p>
        </p:txBody>
      </p:sp>
      <p:sp>
        <p:nvSpPr>
          <p:cNvPr id="2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Sunu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ernatif Başlık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omon balığı çöreği, salata ve humus ile dolu kâse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Slayt Başlığı</a:t>
            </a:r>
          </a:p>
        </p:txBody>
      </p:sp>
      <p:sp>
        <p:nvSpPr>
          <p:cNvPr id="34" name="Gövde Düzeyi Bir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Slayt Alt Başlığı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ayt Başlığı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43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44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dde İşaretl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övde Düzeyi Bir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61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Maydanozlu tereyağı, kavrulmuş fındık ve rendelenmiş parmesan peyniriyle bir kâse pappardelle makarna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6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Küç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7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7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Büyük Canlı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ayt Alt Başlığ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Slayt Alt Başlığı</a:t>
            </a:r>
          </a:p>
        </p:txBody>
      </p:sp>
      <p:sp>
        <p:nvSpPr>
          <p:cNvPr id="82" name="Gövde Düzeyi Bir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Slayt Başlığı</a:t>
            </a:r>
          </a:p>
        </p:txBody>
      </p:sp>
      <p:sp>
        <p:nvSpPr>
          <p:cNvPr id="8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Bölüm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Bölüm Başlığı</a:t>
            </a:r>
          </a:p>
        </p:txBody>
      </p:sp>
      <p:sp>
        <p:nvSpPr>
          <p:cNvPr id="9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Başlığı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Başlığı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Slayt madde işareti metni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616379" cy="13716000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2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28798"/>
          </a:blip>
          <a:srcRect t="40454" b="6384"/>
          <a:stretch>
            <a:fillRect/>
          </a:stretch>
        </p:blipFill>
        <p:spPr>
          <a:xfrm>
            <a:off x="5002" y="73734"/>
            <a:ext cx="24378998" cy="13642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b="70563"/>
          <a:stretch>
            <a:fillRect/>
          </a:stretch>
        </p:blipFill>
        <p:spPr>
          <a:xfrm>
            <a:off x="19517062" y="11716619"/>
            <a:ext cx="4936967" cy="152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l="31589" r="31589" b="42388"/>
          <a:stretch>
            <a:fillRect/>
          </a:stretch>
        </p:blipFill>
        <p:spPr>
          <a:xfrm>
            <a:off x="21946682" y="535518"/>
            <a:ext cx="1864077" cy="2157314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peaker name"/>
          <p:cNvSpPr txBox="1"/>
          <p:nvPr/>
        </p:nvSpPr>
        <p:spPr>
          <a:xfrm>
            <a:off x="1514751" y="7330725"/>
            <a:ext cx="7878760" cy="192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>
              <a:spcBef>
                <a:spcPts val="3600"/>
              </a:spcBef>
            </a:pPr>
            <a:r>
              <a:rPr lang="en-GB" b="1" noProof="0"/>
              <a:t>Ertuğrul AKINCI, LLM</a:t>
            </a:r>
          </a:p>
          <a:p>
            <a:r>
              <a:rPr lang="en-GB" sz="4000" noProof="0" dirty="0"/>
              <a:t>Tahan | Cem Attorney Partnership</a:t>
            </a:r>
          </a:p>
        </p:txBody>
      </p:sp>
      <p:sp>
        <p:nvSpPr>
          <p:cNvPr id="177" name="Title"/>
          <p:cNvSpPr txBox="1"/>
          <p:nvPr/>
        </p:nvSpPr>
        <p:spPr>
          <a:xfrm>
            <a:off x="3094141" y="4024217"/>
            <a:ext cx="18428096" cy="2092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algn="ctr"/>
            <a:r>
              <a:rPr lang="en-GB" sz="5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Liquidated Damages for Delay</a:t>
            </a:r>
            <a:r>
              <a:rPr lang="tr-TR" sz="5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Construction Projects</a:t>
            </a:r>
          </a:p>
          <a:p>
            <a:pPr algn="ctr"/>
            <a:r>
              <a:rPr lang="en-GB" sz="4800" b="1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Comparative Approach</a:t>
            </a:r>
          </a:p>
        </p:txBody>
      </p:sp>
      <p:sp>
        <p:nvSpPr>
          <p:cNvPr id="178" name="June 11, 2026, Istanbul"/>
          <p:cNvSpPr txBox="1"/>
          <p:nvPr/>
        </p:nvSpPr>
        <p:spPr>
          <a:xfrm>
            <a:off x="1514751" y="9845889"/>
            <a:ext cx="565539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rPr dirty="0"/>
              <a:t>June 11, 2026</a:t>
            </a:r>
            <a:r>
              <a:rPr lang="tr-TR" dirty="0"/>
              <a:t> - </a:t>
            </a:r>
            <a:r>
              <a:rPr dirty="0"/>
              <a:t>Istanbul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4B66C-24D5-84B1-3C3B-FE8588DA0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ikdörtgen">
            <a:extLst>
              <a:ext uri="{FF2B5EF4-FFF2-40B4-BE49-F238E27FC236}">
                <a16:creationId xmlns:a16="http://schemas.microsoft.com/office/drawing/2014/main" id="{12EB6CB1-C5F2-C031-3353-478519B839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616379" cy="13716000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2" name="SCL Grafik ve Font.png" descr="SCL Grafik ve Font.png">
            <a:extLst>
              <a:ext uri="{FF2B5EF4-FFF2-40B4-BE49-F238E27FC236}">
                <a16:creationId xmlns:a16="http://schemas.microsoft.com/office/drawing/2014/main" id="{0967F645-7461-FC5E-E0C2-33A621BA6A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002" y="73734"/>
            <a:ext cx="24378998" cy="13642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L Grafik ve Font.png" descr="SCL Grafik ve Font.png">
            <a:extLst>
              <a:ext uri="{FF2B5EF4-FFF2-40B4-BE49-F238E27FC236}">
                <a16:creationId xmlns:a16="http://schemas.microsoft.com/office/drawing/2014/main" id="{5B5FDE74-E81D-04EC-E3C9-129B6253D9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70563"/>
          <a:stretch>
            <a:fillRect/>
          </a:stretch>
        </p:blipFill>
        <p:spPr>
          <a:xfrm>
            <a:off x="19517062" y="11716619"/>
            <a:ext cx="4936967" cy="152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SCL baskes logo.ai" descr="SCL baskes logo.ai">
            <a:extLst>
              <a:ext uri="{FF2B5EF4-FFF2-40B4-BE49-F238E27FC236}">
                <a16:creationId xmlns:a16="http://schemas.microsoft.com/office/drawing/2014/main" id="{4E3CDE64-79D6-43CC-7394-4A94AAA7F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1946682" y="535518"/>
            <a:ext cx="1864077" cy="215731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">
            <a:extLst>
              <a:ext uri="{FF2B5EF4-FFF2-40B4-BE49-F238E27FC236}">
                <a16:creationId xmlns:a16="http://schemas.microsoft.com/office/drawing/2014/main" id="{1B8101A9-8427-D414-21B3-BDDA914E77D2}"/>
              </a:ext>
            </a:extLst>
          </p:cNvPr>
          <p:cNvSpPr txBox="1"/>
          <p:nvPr/>
        </p:nvSpPr>
        <p:spPr>
          <a:xfrm>
            <a:off x="4191272" y="4130506"/>
            <a:ext cx="16233833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algn="ctr"/>
            <a:r>
              <a:rPr lang="tr-TR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tr-T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tr-T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peaker name">
            <a:extLst>
              <a:ext uri="{FF2B5EF4-FFF2-40B4-BE49-F238E27FC236}">
                <a16:creationId xmlns:a16="http://schemas.microsoft.com/office/drawing/2014/main" id="{853E19A6-CEE5-6C07-7911-B0D8DE6C0862}"/>
              </a:ext>
            </a:extLst>
          </p:cNvPr>
          <p:cNvSpPr txBox="1"/>
          <p:nvPr/>
        </p:nvSpPr>
        <p:spPr>
          <a:xfrm>
            <a:off x="8368808" y="6894867"/>
            <a:ext cx="7878760" cy="192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 algn="ctr">
              <a:spcBef>
                <a:spcPts val="3600"/>
              </a:spcBef>
            </a:pPr>
            <a:r>
              <a:rPr lang="en-GB" b="1" noProof="0" dirty="0"/>
              <a:t>Ertuğrul AKINCI, LLM</a:t>
            </a:r>
          </a:p>
          <a:p>
            <a:pPr algn="ctr"/>
            <a:r>
              <a:rPr lang="en-GB" sz="4000" noProof="0" dirty="0"/>
              <a:t>Tahan | Cem Attorney Partnership</a:t>
            </a:r>
          </a:p>
        </p:txBody>
      </p:sp>
    </p:spTree>
    <p:extLst>
      <p:ext uri="{BB962C8B-B14F-4D97-AF65-F5344CB8AC3E}">
        <p14:creationId xmlns:p14="http://schemas.microsoft.com/office/powerpoint/2010/main" val="31087817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GB" noProof="0" dirty="0"/>
          </a:p>
        </p:txBody>
      </p:sp>
      <p:pic>
        <p:nvPicPr>
          <p:cNvPr id="181" name="SCL Grafik ve Font.png" descr="SCL Grafik ve Font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GB" noProof="0" dirty="0"/>
          </a:p>
        </p:txBody>
      </p:sp>
      <p:pic>
        <p:nvPicPr>
          <p:cNvPr id="183" name="SCL baskes logo.ai" descr="SCL baskes logo.ai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0"/>
          <p:cNvSpPr/>
          <p:nvPr/>
        </p:nvSpPr>
        <p:spPr>
          <a:xfrm>
            <a:off x="1322950" y="3938589"/>
            <a:ext cx="14372668" cy="1178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GB" sz="7400" noProof="0" dirty="0">
                <a:solidFill>
                  <a:srgbClr val="020202"/>
                </a:solidFill>
                <a:latin typeface="+mj-lt"/>
                <a:ea typeface="PT Serif" pitchFamily="34" charset="-122"/>
                <a:cs typeface="PT Serif" pitchFamily="34" charset="-120"/>
              </a:rPr>
              <a:t>What Are Liquidated Damages?</a:t>
            </a:r>
            <a:endParaRPr lang="en-GB" sz="7400" noProof="0" dirty="0">
              <a:latin typeface="+mj-lt"/>
            </a:endParaRPr>
          </a:p>
        </p:txBody>
      </p:sp>
      <p:sp>
        <p:nvSpPr>
          <p:cNvPr id="3" name="Text 1"/>
          <p:cNvSpPr/>
          <p:nvPr/>
        </p:nvSpPr>
        <p:spPr>
          <a:xfrm>
            <a:off x="1322951" y="5799139"/>
            <a:ext cx="21737490" cy="11203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2800" noProof="0" dirty="0">
                <a:solidFill>
                  <a:srgbClr val="383838"/>
                </a:solidFill>
                <a:latin typeface="+mj-lt"/>
                <a:ea typeface="DM Sans" pitchFamily="34" charset="-122"/>
                <a:cs typeface="DM Sans" pitchFamily="34" charset="-120"/>
              </a:rPr>
              <a:t>LD clauses allow parties to </a:t>
            </a:r>
            <a:r>
              <a:rPr lang="en-GB" sz="2800" b="1" noProof="0" dirty="0">
                <a:solidFill>
                  <a:srgbClr val="383838"/>
                </a:solidFill>
                <a:latin typeface="+mj-lt"/>
                <a:ea typeface="DM Sans" pitchFamily="34" charset="-122"/>
                <a:cs typeface="DM Sans" pitchFamily="34" charset="-120"/>
              </a:rPr>
              <a:t>predetermine the damages</a:t>
            </a:r>
            <a:r>
              <a:rPr lang="en-GB" sz="2800" noProof="0" dirty="0">
                <a:solidFill>
                  <a:srgbClr val="383838"/>
                </a:solidFill>
                <a:latin typeface="+mj-lt"/>
                <a:ea typeface="DM Sans" pitchFamily="34" charset="-122"/>
                <a:cs typeface="DM Sans" pitchFamily="34" charset="-120"/>
              </a:rPr>
              <a:t> payable by the Contractor to the Employer in the event of delay.  </a:t>
            </a:r>
            <a:endParaRPr lang="en-GB" sz="2800" noProof="0" dirty="0">
              <a:latin typeface="+mj-lt"/>
            </a:endParaRPr>
          </a:p>
        </p:txBody>
      </p:sp>
      <p:sp>
        <p:nvSpPr>
          <p:cNvPr id="5" name="Text 2"/>
          <p:cNvSpPr/>
          <p:nvPr/>
        </p:nvSpPr>
        <p:spPr>
          <a:xfrm>
            <a:off x="2489933" y="8001115"/>
            <a:ext cx="4713566" cy="58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GB" sz="3700" noProof="0" dirty="0">
                <a:solidFill>
                  <a:srgbClr val="383838"/>
                </a:solidFill>
                <a:latin typeface="+mj-lt"/>
                <a:ea typeface="PT Serif" pitchFamily="34" charset="-122"/>
                <a:cs typeface="PT Serif" pitchFamily="34" charset="-120"/>
              </a:rPr>
              <a:t>Avoid Disclosure</a:t>
            </a:r>
            <a:endParaRPr lang="en-GB" sz="3700" noProof="0" dirty="0">
              <a:latin typeface="+mj-lt"/>
            </a:endParaRPr>
          </a:p>
        </p:txBody>
      </p:sp>
      <p:sp>
        <p:nvSpPr>
          <p:cNvPr id="6" name="Text 3"/>
          <p:cNvSpPr/>
          <p:nvPr/>
        </p:nvSpPr>
        <p:spPr>
          <a:xfrm>
            <a:off x="2489932" y="8794666"/>
            <a:ext cx="5794428" cy="16805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2800" noProof="0" dirty="0">
                <a:solidFill>
                  <a:srgbClr val="383838"/>
                </a:solidFill>
                <a:latin typeface="+mj-lt"/>
                <a:ea typeface="DM Sans" pitchFamily="34" charset="-122"/>
                <a:cs typeface="DM Sans" pitchFamily="34" charset="-120"/>
              </a:rPr>
              <a:t>Releases the Employer from proving losses — no need to disclose confidential records.</a:t>
            </a:r>
            <a:endParaRPr lang="en-GB" sz="2800" noProof="0" dirty="0">
              <a:latin typeface="+mj-lt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5529" y="8012028"/>
            <a:ext cx="538546" cy="53856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877775" y="8001115"/>
            <a:ext cx="5176510" cy="58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GB" sz="3700" noProof="0" dirty="0">
                <a:solidFill>
                  <a:srgbClr val="383838"/>
                </a:solidFill>
                <a:latin typeface="+mj-lt"/>
                <a:ea typeface="PT Serif" pitchFamily="34" charset="-122"/>
                <a:cs typeface="PT Serif" pitchFamily="34" charset="-120"/>
              </a:rPr>
              <a:t>Skip Mitigation Debates</a:t>
            </a:r>
            <a:endParaRPr lang="en-GB" sz="3700" noProof="0" dirty="0">
              <a:latin typeface="+mj-lt"/>
            </a:endParaRPr>
          </a:p>
        </p:txBody>
      </p:sp>
      <p:sp>
        <p:nvSpPr>
          <p:cNvPr id="9" name="Text 5"/>
          <p:cNvSpPr/>
          <p:nvPr/>
        </p:nvSpPr>
        <p:spPr>
          <a:xfrm>
            <a:off x="9877775" y="8794666"/>
            <a:ext cx="5794626" cy="16805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2800" noProof="0" dirty="0">
                <a:solidFill>
                  <a:srgbClr val="383838"/>
                </a:solidFill>
                <a:latin typeface="+mj-lt"/>
                <a:ea typeface="DM Sans" pitchFamily="34" charset="-122"/>
                <a:cs typeface="DM Sans" pitchFamily="34" charset="-120"/>
              </a:rPr>
              <a:t>Avoids lengthy debates on whether the Employer mitigated its losses.</a:t>
            </a:r>
            <a:endParaRPr lang="en-GB" sz="2800" noProof="0" dirty="0">
              <a:latin typeface="+mj-lt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33569" y="8012028"/>
            <a:ext cx="538546" cy="53856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7265815" y="8001115"/>
            <a:ext cx="4713566" cy="58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GB" sz="3700" noProof="0" dirty="0">
                <a:solidFill>
                  <a:srgbClr val="383838"/>
                </a:solidFill>
                <a:latin typeface="+mj-lt"/>
                <a:ea typeface="PT Serif" pitchFamily="34" charset="-122"/>
                <a:cs typeface="PT Serif" pitchFamily="34" charset="-120"/>
              </a:rPr>
              <a:t>Contractor Certainty</a:t>
            </a:r>
            <a:endParaRPr lang="en-GB" sz="3700" noProof="0" dirty="0">
              <a:latin typeface="+mj-lt"/>
            </a:endParaRPr>
          </a:p>
        </p:txBody>
      </p:sp>
      <p:sp>
        <p:nvSpPr>
          <p:cNvPr id="12" name="Text 7"/>
          <p:cNvSpPr/>
          <p:nvPr/>
        </p:nvSpPr>
        <p:spPr>
          <a:xfrm>
            <a:off x="17265815" y="8794666"/>
            <a:ext cx="5794626" cy="16805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2800" noProof="0" dirty="0">
                <a:solidFill>
                  <a:srgbClr val="383838"/>
                </a:solidFill>
                <a:latin typeface="+mj-lt"/>
                <a:ea typeface="DM Sans" pitchFamily="34" charset="-122"/>
                <a:cs typeface="DM Sans" pitchFamily="34" charset="-120"/>
              </a:rPr>
              <a:t>The Contractor can foresee its liability for delay in advance.</a:t>
            </a:r>
            <a:endParaRPr lang="en-GB" sz="2800" noProof="0" dirty="0">
              <a:latin typeface="+mj-lt"/>
            </a:endParaRPr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33872B98-F905-06BD-29CE-B908BF6CBF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7687" y="8026316"/>
            <a:ext cx="538546" cy="5385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FBF9D-D09B-9557-A0A0-1E4F347B4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6A50B2D2-5225-B0A5-DC18-5EC1372393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5C21289F-B50A-144D-CF1E-5A56B63483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3EF986FA-5D6D-981C-EFD1-A8350638A8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9F9EF7B1-DCAC-5B9B-2FD7-46DC0CCD01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0"/>
          <p:cNvSpPr/>
          <p:nvPr/>
        </p:nvSpPr>
        <p:spPr>
          <a:xfrm>
            <a:off x="1322950" y="3019427"/>
            <a:ext cx="20676472" cy="1178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sz="7400" dirty="0">
                <a:solidFill>
                  <a:srgbClr val="020202"/>
                </a:solidFill>
                <a:ea typeface="PT Serif" pitchFamily="34" charset="-122"/>
                <a:cs typeface="PT Serif" pitchFamily="34" charset="-120"/>
              </a:rPr>
              <a:t>LDs vs. Penalties: Why the Distinction Matters</a:t>
            </a:r>
            <a:endParaRPr lang="en-US" sz="7400" dirty="0"/>
          </a:p>
        </p:txBody>
      </p:sp>
      <p:sp>
        <p:nvSpPr>
          <p:cNvPr id="14" name="Text 1"/>
          <p:cNvSpPr/>
          <p:nvPr/>
        </p:nvSpPr>
        <p:spPr>
          <a:xfrm>
            <a:off x="1322951" y="4879977"/>
            <a:ext cx="21737490" cy="11203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The legal consequences of an LD clause depend on how it is classified under the </a:t>
            </a:r>
            <a:r>
              <a:rPr lang="en-US" sz="2800" b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governing law</a:t>
            </a:r>
            <a:r>
              <a:rPr lang="en-US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. </a:t>
            </a:r>
            <a:r>
              <a:rPr lang="tr-TR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</a:t>
            </a:r>
            <a:r>
              <a:rPr lang="en-US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Jurisdictions take markedly different approaches.</a:t>
            </a:r>
            <a:endParaRPr lang="en-US" sz="2800" dirty="0"/>
          </a:p>
        </p:txBody>
      </p:sp>
      <p:sp>
        <p:nvSpPr>
          <p:cNvPr id="15" name="Shape 2"/>
          <p:cNvSpPr/>
          <p:nvPr/>
        </p:nvSpPr>
        <p:spPr>
          <a:xfrm>
            <a:off x="1322950" y="6384132"/>
            <a:ext cx="7018360" cy="4312444"/>
          </a:xfrm>
          <a:prstGeom prst="roundRect">
            <a:avLst>
              <a:gd name="adj" fmla="val 124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tr-TR" sz="9600"/>
          </a:p>
        </p:txBody>
      </p:sp>
      <p:sp>
        <p:nvSpPr>
          <p:cNvPr id="16" name="Text 3"/>
          <p:cNvSpPr/>
          <p:nvPr/>
        </p:nvSpPr>
        <p:spPr>
          <a:xfrm>
            <a:off x="2475347" y="6743105"/>
            <a:ext cx="4713566" cy="58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ct val="104000"/>
              </a:lnSpc>
            </a:pPr>
            <a:r>
              <a:rPr lang="en-US" sz="3700" dirty="0">
                <a:solidFill>
                  <a:srgbClr val="383838"/>
                </a:solidFill>
                <a:ea typeface="PT Serif" pitchFamily="34" charset="-122"/>
                <a:cs typeface="PT Serif" pitchFamily="34" charset="-120"/>
              </a:rPr>
              <a:t>England &amp; Wales / US</a:t>
            </a:r>
            <a:endParaRPr lang="en-US" sz="3700" dirty="0"/>
          </a:p>
        </p:txBody>
      </p:sp>
      <p:sp>
        <p:nvSpPr>
          <p:cNvPr id="17" name="Text 4"/>
          <p:cNvSpPr/>
          <p:nvPr/>
        </p:nvSpPr>
        <p:spPr>
          <a:xfrm>
            <a:off x="1681914" y="7536657"/>
            <a:ext cx="6300432" cy="28009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85000" lnSpcReduction="10000"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Penalty clauses are </a:t>
            </a:r>
            <a:r>
              <a:rPr lang="en-US" sz="2800" b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unenforceable</a:t>
            </a:r>
            <a:r>
              <a:rPr lang="en-US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. LDs are valid. </a:t>
            </a:r>
            <a:r>
              <a:rPr lang="tr-TR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</a:t>
            </a:r>
            <a:r>
              <a:rPr lang="en-US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If deemed a penalty, the aggrieved party is left to general law damages</a:t>
            </a:r>
            <a:r>
              <a:rPr lang="tr-TR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.</a:t>
            </a:r>
            <a:r>
              <a:rPr lang="en-US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</a:t>
            </a:r>
            <a:endParaRPr lang="tr-TR" sz="2800" dirty="0">
              <a:solidFill>
                <a:srgbClr val="383838"/>
              </a:solidFill>
              <a:ea typeface="DM Sans" pitchFamily="34" charset="-122"/>
              <a:cs typeface="DM Sans" pitchFamily="34" charset="-120"/>
            </a:endParaRPr>
          </a:p>
          <a:p>
            <a:pPr algn="ctr">
              <a:lnSpc>
                <a:spcPct val="130000"/>
              </a:lnSpc>
              <a:spcBef>
                <a:spcPts val="2400"/>
              </a:spcBef>
            </a:pPr>
            <a:r>
              <a:rPr lang="tr-TR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[</a:t>
            </a:r>
            <a:r>
              <a:rPr lang="en-US" sz="2800" i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Cavendish v. Makdessi</a:t>
            </a:r>
            <a:r>
              <a:rPr lang="tr-TR" sz="2800" i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&amp; </a:t>
            </a:r>
            <a:r>
              <a:rPr lang="tr-TR" sz="2800" i="1" dirty="0" err="1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ParkingEye</a:t>
            </a:r>
            <a:r>
              <a:rPr lang="tr-TR" sz="2800" i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v. </a:t>
            </a:r>
            <a:r>
              <a:rPr lang="tr-TR" sz="2800" i="1" dirty="0" err="1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Beavis</a:t>
            </a:r>
            <a:r>
              <a:rPr lang="tr-TR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]</a:t>
            </a:r>
            <a:endParaRPr lang="en-US" sz="2800" dirty="0"/>
          </a:p>
        </p:txBody>
      </p:sp>
      <p:sp>
        <p:nvSpPr>
          <p:cNvPr id="18" name="Shape 5"/>
          <p:cNvSpPr/>
          <p:nvPr/>
        </p:nvSpPr>
        <p:spPr>
          <a:xfrm>
            <a:off x="8682416" y="6384132"/>
            <a:ext cx="7018360" cy="4312444"/>
          </a:xfrm>
          <a:prstGeom prst="roundRect">
            <a:avLst>
              <a:gd name="adj" fmla="val 1249"/>
            </a:avLst>
          </a:prstGeom>
          <a:solidFill>
            <a:srgbClr val="F2EEEE"/>
          </a:solidFill>
          <a:ln/>
        </p:spPr>
        <p:txBody>
          <a:bodyPr/>
          <a:lstStyle/>
          <a:p>
            <a:pPr algn="ctr"/>
            <a:endParaRPr lang="tr-TR" sz="9600" dirty="0"/>
          </a:p>
        </p:txBody>
      </p:sp>
      <p:sp>
        <p:nvSpPr>
          <p:cNvPr id="19" name="Text 6"/>
          <p:cNvSpPr/>
          <p:nvPr/>
        </p:nvSpPr>
        <p:spPr>
          <a:xfrm>
            <a:off x="9834813" y="6743105"/>
            <a:ext cx="4713566" cy="58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ct val="104000"/>
              </a:lnSpc>
            </a:pPr>
            <a:r>
              <a:rPr lang="en-US" sz="3700" dirty="0">
                <a:solidFill>
                  <a:srgbClr val="383838"/>
                </a:solidFill>
                <a:ea typeface="PT Serif" pitchFamily="34" charset="-122"/>
                <a:cs typeface="PT Serif" pitchFamily="34" charset="-120"/>
              </a:rPr>
              <a:t>Netherlands</a:t>
            </a:r>
            <a:endParaRPr lang="en-US" sz="3700" dirty="0"/>
          </a:p>
        </p:txBody>
      </p:sp>
      <p:sp>
        <p:nvSpPr>
          <p:cNvPr id="20" name="Text 7"/>
          <p:cNvSpPr/>
          <p:nvPr/>
        </p:nvSpPr>
        <p:spPr>
          <a:xfrm>
            <a:off x="9041380" y="7753707"/>
            <a:ext cx="6300432" cy="16805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No distinction</a:t>
            </a:r>
            <a:r>
              <a:rPr lang="en-US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between penalty and LD — both subject to the same regime. </a:t>
            </a:r>
            <a:r>
              <a:rPr lang="tr-TR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[</a:t>
            </a:r>
            <a:r>
              <a:rPr lang="en-US" sz="2800" i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Dutch Civil Code, Art. 6:91</a:t>
            </a:r>
            <a:r>
              <a:rPr lang="tr-TR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]</a:t>
            </a:r>
            <a:endParaRPr lang="en-US" sz="2800" dirty="0"/>
          </a:p>
        </p:txBody>
      </p:sp>
      <p:sp>
        <p:nvSpPr>
          <p:cNvPr id="21" name="Shape 8"/>
          <p:cNvSpPr/>
          <p:nvPr/>
        </p:nvSpPr>
        <p:spPr>
          <a:xfrm>
            <a:off x="16041882" y="6384132"/>
            <a:ext cx="7018360" cy="4312444"/>
          </a:xfrm>
          <a:prstGeom prst="roundRect">
            <a:avLst>
              <a:gd name="adj" fmla="val 124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tr-TR" sz="9600"/>
          </a:p>
        </p:txBody>
      </p:sp>
      <p:sp>
        <p:nvSpPr>
          <p:cNvPr id="22" name="Text 9"/>
          <p:cNvSpPr/>
          <p:nvPr/>
        </p:nvSpPr>
        <p:spPr>
          <a:xfrm>
            <a:off x="17194279" y="6743105"/>
            <a:ext cx="4713566" cy="58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ct val="104000"/>
              </a:lnSpc>
            </a:pPr>
            <a:r>
              <a:rPr lang="en-US" sz="3700" dirty="0">
                <a:solidFill>
                  <a:srgbClr val="383838"/>
                </a:solidFill>
                <a:ea typeface="PT Serif" pitchFamily="34" charset="-122"/>
                <a:cs typeface="PT Serif" pitchFamily="34" charset="-120"/>
              </a:rPr>
              <a:t>Switzerland &amp; Turkey</a:t>
            </a:r>
            <a:endParaRPr lang="en-US" sz="3700" dirty="0"/>
          </a:p>
        </p:txBody>
      </p:sp>
      <p:sp>
        <p:nvSpPr>
          <p:cNvPr id="23" name="Text 10"/>
          <p:cNvSpPr/>
          <p:nvPr/>
        </p:nvSpPr>
        <p:spPr>
          <a:xfrm>
            <a:off x="16401654" y="7819800"/>
            <a:ext cx="6300432" cy="16805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LDs and penalties are </a:t>
            </a:r>
            <a:r>
              <a:rPr lang="en-US" sz="2800" b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distinct legal concepts</a:t>
            </a:r>
            <a:r>
              <a:rPr lang="en-US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, each governed by different rules.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98353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0F969-4D3A-F7C0-B872-EF3D71BF9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A74A4331-2148-2682-1289-4F45C4C368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GB" noProof="0" dirty="0"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7A94D4E1-8AFD-C087-9521-8E9665B8F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DBBC68CC-B5CE-396A-D78C-39563F6F8B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GB" noProof="0" dirty="0"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6DE62168-E13F-A816-5DD2-55A00AE4DC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0"/>
          <p:cNvSpPr/>
          <p:nvPr/>
        </p:nvSpPr>
        <p:spPr>
          <a:xfrm>
            <a:off x="1322951" y="1381721"/>
            <a:ext cx="19314430" cy="1178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GB" sz="7400" noProof="0" dirty="0">
                <a:solidFill>
                  <a:srgbClr val="020202"/>
                </a:solidFill>
                <a:ea typeface="PT Serif" pitchFamily="34" charset="-122"/>
                <a:cs typeface="PT Serif" pitchFamily="34" charset="-120"/>
              </a:rPr>
              <a:t>How to Determine the Nature of the Clause</a:t>
            </a:r>
            <a:endParaRPr lang="en-GB" sz="7400" noProof="0" dirty="0"/>
          </a:p>
        </p:txBody>
      </p:sp>
      <p:sp>
        <p:nvSpPr>
          <p:cNvPr id="3" name="Text 1"/>
          <p:cNvSpPr/>
          <p:nvPr/>
        </p:nvSpPr>
        <p:spPr>
          <a:xfrm>
            <a:off x="1322950" y="3242271"/>
            <a:ext cx="22956660" cy="560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30000"/>
              </a:lnSpc>
            </a:pPr>
            <a:r>
              <a:rPr lang="en-GB" sz="2800" noProof="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Requires determining the </a:t>
            </a:r>
            <a:r>
              <a:rPr lang="en-GB" sz="2800" b="1" noProof="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intent of the parties</a:t>
            </a:r>
            <a:r>
              <a:rPr lang="en-GB" sz="2800" noProof="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at the time of contracting.</a:t>
            </a:r>
            <a:endParaRPr lang="en-GB" sz="2800" noProof="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2151" y="4570016"/>
            <a:ext cx="5095550" cy="738028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885110" y="4979791"/>
            <a:ext cx="4072828" cy="588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ct val="104000"/>
              </a:lnSpc>
            </a:pPr>
            <a:r>
              <a:rPr lang="en-GB" sz="3700" noProof="0" dirty="0">
                <a:solidFill>
                  <a:srgbClr val="383838"/>
                </a:solidFill>
                <a:ea typeface="PT Serif" pitchFamily="34" charset="-122"/>
                <a:cs typeface="PT Serif" pitchFamily="34" charset="-120"/>
              </a:rPr>
              <a:t>English Law</a:t>
            </a:r>
            <a:endParaRPr lang="en-GB" sz="3700" noProof="0" dirty="0"/>
          </a:p>
        </p:txBody>
      </p:sp>
      <p:sp>
        <p:nvSpPr>
          <p:cNvPr id="6" name="Text 3"/>
          <p:cNvSpPr/>
          <p:nvPr/>
        </p:nvSpPr>
        <p:spPr>
          <a:xfrm>
            <a:off x="1885110" y="5909865"/>
            <a:ext cx="4072828" cy="563066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>
              <a:lnSpc>
                <a:spcPct val="130000"/>
              </a:lnSpc>
              <a:spcBef>
                <a:spcPts val="2400"/>
              </a:spcBef>
            </a:pPr>
            <a:r>
              <a:rPr lang="en-GB" sz="2800" noProof="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LD should</a:t>
            </a:r>
          </a:p>
          <a:p>
            <a:pPr marL="457200" indent="-457200">
              <a:lnSpc>
                <a:spcPct val="13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2800" b="1" noProof="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not be punitive</a:t>
            </a:r>
            <a:r>
              <a:rPr lang="en-GB" sz="2800" noProof="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and </a:t>
            </a:r>
          </a:p>
          <a:p>
            <a:pPr marL="457200" indent="-457200">
              <a:lnSpc>
                <a:spcPct val="13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GB" sz="2800" b="1" noProof="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be proportionate</a:t>
            </a:r>
            <a:r>
              <a:rPr lang="en-GB" sz="2800" noProof="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to the legitimate interests of the aggrieved party. </a:t>
            </a:r>
          </a:p>
          <a:p>
            <a:pPr algn="ctr">
              <a:lnSpc>
                <a:spcPct val="130000"/>
              </a:lnSpc>
              <a:spcBef>
                <a:spcPts val="2400"/>
              </a:spcBef>
            </a:pPr>
            <a:r>
              <a:rPr lang="en-GB" sz="2800" i="1" noProof="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Somewhat</a:t>
            </a:r>
            <a:r>
              <a:rPr lang="en-GB" sz="2800" noProof="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accurate estimation of the potential loss</a:t>
            </a:r>
            <a:endParaRPr lang="en-GB" sz="2800" noProof="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8007" y="4570016"/>
            <a:ext cx="5095550" cy="738028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270964" y="4979791"/>
            <a:ext cx="4072828" cy="117792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>
              <a:lnSpc>
                <a:spcPct val="104000"/>
              </a:lnSpc>
            </a:pPr>
            <a:r>
              <a:rPr lang="en-GB" sz="3700" noProof="0" dirty="0">
                <a:solidFill>
                  <a:srgbClr val="383838"/>
                </a:solidFill>
                <a:ea typeface="PT Serif" pitchFamily="34" charset="-122"/>
                <a:cs typeface="PT Serif" pitchFamily="34" charset="-120"/>
              </a:rPr>
              <a:t>Swiss &amp; Turkish Law</a:t>
            </a:r>
            <a:endParaRPr lang="en-GB" sz="3700" noProof="0" dirty="0"/>
          </a:p>
        </p:txBody>
      </p:sp>
      <p:sp>
        <p:nvSpPr>
          <p:cNvPr id="9" name="Text 5"/>
          <p:cNvSpPr/>
          <p:nvPr/>
        </p:nvSpPr>
        <p:spPr>
          <a:xfrm>
            <a:off x="7270964" y="6498829"/>
            <a:ext cx="4072828" cy="504170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en-GB" sz="2800" noProof="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LD = pre-estimation of damage </a:t>
            </a:r>
          </a:p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en-GB" sz="2800" noProof="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Penalty = pressure to perform 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endParaRPr lang="en-GB" sz="2800" noProof="0" dirty="0">
              <a:solidFill>
                <a:srgbClr val="383838"/>
              </a:solidFill>
              <a:ea typeface="DM Sans" pitchFamily="34" charset="-122"/>
              <a:cs typeface="DM Sans" pitchFamily="34" charset="-120"/>
            </a:endParaRPr>
          </a:p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en-GB" sz="2800" noProof="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Amount is also important for making the determination.</a:t>
            </a:r>
          </a:p>
        </p:txBody>
      </p:sp>
      <p:sp>
        <p:nvSpPr>
          <p:cNvPr id="10" name="Shape 6"/>
          <p:cNvSpPr/>
          <p:nvPr/>
        </p:nvSpPr>
        <p:spPr>
          <a:xfrm>
            <a:off x="12642535" y="4570017"/>
            <a:ext cx="10430606" cy="3329186"/>
          </a:xfrm>
          <a:prstGeom prst="roundRect">
            <a:avLst>
              <a:gd name="adj" fmla="val 1499"/>
            </a:avLst>
          </a:prstGeom>
          <a:solidFill>
            <a:srgbClr val="E04F00">
              <a:alpha val="18000"/>
            </a:srgbClr>
          </a:solidFill>
          <a:ln/>
        </p:spPr>
        <p:txBody>
          <a:bodyPr/>
          <a:lstStyle/>
          <a:p>
            <a:endParaRPr lang="en-GB" sz="9600" noProof="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01499" y="5098257"/>
            <a:ext cx="448854" cy="35897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3809317" y="5098257"/>
            <a:ext cx="8904858" cy="28009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2800" b="1" noProof="0" dirty="0">
                <a:ea typeface="DM Sans" pitchFamily="34" charset="-122"/>
                <a:cs typeface="DM Sans" pitchFamily="34" charset="-120"/>
              </a:rPr>
              <a:t>On wording:</a:t>
            </a:r>
            <a:r>
              <a:rPr lang="en-GB" sz="2800" noProof="0" dirty="0">
                <a:ea typeface="DM Sans" pitchFamily="34" charset="-122"/>
                <a:cs typeface="DM Sans" pitchFamily="34" charset="-120"/>
              </a:rPr>
              <a:t> The label used by the parties ("liquidated damages" or "penalty") is relevant but not decisive. Courts and tribunals look to the </a:t>
            </a:r>
            <a:r>
              <a:rPr lang="en-GB" sz="2800" b="1" noProof="0" dirty="0">
                <a:ea typeface="DM Sans" pitchFamily="34" charset="-122"/>
                <a:cs typeface="DM Sans" pitchFamily="34" charset="-120"/>
              </a:rPr>
              <a:t>true and common intention</a:t>
            </a:r>
            <a:r>
              <a:rPr lang="en-GB" sz="2800" noProof="0" dirty="0">
                <a:ea typeface="DM Sans" pitchFamily="34" charset="-122"/>
                <a:cs typeface="DM Sans" pitchFamily="34" charset="-120"/>
              </a:rPr>
              <a:t> of the parties.</a:t>
            </a:r>
            <a:endParaRPr lang="en-GB" sz="2800" noProof="0" dirty="0"/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58A11EA2-BDD1-3D4D-6709-21CD692F292B}"/>
              </a:ext>
            </a:extLst>
          </p:cNvPr>
          <p:cNvSpPr/>
          <p:nvPr/>
        </p:nvSpPr>
        <p:spPr>
          <a:xfrm>
            <a:off x="12801279" y="8596996"/>
            <a:ext cx="10430605" cy="33533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GB" sz="2800" noProof="0" dirty="0">
                <a:solidFill>
                  <a:srgbClr val="383838"/>
                </a:solidFill>
              </a:rPr>
              <a:t>Turkish Code of Obligations – Art. 19</a:t>
            </a:r>
          </a:p>
          <a:p>
            <a:pPr marL="457200" indent="-45720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GB" sz="2800" noProof="0" dirty="0">
                <a:solidFill>
                  <a:srgbClr val="383838"/>
                </a:solidFill>
              </a:rPr>
              <a:t>Swiss Code of Obligations – Art. 18</a:t>
            </a:r>
          </a:p>
          <a:p>
            <a:pPr marL="457200" indent="-45720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GB" sz="2800" noProof="0" dirty="0">
                <a:solidFill>
                  <a:srgbClr val="383838"/>
                </a:solidFill>
              </a:rPr>
              <a:t>Cavendish v. Makdessi &amp; </a:t>
            </a:r>
            <a:r>
              <a:rPr lang="en-GB" sz="2800" noProof="0" dirty="0" err="1">
                <a:solidFill>
                  <a:srgbClr val="383838"/>
                </a:solidFill>
              </a:rPr>
              <a:t>ParkingEye</a:t>
            </a:r>
            <a:r>
              <a:rPr lang="en-GB" sz="2800" noProof="0" dirty="0">
                <a:solidFill>
                  <a:srgbClr val="383838"/>
                </a:solidFill>
              </a:rPr>
              <a:t> v. Beavis</a:t>
            </a:r>
          </a:p>
          <a:p>
            <a:pPr marL="457200" indent="-45720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GB" sz="2800" noProof="0" dirty="0">
                <a:solidFill>
                  <a:srgbClr val="383838"/>
                </a:solidFill>
              </a:rPr>
              <a:t>Dunlop Pneumatic Tyre v. New Garage</a:t>
            </a: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GB" sz="2800" noProof="0" dirty="0">
              <a:solidFill>
                <a:srgbClr val="383838"/>
              </a:solidFill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GB" sz="2800" noProof="0" dirty="0">
              <a:solidFill>
                <a:srgbClr val="383838"/>
              </a:solidFill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GB" sz="2800" noProof="0" dirty="0">
              <a:solidFill>
                <a:srgbClr val="3838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234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47CF2-41AC-A90C-35BD-DF85C4929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ECA51D7D-4270-4057-D9E7-D128459763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52E7DA94-93AC-2AA8-FA7B-8DE699EC02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CED01433-9CD8-11E0-A4BE-AB007B9179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D584C119-9E04-3E08-80F3-A6DABDD1DA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0"/>
          <p:cNvSpPr/>
          <p:nvPr/>
        </p:nvSpPr>
        <p:spPr>
          <a:xfrm>
            <a:off x="1322951" y="1046361"/>
            <a:ext cx="18660198" cy="1178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sz="7400" dirty="0">
                <a:solidFill>
                  <a:srgbClr val="020202"/>
                </a:solidFill>
                <a:ea typeface="PT Serif" pitchFamily="34" charset="-122"/>
                <a:cs typeface="PT Serif" pitchFamily="34" charset="-120"/>
              </a:rPr>
              <a:t>The Correct Point in Time for Assessment</a:t>
            </a:r>
            <a:endParaRPr lang="en-US" sz="7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693" y="2963005"/>
            <a:ext cx="7287038" cy="77382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29940" y="3843825"/>
            <a:ext cx="3714160" cy="15663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ctr">
              <a:lnSpc>
                <a:spcPct val="104000"/>
              </a:lnSpc>
            </a:pPr>
            <a:r>
              <a:rPr lang="en-GB" sz="3100" noProof="0" dirty="0">
                <a:solidFill>
                  <a:srgbClr val="383838"/>
                </a:solidFill>
                <a:ea typeface="PT Serif" pitchFamily="34" charset="-122"/>
                <a:cs typeface="PT Serif" pitchFamily="34" charset="-120"/>
              </a:rPr>
              <a:t>Assess at Conclusion of the Contract</a:t>
            </a:r>
            <a:endParaRPr lang="en-GB" sz="3100" noProof="0" dirty="0"/>
          </a:p>
        </p:txBody>
      </p:sp>
      <p:sp>
        <p:nvSpPr>
          <p:cNvPr id="5" name="Text 2"/>
          <p:cNvSpPr/>
          <p:nvPr/>
        </p:nvSpPr>
        <p:spPr>
          <a:xfrm>
            <a:off x="1696704" y="8366025"/>
            <a:ext cx="3714160" cy="15319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04000"/>
              </a:lnSpc>
            </a:pPr>
            <a:r>
              <a:rPr lang="en-GB" sz="3100" noProof="0" dirty="0">
                <a:solidFill>
                  <a:srgbClr val="383838"/>
                </a:solidFill>
                <a:ea typeface="PT Serif" pitchFamily="34" charset="-122"/>
                <a:cs typeface="PT Serif" pitchFamily="34" charset="-120"/>
              </a:rPr>
              <a:t>Need not Match Actual Damages After the Fact</a:t>
            </a:r>
            <a:endParaRPr lang="en-GB" sz="3100" noProof="0" dirty="0"/>
          </a:p>
        </p:txBody>
      </p:sp>
      <p:sp>
        <p:nvSpPr>
          <p:cNvPr id="7" name="Text 4"/>
          <p:cNvSpPr/>
          <p:nvPr/>
        </p:nvSpPr>
        <p:spPr>
          <a:xfrm>
            <a:off x="12783409" y="7318753"/>
            <a:ext cx="10292310" cy="21038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"The </a:t>
            </a:r>
            <a:r>
              <a:rPr lang="tr-TR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[</a:t>
            </a:r>
            <a:r>
              <a:rPr lang="en-US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determination</a:t>
            </a:r>
            <a:r>
              <a:rPr lang="tr-TR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]</a:t>
            </a:r>
            <a:r>
              <a:rPr lang="en-US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depends on the character of the provision, not on the circumstances in which it falls to be enforced</a:t>
            </a:r>
            <a:r>
              <a:rPr lang="tr-TR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.</a:t>
            </a:r>
            <a:r>
              <a:rPr lang="en-US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" </a:t>
            </a:r>
            <a:r>
              <a:rPr lang="en-US" sz="2800" i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— </a:t>
            </a:r>
            <a:r>
              <a:rPr lang="en-GB" sz="2800" i="1" dirty="0">
                <a:solidFill>
                  <a:srgbClr val="383838"/>
                </a:solidFill>
              </a:rPr>
              <a:t>Cavendish v. Makdessi &amp; </a:t>
            </a:r>
            <a:r>
              <a:rPr lang="en-GB" sz="2800" i="1" dirty="0" err="1">
                <a:solidFill>
                  <a:srgbClr val="383838"/>
                </a:solidFill>
              </a:rPr>
              <a:t>ParkingEye</a:t>
            </a:r>
            <a:r>
              <a:rPr lang="en-GB" sz="2800" i="1" dirty="0">
                <a:solidFill>
                  <a:srgbClr val="383838"/>
                </a:solidFill>
              </a:rPr>
              <a:t> v. Beavis</a:t>
            </a:r>
            <a:endParaRPr lang="en-US" sz="2800" i="1" dirty="0"/>
          </a:p>
        </p:txBody>
      </p:sp>
      <p:sp>
        <p:nvSpPr>
          <p:cNvPr id="8" name="Text 5"/>
          <p:cNvSpPr/>
          <p:nvPr/>
        </p:nvSpPr>
        <p:spPr>
          <a:xfrm>
            <a:off x="12735213" y="9418149"/>
            <a:ext cx="10337729" cy="21131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30000"/>
              </a:lnSpc>
            </a:pPr>
            <a:endParaRPr lang="en-US" sz="2800" dirty="0"/>
          </a:p>
        </p:txBody>
      </p:sp>
      <p:sp>
        <p:nvSpPr>
          <p:cNvPr id="9" name="Text 3"/>
          <p:cNvSpPr/>
          <p:nvPr/>
        </p:nvSpPr>
        <p:spPr>
          <a:xfrm>
            <a:off x="12783410" y="4543447"/>
            <a:ext cx="9713884" cy="192331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Th</a:t>
            </a:r>
            <a:r>
              <a:rPr lang="tr-TR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e</a:t>
            </a:r>
            <a:r>
              <a:rPr lang="en-US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</a:t>
            </a:r>
            <a:r>
              <a:rPr lang="tr-TR" sz="2800" dirty="0" err="1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rule</a:t>
            </a:r>
            <a:r>
              <a:rPr lang="en-US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applies consistently under English, Swiss, and Turkish law</a:t>
            </a:r>
            <a:r>
              <a:rPr lang="tr-TR" sz="28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s</a:t>
            </a:r>
            <a:endParaRPr lang="en-US" sz="2800" dirty="0"/>
          </a:p>
        </p:txBody>
      </p:sp>
      <p:pic>
        <p:nvPicPr>
          <p:cNvPr id="12" name="Image 0" descr="preencoded.png">
            <a:extLst>
              <a:ext uri="{FF2B5EF4-FFF2-40B4-BE49-F238E27FC236}">
                <a16:creationId xmlns:a16="http://schemas.microsoft.com/office/drawing/2014/main" id="{896360D2-2343-FE27-1132-31C2E646D8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08393" y="4687826"/>
            <a:ext cx="349386" cy="349395"/>
          </a:xfrm>
          <a:prstGeom prst="rect">
            <a:avLst/>
          </a:prstGeom>
        </p:spPr>
      </p:pic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E940FE3D-324F-BC79-2B11-57DF9B49C2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69372" y="7400330"/>
            <a:ext cx="349386" cy="3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538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5C2F4-633F-1440-5E8B-B1631A69D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0BCC505B-35B7-E137-B22C-3EF090C53F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3928700E-3CA4-DD7C-09F1-E3E6D12DB8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08B0EED0-8280-D3F2-038A-7F038A3ABA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DE4C0D84-8ED9-AD2B-B4C6-46473A7E9D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0"/>
          <p:cNvSpPr/>
          <p:nvPr/>
        </p:nvSpPr>
        <p:spPr>
          <a:xfrm>
            <a:off x="10524272" y="5886860"/>
            <a:ext cx="11970244" cy="1240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sz="7800" dirty="0">
                <a:solidFill>
                  <a:srgbClr val="020202"/>
                </a:solidFill>
                <a:ea typeface="PT Serif" pitchFamily="34" charset="-122"/>
                <a:cs typeface="PT Serif" pitchFamily="34" charset="-120"/>
              </a:rPr>
              <a:t>Practical Considerations</a:t>
            </a:r>
            <a:endParaRPr lang="en-US" sz="7800" dirty="0"/>
          </a:p>
        </p:txBody>
      </p:sp>
    </p:spTree>
    <p:extLst>
      <p:ext uri="{BB962C8B-B14F-4D97-AF65-F5344CB8AC3E}">
        <p14:creationId xmlns:p14="http://schemas.microsoft.com/office/powerpoint/2010/main" val="71009530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90CD5-BB87-BADA-2DD8-A82EA0BC0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9F3DB69B-EF67-9E5D-B012-8BC9183F11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777C74FB-A2B8-9E15-0908-BE50D69C7F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68BF0A29-E73D-84D9-DA29-FCB8FBF193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1C948A13-7283-E0C8-0680-F5FB229C46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0"/>
          <p:cNvSpPr/>
          <p:nvPr/>
        </p:nvSpPr>
        <p:spPr>
          <a:xfrm>
            <a:off x="1322950" y="4677967"/>
            <a:ext cx="16942368" cy="1054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sz="6600" dirty="0">
                <a:solidFill>
                  <a:srgbClr val="020202"/>
                </a:solidFill>
                <a:ea typeface="PT Serif" pitchFamily="34" charset="-122"/>
                <a:cs typeface="PT Serif" pitchFamily="34" charset="-120"/>
              </a:rPr>
              <a:t>Must the Employer Actually Suffer a Loss?</a:t>
            </a:r>
            <a:endParaRPr lang="en-US" sz="6600" dirty="0"/>
          </a:p>
        </p:txBody>
      </p:sp>
      <p:sp>
        <p:nvSpPr>
          <p:cNvPr id="10" name="Shape 1"/>
          <p:cNvSpPr/>
          <p:nvPr/>
        </p:nvSpPr>
        <p:spPr>
          <a:xfrm>
            <a:off x="1322950" y="7209746"/>
            <a:ext cx="10732224" cy="2759670"/>
          </a:xfrm>
          <a:prstGeom prst="roundRect">
            <a:avLst>
              <a:gd name="adj" fmla="val 174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tr-TR" sz="9600"/>
          </a:p>
        </p:txBody>
      </p:sp>
      <p:sp>
        <p:nvSpPr>
          <p:cNvPr id="11" name="Text 2"/>
          <p:cNvSpPr/>
          <p:nvPr/>
        </p:nvSpPr>
        <p:spPr>
          <a:xfrm>
            <a:off x="1644213" y="7531016"/>
            <a:ext cx="4217286" cy="5270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sz="3300" dirty="0">
                <a:solidFill>
                  <a:srgbClr val="383838"/>
                </a:solidFill>
                <a:ea typeface="PT Serif" pitchFamily="34" charset="-122"/>
                <a:cs typeface="PT Serif" pitchFamily="34" charset="-120"/>
              </a:rPr>
              <a:t>Swiss &amp; Turkish Law</a:t>
            </a:r>
            <a:endParaRPr lang="en-US" sz="3300" dirty="0"/>
          </a:p>
        </p:txBody>
      </p:sp>
      <p:sp>
        <p:nvSpPr>
          <p:cNvPr id="12" name="Text 3"/>
          <p:cNvSpPr/>
          <p:nvPr/>
        </p:nvSpPr>
        <p:spPr>
          <a:xfrm>
            <a:off x="1644212" y="8221777"/>
            <a:ext cx="10089700" cy="14263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23000"/>
              </a:lnSpc>
            </a:pPr>
            <a:r>
              <a:rPr lang="en-US" sz="25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LD is a type of damage — the Employer must incur </a:t>
            </a:r>
            <a:r>
              <a:rPr lang="en-US" sz="2500" b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some</a:t>
            </a:r>
            <a:r>
              <a:rPr lang="en-US" sz="25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loss, but is </a:t>
            </a:r>
            <a:r>
              <a:rPr lang="en-US" sz="2500" b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not required to prove its extent</a:t>
            </a:r>
            <a:r>
              <a:rPr lang="en-US" sz="25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. </a:t>
            </a:r>
            <a:endParaRPr lang="en-US" sz="2500" dirty="0"/>
          </a:p>
        </p:txBody>
      </p:sp>
      <p:sp>
        <p:nvSpPr>
          <p:cNvPr id="13" name="Shape 4"/>
          <p:cNvSpPr/>
          <p:nvPr/>
        </p:nvSpPr>
        <p:spPr>
          <a:xfrm>
            <a:off x="12328216" y="7209746"/>
            <a:ext cx="10732224" cy="2759670"/>
          </a:xfrm>
          <a:prstGeom prst="roundRect">
            <a:avLst>
              <a:gd name="adj" fmla="val 174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tr-TR" sz="9600"/>
          </a:p>
        </p:txBody>
      </p:sp>
      <p:sp>
        <p:nvSpPr>
          <p:cNvPr id="14" name="Text 5"/>
          <p:cNvSpPr/>
          <p:nvPr/>
        </p:nvSpPr>
        <p:spPr>
          <a:xfrm>
            <a:off x="12649479" y="7531016"/>
            <a:ext cx="4217286" cy="5270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sz="3300" dirty="0">
                <a:solidFill>
                  <a:srgbClr val="383838"/>
                </a:solidFill>
                <a:ea typeface="PT Serif" pitchFamily="34" charset="-122"/>
                <a:cs typeface="PT Serif" pitchFamily="34" charset="-120"/>
              </a:rPr>
              <a:t>English Law</a:t>
            </a:r>
            <a:endParaRPr lang="en-US" sz="3300" dirty="0"/>
          </a:p>
        </p:txBody>
      </p:sp>
      <p:sp>
        <p:nvSpPr>
          <p:cNvPr id="15" name="Text 6"/>
          <p:cNvSpPr/>
          <p:nvPr/>
        </p:nvSpPr>
        <p:spPr>
          <a:xfrm>
            <a:off x="12649478" y="8221777"/>
            <a:ext cx="10089700" cy="9509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23000"/>
              </a:lnSpc>
            </a:pPr>
            <a:r>
              <a:rPr lang="en-GB" sz="2500" noProof="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No inquiry into the actual loss suffered.</a:t>
            </a:r>
            <a:endParaRPr lang="en-GB" sz="2500" noProof="0" dirty="0"/>
          </a:p>
        </p:txBody>
      </p:sp>
    </p:spTree>
    <p:extLst>
      <p:ext uri="{BB962C8B-B14F-4D97-AF65-F5344CB8AC3E}">
        <p14:creationId xmlns:p14="http://schemas.microsoft.com/office/powerpoint/2010/main" val="27741770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0102B-8638-9DF5-9426-7BC451D1B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2C7C3BD7-DA19-BD34-2C56-DEA4EDEBAD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4B305A96-D125-0069-3314-57AB1C2540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705F2F77-D252-3EF0-61F2-9B04CD95A9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3B7B5D45-FE55-4646-DE21-89EAA5E56B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0"/>
          <p:cNvSpPr/>
          <p:nvPr/>
        </p:nvSpPr>
        <p:spPr>
          <a:xfrm>
            <a:off x="1322950" y="2305848"/>
            <a:ext cx="17674188" cy="1240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sz="7800" dirty="0">
                <a:solidFill>
                  <a:srgbClr val="020202"/>
                </a:solidFill>
                <a:ea typeface="PT Serif" pitchFamily="34" charset="-122"/>
                <a:cs typeface="PT Serif" pitchFamily="34" charset="-120"/>
              </a:rPr>
              <a:t>Is the LD Amount a Cap or a Floor?</a:t>
            </a:r>
            <a:endParaRPr lang="en-US" sz="7800" dirty="0"/>
          </a:p>
        </p:txBody>
      </p:sp>
      <p:sp>
        <p:nvSpPr>
          <p:cNvPr id="3" name="Text 1"/>
          <p:cNvSpPr/>
          <p:nvPr/>
        </p:nvSpPr>
        <p:spPr>
          <a:xfrm>
            <a:off x="1322950" y="3924305"/>
            <a:ext cx="22956660" cy="604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33000"/>
              </a:lnSpc>
            </a:pPr>
            <a:r>
              <a:rPr lang="en-US" sz="29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Can the Employer claim </a:t>
            </a:r>
            <a:r>
              <a:rPr lang="en-US" sz="2900" b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more</a:t>
            </a:r>
            <a:r>
              <a:rPr lang="en-US" sz="29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than the LD? </a:t>
            </a:r>
            <a:r>
              <a:rPr lang="tr-TR" sz="29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</a:t>
            </a:r>
            <a:r>
              <a:rPr lang="en-US" sz="29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Can the Contractor pay </a:t>
            </a:r>
            <a:r>
              <a:rPr lang="en-US" sz="2900" b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less</a:t>
            </a:r>
            <a:r>
              <a:rPr lang="en-US" sz="29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?</a:t>
            </a:r>
            <a:endParaRPr lang="tr-TR" sz="2900" dirty="0">
              <a:solidFill>
                <a:srgbClr val="383838"/>
              </a:solidFill>
              <a:ea typeface="DM Sans" pitchFamily="34" charset="-122"/>
              <a:cs typeface="DM Sans" pitchFamily="34" charset="-12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1322951" y="6360120"/>
            <a:ext cx="21737490" cy="4022328"/>
          </a:xfrm>
          <a:prstGeom prst="roundRect">
            <a:avLst>
              <a:gd name="adj" fmla="val 141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TR" sz="9600"/>
          </a:p>
        </p:txBody>
      </p:sp>
      <p:sp>
        <p:nvSpPr>
          <p:cNvPr id="5" name="Shape 3"/>
          <p:cNvSpPr/>
          <p:nvPr/>
        </p:nvSpPr>
        <p:spPr>
          <a:xfrm>
            <a:off x="1322951" y="6360120"/>
            <a:ext cx="10868746" cy="4022328"/>
          </a:xfrm>
          <a:prstGeom prst="roundRect">
            <a:avLst>
              <a:gd name="adj" fmla="val 141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TR" sz="9600"/>
          </a:p>
        </p:txBody>
      </p:sp>
      <p:sp>
        <p:nvSpPr>
          <p:cNvPr id="6" name="Text 4"/>
          <p:cNvSpPr/>
          <p:nvPr/>
        </p:nvSpPr>
        <p:spPr>
          <a:xfrm>
            <a:off x="4276520" y="6663026"/>
            <a:ext cx="4961608" cy="6201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ct val="104000"/>
              </a:lnSpc>
            </a:pPr>
            <a:r>
              <a:rPr lang="en-US" sz="3900" dirty="0">
                <a:solidFill>
                  <a:srgbClr val="383838"/>
                </a:solidFill>
                <a:ea typeface="PT Serif" pitchFamily="34" charset="-122"/>
                <a:cs typeface="PT Serif" pitchFamily="34" charset="-120"/>
              </a:rPr>
              <a:t>English Law</a:t>
            </a:r>
            <a:endParaRPr lang="en-US" sz="3900" dirty="0"/>
          </a:p>
        </p:txBody>
      </p:sp>
      <p:sp>
        <p:nvSpPr>
          <p:cNvPr id="7" name="Text 5"/>
          <p:cNvSpPr/>
          <p:nvPr/>
        </p:nvSpPr>
        <p:spPr>
          <a:xfrm>
            <a:off x="1700965" y="7585077"/>
            <a:ext cx="10112718" cy="2419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>
              <a:lnSpc>
                <a:spcPct val="133000"/>
              </a:lnSpc>
              <a:spcBef>
                <a:spcPts val="2400"/>
              </a:spcBef>
            </a:pPr>
            <a:r>
              <a:rPr lang="en-US" sz="29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Where a valid LD clause exists, it is the </a:t>
            </a:r>
            <a:r>
              <a:rPr lang="en-US" sz="2900" b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sole remedy</a:t>
            </a:r>
            <a:r>
              <a:rPr lang="en-US" sz="29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for that breach. </a:t>
            </a:r>
            <a:r>
              <a:rPr lang="tr-TR" sz="29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</a:t>
            </a:r>
            <a:r>
              <a:rPr lang="en-US" sz="29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Unliquidated damages are not recoverable — the parties' agreement replaces the general remedy. </a:t>
            </a:r>
            <a:endParaRPr lang="tr-TR" sz="2900" dirty="0">
              <a:solidFill>
                <a:srgbClr val="383838"/>
              </a:solidFill>
              <a:ea typeface="DM Sans" pitchFamily="34" charset="-122"/>
              <a:cs typeface="DM Sans" pitchFamily="34" charset="-120"/>
            </a:endParaRPr>
          </a:p>
          <a:p>
            <a:pPr>
              <a:lnSpc>
                <a:spcPct val="133000"/>
              </a:lnSpc>
            </a:pPr>
            <a:r>
              <a:rPr lang="tr-TR" sz="2900" i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[</a:t>
            </a:r>
            <a:r>
              <a:rPr lang="en-US" sz="2900" i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Gilbert Ash (Northern) Ltd v</a:t>
            </a:r>
            <a:r>
              <a:rPr lang="tr-TR" sz="2900" i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.</a:t>
            </a:r>
            <a:r>
              <a:rPr lang="en-US" sz="2900" i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Modem</a:t>
            </a:r>
            <a:r>
              <a:rPr lang="tr-TR" sz="2900" i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</a:t>
            </a:r>
            <a:r>
              <a:rPr lang="en-US" sz="2900" i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Engineering (Bristol) Ltd</a:t>
            </a:r>
            <a:r>
              <a:rPr lang="tr-TR" sz="2900" i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]</a:t>
            </a:r>
          </a:p>
        </p:txBody>
      </p:sp>
      <p:sp>
        <p:nvSpPr>
          <p:cNvPr id="8" name="Shape 6"/>
          <p:cNvSpPr/>
          <p:nvPr/>
        </p:nvSpPr>
        <p:spPr>
          <a:xfrm>
            <a:off x="12191697" y="6360120"/>
            <a:ext cx="10868746" cy="4022328"/>
          </a:xfrm>
          <a:prstGeom prst="rect">
            <a:avLst/>
          </a:prstGeom>
          <a:solidFill>
            <a:srgbClr val="F2EEEE"/>
          </a:solidFill>
          <a:ln/>
        </p:spPr>
        <p:txBody>
          <a:bodyPr/>
          <a:lstStyle/>
          <a:p>
            <a:endParaRPr lang="en-TR" sz="9600"/>
          </a:p>
        </p:txBody>
      </p:sp>
      <p:sp>
        <p:nvSpPr>
          <p:cNvPr id="9" name="Shape 7"/>
          <p:cNvSpPr/>
          <p:nvPr/>
        </p:nvSpPr>
        <p:spPr>
          <a:xfrm>
            <a:off x="12191697" y="6360120"/>
            <a:ext cx="50798" cy="4022328"/>
          </a:xfrm>
          <a:prstGeom prst="roundRect">
            <a:avLst>
              <a:gd name="adj" fmla="val 11163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TR" sz="9600"/>
          </a:p>
        </p:txBody>
      </p:sp>
      <p:sp>
        <p:nvSpPr>
          <p:cNvPr id="10" name="Text 8"/>
          <p:cNvSpPr/>
          <p:nvPr/>
        </p:nvSpPr>
        <p:spPr>
          <a:xfrm>
            <a:off x="15145266" y="6663026"/>
            <a:ext cx="4961608" cy="6201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ct val="104000"/>
              </a:lnSpc>
            </a:pPr>
            <a:r>
              <a:rPr lang="en-US" sz="3900" dirty="0">
                <a:solidFill>
                  <a:srgbClr val="383838"/>
                </a:solidFill>
                <a:ea typeface="PT Serif" pitchFamily="34" charset="-122"/>
                <a:cs typeface="PT Serif" pitchFamily="34" charset="-120"/>
              </a:rPr>
              <a:t>Swiss &amp; Turkish Law</a:t>
            </a:r>
            <a:endParaRPr lang="en-US" sz="3900" dirty="0"/>
          </a:p>
        </p:txBody>
      </p:sp>
      <p:sp>
        <p:nvSpPr>
          <p:cNvPr id="11" name="Text 9"/>
          <p:cNvSpPr/>
          <p:nvPr/>
        </p:nvSpPr>
        <p:spPr>
          <a:xfrm>
            <a:off x="12569709" y="7585077"/>
            <a:ext cx="10112718" cy="2419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33000"/>
              </a:lnSpc>
            </a:pPr>
            <a:r>
              <a:rPr lang="en-US" sz="29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Unless otherwise stipulated, the Employer </a:t>
            </a:r>
            <a:r>
              <a:rPr lang="en-US" sz="2900" b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cannot claim more</a:t>
            </a:r>
            <a:r>
              <a:rPr lang="en-US" sz="29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by proving higher losses, and the Contractor </a:t>
            </a:r>
            <a:r>
              <a:rPr lang="en-US" sz="2900" b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cannot pay less</a:t>
            </a:r>
            <a:r>
              <a:rPr lang="en-US" sz="29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by proving lower losses. </a:t>
            </a:r>
            <a:endParaRPr lang="en-US" sz="2900" dirty="0"/>
          </a:p>
        </p:txBody>
      </p:sp>
      <p:sp>
        <p:nvSpPr>
          <p:cNvPr id="12" name="Text 1">
            <a:extLst>
              <a:ext uri="{FF2B5EF4-FFF2-40B4-BE49-F238E27FC236}">
                <a16:creationId xmlns:a16="http://schemas.microsoft.com/office/drawing/2014/main" id="{C6C6E3E9-D702-1684-1E4C-85B2DB828035}"/>
              </a:ext>
            </a:extLst>
          </p:cNvPr>
          <p:cNvSpPr/>
          <p:nvPr/>
        </p:nvSpPr>
        <p:spPr>
          <a:xfrm>
            <a:off x="1322950" y="4907168"/>
            <a:ext cx="22956660" cy="6048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33000"/>
              </a:lnSpc>
            </a:pPr>
            <a:r>
              <a:rPr lang="en-GB" sz="2900" noProof="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Depends on </a:t>
            </a:r>
            <a:r>
              <a:rPr lang="en-GB" sz="2900" b="1" noProof="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how the clause is constructed</a:t>
            </a:r>
            <a:r>
              <a:rPr lang="en-GB" sz="2900" noProof="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90497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418DA-2C04-B709-0A43-3A2785D8C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kdörtgen">
            <a:extLst>
              <a:ext uri="{FF2B5EF4-FFF2-40B4-BE49-F238E27FC236}">
                <a16:creationId xmlns:a16="http://schemas.microsoft.com/office/drawing/2014/main" id="{D1344C69-94F3-9543-FF6E-89DF131210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6189" y="0"/>
            <a:ext cx="24505742" cy="13716419"/>
          </a:xfrm>
          <a:prstGeom prst="rect">
            <a:avLst/>
          </a:prstGeom>
          <a:solidFill>
            <a:srgbClr val="E5E7E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1" name="SCL Grafik ve Font.png" descr="SCL Grafik ve Font.png">
            <a:extLst>
              <a:ext uri="{FF2B5EF4-FFF2-40B4-BE49-F238E27FC236}">
                <a16:creationId xmlns:a16="http://schemas.microsoft.com/office/drawing/2014/main" id="{4F40ECAC-5B7E-F98B-8553-70A01B6AC5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8798"/>
          </a:blip>
          <a:srcRect t="40454" b="6384"/>
          <a:stretch>
            <a:fillRect/>
          </a:stretch>
        </p:blipFill>
        <p:spPr>
          <a:xfrm>
            <a:off x="5545" y="-417"/>
            <a:ext cx="24378455" cy="13716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Dikdörtgen">
            <a:extLst>
              <a:ext uri="{FF2B5EF4-FFF2-40B4-BE49-F238E27FC236}">
                <a16:creationId xmlns:a16="http://schemas.microsoft.com/office/drawing/2014/main" id="{0F1EFEDD-D873-6E75-97F7-BBA905F8FF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71793" y="440816"/>
            <a:ext cx="23729778" cy="1283395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183" name="SCL baskes logo.ai" descr="SCL baskes logo.ai">
            <a:extLst>
              <a:ext uri="{FF2B5EF4-FFF2-40B4-BE49-F238E27FC236}">
                <a16:creationId xmlns:a16="http://schemas.microsoft.com/office/drawing/2014/main" id="{2F6DC882-C724-1B3C-7231-D1B0D7FA6D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l="31589" r="31589" b="42388"/>
          <a:stretch>
            <a:fillRect/>
          </a:stretch>
        </p:blipFill>
        <p:spPr>
          <a:xfrm>
            <a:off x="22494516" y="703734"/>
            <a:ext cx="1310379" cy="15165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0"/>
          <p:cNvSpPr/>
          <p:nvPr/>
        </p:nvSpPr>
        <p:spPr>
          <a:xfrm>
            <a:off x="1322950" y="1100337"/>
            <a:ext cx="17969256" cy="11164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n-US" sz="7000" dirty="0">
                <a:solidFill>
                  <a:srgbClr val="020202"/>
                </a:solidFill>
                <a:ea typeface="PT Serif" pitchFamily="34" charset="-122"/>
                <a:cs typeface="PT Serif" pitchFamily="34" charset="-120"/>
              </a:rPr>
              <a:t>Adaptation Due to Hardship</a:t>
            </a:r>
            <a:endParaRPr lang="en-US" sz="7000" dirty="0"/>
          </a:p>
        </p:txBody>
      </p:sp>
      <p:sp>
        <p:nvSpPr>
          <p:cNvPr id="3" name="Text 1"/>
          <p:cNvSpPr/>
          <p:nvPr/>
        </p:nvSpPr>
        <p:spPr>
          <a:xfrm>
            <a:off x="1322950" y="3003163"/>
            <a:ext cx="22956660" cy="517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27000"/>
              </a:lnSpc>
            </a:pPr>
            <a:r>
              <a:rPr lang="en-US" sz="26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Can an Employer seek </a:t>
            </a:r>
            <a:r>
              <a:rPr lang="en-US" sz="2600" b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adaptation</a:t>
            </a:r>
            <a:r>
              <a:rPr lang="en-US" sz="26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of the LD amount where unforeseen circumstances render it inadequate?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1515454" y="4170947"/>
            <a:ext cx="10139707" cy="6801853"/>
          </a:xfrm>
          <a:prstGeom prst="roundRect">
            <a:avLst/>
          </a:prstGeom>
          <a:solidFill>
            <a:srgbClr val="FFD4C5">
              <a:alpha val="12000"/>
            </a:srgbClr>
          </a:solidFill>
          <a:ln/>
        </p:spPr>
        <p:txBody>
          <a:bodyPr wrap="square" lIns="0" tIns="0" rIns="0" bIns="0" rtlCol="0" anchor="ctr">
            <a:normAutofit/>
          </a:bodyPr>
          <a:lstStyle/>
          <a:p>
            <a:pPr>
              <a:lnSpc>
                <a:spcPct val="127000"/>
              </a:lnSpc>
            </a:pPr>
            <a:r>
              <a:rPr lang="en-US" sz="26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The doctrine of adaptation due to hardship exists under both </a:t>
            </a:r>
            <a:r>
              <a:rPr lang="en-US" sz="2600" b="1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Swiss and Turkish law</a:t>
            </a:r>
            <a:r>
              <a:rPr lang="en-US" sz="26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. Turkey's Code of Obligations includes a specific provision</a:t>
            </a:r>
            <a:r>
              <a:rPr lang="tr-TR" sz="2600" dirty="0">
                <a:solidFill>
                  <a:srgbClr val="383838"/>
                </a:solidFill>
                <a:ea typeface="DM Sans" pitchFamily="34" charset="-122"/>
                <a:cs typeface="DM Sans" pitchFamily="34" charset="-120"/>
              </a:rPr>
              <a:t> – Art. 138</a:t>
            </a:r>
          </a:p>
          <a:p>
            <a:pPr>
              <a:lnSpc>
                <a:spcPct val="127000"/>
              </a:lnSpc>
            </a:pPr>
            <a:endParaRPr lang="tr-TR" sz="2600" dirty="0">
              <a:solidFill>
                <a:srgbClr val="383838"/>
              </a:solidFill>
            </a:endParaRPr>
          </a:p>
          <a:p>
            <a:pPr>
              <a:lnSpc>
                <a:spcPct val="127000"/>
              </a:lnSpc>
            </a:pPr>
            <a:r>
              <a:rPr lang="en-US" sz="2600" dirty="0">
                <a:ea typeface="DM Sans" pitchFamily="34" charset="-122"/>
                <a:cs typeface="DM Sans" pitchFamily="34" charset="-120"/>
              </a:rPr>
              <a:t>The Turkish Court of Cassation confirms that LD amounts may require adjustment </a:t>
            </a:r>
            <a:r>
              <a:rPr lang="tr-TR" sz="2600" dirty="0">
                <a:ea typeface="DM Sans" pitchFamily="34" charset="-122"/>
                <a:cs typeface="DM Sans" pitchFamily="34" charset="-120"/>
              </a:rPr>
              <a:t>[</a:t>
            </a:r>
            <a:r>
              <a:rPr lang="en-US" sz="2600" i="1" dirty="0">
                <a:ea typeface="DM Sans" pitchFamily="34" charset="-122"/>
                <a:cs typeface="DM Sans" pitchFamily="34" charset="-120"/>
              </a:rPr>
              <a:t>15. HD, </a:t>
            </a:r>
            <a:r>
              <a:rPr lang="tr-TR" sz="2600" i="1" dirty="0">
                <a:ea typeface="DM Sans" pitchFamily="34" charset="-122"/>
                <a:cs typeface="DM Sans" pitchFamily="34" charset="-120"/>
              </a:rPr>
              <a:t>E: 2011/515, </a:t>
            </a:r>
            <a:r>
              <a:rPr lang="en-US" sz="2600" i="1" dirty="0">
                <a:ea typeface="DM Sans" pitchFamily="34" charset="-122"/>
                <a:cs typeface="DM Sans" pitchFamily="34" charset="-120"/>
              </a:rPr>
              <a:t>K: 2011/7200, T: 16.12.2011</a:t>
            </a:r>
            <a:r>
              <a:rPr lang="tr-TR" sz="2600" dirty="0">
                <a:ea typeface="DM Sans" pitchFamily="34" charset="-122"/>
                <a:cs typeface="DM Sans" pitchFamily="34" charset="-120"/>
              </a:rPr>
              <a:t>].</a:t>
            </a:r>
          </a:p>
        </p:txBody>
      </p:sp>
      <p:sp>
        <p:nvSpPr>
          <p:cNvPr id="5" name="Shape 3"/>
          <p:cNvSpPr/>
          <p:nvPr/>
        </p:nvSpPr>
        <p:spPr>
          <a:xfrm>
            <a:off x="14960731" y="4816162"/>
            <a:ext cx="7068564" cy="4083676"/>
          </a:xfrm>
          <a:prstGeom prst="roundRect">
            <a:avLst>
              <a:gd name="adj" fmla="val 866"/>
            </a:avLst>
          </a:prstGeom>
          <a:solidFill>
            <a:srgbClr val="E04F00">
              <a:alpha val="18000"/>
            </a:srgbClr>
          </a:solidFill>
          <a:ln/>
        </p:spPr>
        <p:txBody>
          <a:bodyPr/>
          <a:lstStyle/>
          <a:p>
            <a:endParaRPr lang="en-TR" sz="9600" dirty="0"/>
          </a:p>
        </p:txBody>
      </p:sp>
      <p:sp>
        <p:nvSpPr>
          <p:cNvPr id="7" name="Text 4"/>
          <p:cNvSpPr/>
          <p:nvPr/>
        </p:nvSpPr>
        <p:spPr>
          <a:xfrm>
            <a:off x="16066200" y="5317611"/>
            <a:ext cx="5622982" cy="32934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27000"/>
              </a:lnSpc>
            </a:pPr>
            <a:r>
              <a:rPr lang="en-GB" sz="2600" b="1" noProof="0">
                <a:ea typeface="DM Sans" pitchFamily="34" charset="-122"/>
                <a:cs typeface="DM Sans" pitchFamily="34" charset="-120"/>
              </a:rPr>
              <a:t>Article 138, Turkish Code of Obligations </a:t>
            </a:r>
            <a:r>
              <a:rPr lang="en-GB" sz="2600" noProof="0">
                <a:ea typeface="DM Sans" pitchFamily="34" charset="-122"/>
                <a:cs typeface="DM Sans" pitchFamily="34" charset="-120"/>
              </a:rPr>
              <a:t>allows the parties to seek adaptation when an unforeseeable change in circumstances renders performance excessively burdensome. </a:t>
            </a:r>
            <a:endParaRPr lang="en-GB" sz="2600" noProof="0"/>
          </a:p>
        </p:txBody>
      </p:sp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7C2602FB-CE2D-2F02-C960-7180D15FD0A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34917" y="5416648"/>
            <a:ext cx="448854" cy="3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943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688</Words>
  <Application>Microsoft Office PowerPoint</Application>
  <PresentationFormat>Custom</PresentationFormat>
  <Paragraphs>68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DM Sans</vt:lpstr>
      <vt:lpstr>Helvetica Neue</vt:lpstr>
      <vt:lpstr>Helvetica Neue Medium</vt:lpstr>
      <vt:lpstr>PT Serif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Ertuğrul Akıncı</cp:lastModifiedBy>
  <cp:revision>4</cp:revision>
  <dcterms:modified xsi:type="dcterms:W3CDTF">2026-06-08T13:40:53Z</dcterms:modified>
</cp:coreProperties>
</file>