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56"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x-none" smtClean="0"/>
              <a:pPr/>
              <a:t>10/3/2023</a:t>
            </a:fld>
            <a:endParaRPr lang="x-none"/>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x-none" smtClean="0"/>
              <a:pPr/>
              <a:t>10/3/2023</a:t>
            </a:fld>
            <a:endParaRPr lang="x-none"/>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x-none" smtClean="0"/>
              <a:pPr/>
              <a:t>‹#›</a:t>
            </a:fld>
            <a:endParaRPr lang="x-none"/>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857DC14-77D6-AB5D-6D66-BEB6D2B47154}"/>
              </a:ext>
            </a:extLst>
          </p:cNvPr>
          <p:cNvSpPr>
            <a:spLocks noGrp="1"/>
          </p:cNvSpPr>
          <p:nvPr>
            <p:ph type="ctrTitle"/>
          </p:nvPr>
        </p:nvSpPr>
        <p:spPr>
          <a:xfrm>
            <a:off x="7214534" y="1803058"/>
            <a:ext cx="4471792" cy="2740700"/>
          </a:xfrm>
        </p:spPr>
        <p:txBody>
          <a:bodyPr>
            <a:normAutofit/>
          </a:bodyPr>
          <a:lstStyle/>
          <a:p>
            <a:endParaRPr lang="x-none" sz="4500" b="1" dirty="0">
              <a:solidFill>
                <a:schemeClr val="bg1"/>
              </a:solidFill>
              <a:latin typeface="Arial" panose="020B0604020202020204" pitchFamily="34" charset="0"/>
              <a:cs typeface="Arial" panose="020B0604020202020204" pitchFamily="34" charset="0"/>
            </a:endParaRPr>
          </a:p>
        </p:txBody>
      </p:sp>
      <p:sp>
        <p:nvSpPr>
          <p:cNvPr id="3" name="Subtitle 2" descr="" title="">
            <a:extLst>
              <a:ext uri="{FF2B5EF4-FFF2-40B4-BE49-F238E27FC236}">
                <a16:creationId xmlns:a16="http://schemas.microsoft.com/office/drawing/2014/main" id="{6814AF71-539E-7F8C-62FD-2EF4993837A9}"/>
              </a:ext>
            </a:extLst>
          </p:cNvPr>
          <p:cNvSpPr>
            <a:spLocks noGrp="1"/>
          </p:cNvSpPr>
          <p:nvPr>
            <p:ph type="subTitle" idx="1"/>
          </p:nvPr>
        </p:nvSpPr>
        <p:spPr>
          <a:xfrm>
            <a:off x="7214536" y="4646644"/>
            <a:ext cx="4471792" cy="1800523"/>
          </a:xfrm>
        </p:spPr>
        <p:txBody>
          <a:bodyPr>
            <a:normAutofit/>
          </a:bodyPr>
          <a:lstStyle/>
          <a:p>
            <a:r>
              <a:rPr lang="en-GB" sz="2000" dirty="0">
                <a:latin typeface="Arial" panose="020B0604020202020204" pitchFamily="34" charset="0"/>
                <a:cs typeface="Arial" panose="020B0604020202020204" pitchFamily="34" charset="0"/>
              </a:rPr>
              <a:t>Julian Bailey</a:t>
            </a:r>
          </a:p>
          <a:p>
            <a:r>
              <a:rPr lang="en-GB" sz="2000" dirty="0">
                <a:latin typeface="Arial" panose="020B0604020202020204" pitchFamily="34" charset="0"/>
                <a:cs typeface="Arial" panose="020B0604020202020204" pitchFamily="34" charset="0"/>
              </a:rPr>
              <a:t>Partner, Jones Day, London.</a:t>
            </a:r>
          </a:p>
          <a:p>
            <a:r>
              <a:rPr lang="en-GB" sz="2000" dirty="0">
                <a:latin typeface="Arial" panose="020B0604020202020204" pitchFamily="34" charset="0"/>
                <a:cs typeface="Arial" panose="020B0604020202020204" pitchFamily="34" charset="0"/>
              </a:rPr>
              <a:t>20 October 2023</a:t>
            </a:r>
            <a:endParaRPr lang="x-none" sz="2000" dirty="0">
              <a:latin typeface="Arial" panose="020B0604020202020204" pitchFamily="34" charset="0"/>
              <a:cs typeface="Arial" panose="020B0604020202020204" pitchFamily="34" charset="0"/>
            </a:endParaRPr>
          </a:p>
        </p:txBody>
      </p:sp>
      <p:pic>
        <p:nvPicPr>
          <p:cNvPr id="4" name="Picture 3" descr="" title="">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descr="" title="">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descr="" title="">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D4B843E-DE87-3219-770B-8C0B5880CDB8}"/>
              </a:ext>
            </a:extLst>
          </p:cNvPr>
          <p:cNvSpPr>
            <a:spLocks noGrp="1"/>
          </p:cNvSpPr>
          <p:nvPr>
            <p:ph type="title"/>
          </p:nvPr>
        </p:nvSpPr>
        <p:spPr/>
        <p:txBody>
          <a:bodyPr/>
          <a:lstStyle/>
          <a:p>
            <a:r>
              <a:rPr lang="en-GB" dirty="0"/>
              <a:t>Hypothetical scenario</a:t>
            </a:r>
          </a:p>
        </p:txBody>
      </p:sp>
      <p:sp>
        <p:nvSpPr>
          <p:cNvPr id="3" name="Content Placeholder 2" descr="" title="">
            <a:extLst>
              <a:ext uri="{FF2B5EF4-FFF2-40B4-BE49-F238E27FC236}">
                <a16:creationId xmlns:a16="http://schemas.microsoft.com/office/drawing/2014/main" id="{38C766CF-9A1B-258F-0822-296E3A5A8184}"/>
              </a:ext>
            </a:extLst>
          </p:cNvPr>
          <p:cNvSpPr>
            <a:spLocks noGrp="1"/>
          </p:cNvSpPr>
          <p:nvPr>
            <p:ph idx="1"/>
          </p:nvPr>
        </p:nvSpPr>
        <p:spPr/>
        <p:txBody>
          <a:bodyPr/>
          <a:lstStyle/>
          <a:p>
            <a:r>
              <a:rPr lang="en-GB" dirty="0"/>
              <a:t>Local resistance from “Norwich Youth for the Environment” (NYE).	</a:t>
            </a:r>
          </a:p>
          <a:p>
            <a:r>
              <a:rPr lang="en-GB" dirty="0"/>
              <a:t>NYE consists of around 50 people, ages 14-23.</a:t>
            </a:r>
          </a:p>
          <a:p>
            <a:r>
              <a:rPr lang="en-GB" dirty="0"/>
              <a:t>They object to the development on environmental grounds -&gt; seek a court injunction to stop it on the basis of it being a public nuisance due to the </a:t>
            </a:r>
            <a:r>
              <a:rPr lang="en-GB" sz="2800" dirty="0">
                <a:ea typeface="DFKai-SB" panose="03000509000000000000" pitchFamily="65" charset="-120"/>
              </a:rPr>
              <a:t>CO</a:t>
            </a:r>
            <a:r>
              <a:rPr lang="en-GB" sz="2800" baseline="-25000" dirty="0">
                <a:ea typeface="DFKai-SB" panose="03000509000000000000" pitchFamily="65" charset="-120"/>
              </a:rPr>
              <a:t>2 </a:t>
            </a:r>
            <a:r>
              <a:rPr lang="en-GB" sz="2800" dirty="0">
                <a:ea typeface="DFKai-SB" panose="03000509000000000000" pitchFamily="65" charset="-120"/>
              </a:rPr>
              <a:t>emissions from the concrete</a:t>
            </a:r>
            <a:r>
              <a:rPr lang="en-GB" dirty="0"/>
              <a:t>.</a:t>
            </a:r>
          </a:p>
          <a:p>
            <a:r>
              <a:rPr lang="en-GB" dirty="0"/>
              <a:t>Can NYE get their injunction?</a:t>
            </a:r>
          </a:p>
        </p:txBody>
      </p:sp>
      <p:pic>
        <p:nvPicPr>
          <p:cNvPr id="5" name="Picture 4" descr="" title="">
            <a:extLst>
              <a:ext uri="{FF2B5EF4-FFF2-40B4-BE49-F238E27FC236}">
                <a16:creationId xmlns:a16="http://schemas.microsoft.com/office/drawing/2014/main" id="{96E4E224-88CE-678B-87DB-B3F094C7E0B0}"/>
              </a:ext>
            </a:extLst>
          </p:cNvPr>
          <p:cNvPicPr>
            <a:picLocks noChangeAspect="1"/>
          </p:cNvPicPr>
          <p:nvPr/>
        </p:nvPicPr>
        <p:blipFill>
          <a:blip r:embed="rId2"/>
          <a:stretch>
            <a:fillRect/>
          </a:stretch>
        </p:blipFill>
        <p:spPr>
          <a:xfrm>
            <a:off x="6997958" y="4180114"/>
            <a:ext cx="4460033" cy="2379306"/>
          </a:xfrm>
          <a:prstGeom prst="rect">
            <a:avLst/>
          </a:prstGeom>
        </p:spPr>
      </p:pic>
    </p:spTree>
    <p:extLst>
      <p:ext uri="{BB962C8B-B14F-4D97-AF65-F5344CB8AC3E}">
        <p14:creationId xmlns:p14="http://schemas.microsoft.com/office/powerpoint/2010/main" val="1169904117"/>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ED8423C-B18B-0B38-F91F-5635F6616156}"/>
              </a:ext>
            </a:extLst>
          </p:cNvPr>
          <p:cNvSpPr>
            <a:spLocks noGrp="1"/>
          </p:cNvSpPr>
          <p:nvPr>
            <p:ph type="title"/>
          </p:nvPr>
        </p:nvSpPr>
        <p:spPr/>
        <p:txBody>
          <a:bodyPr>
            <a:normAutofit/>
          </a:bodyPr>
          <a:lstStyle/>
          <a:p>
            <a:r>
              <a:rPr lang="en-GB" sz="4000" dirty="0"/>
              <a:t>Element 1: Substantial and Unreasonable Conduct </a:t>
            </a:r>
          </a:p>
        </p:txBody>
      </p:sp>
      <p:sp>
        <p:nvSpPr>
          <p:cNvPr id="3" name="Content Placeholder 2" descr="" title="">
            <a:extLst>
              <a:ext uri="{FF2B5EF4-FFF2-40B4-BE49-F238E27FC236}">
                <a16:creationId xmlns:a16="http://schemas.microsoft.com/office/drawing/2014/main" id="{ADC276DE-C5DE-ED43-B8F8-C893B788330E}"/>
              </a:ext>
            </a:extLst>
          </p:cNvPr>
          <p:cNvSpPr>
            <a:spLocks noGrp="1"/>
          </p:cNvSpPr>
          <p:nvPr>
            <p:ph idx="1"/>
          </p:nvPr>
        </p:nvSpPr>
        <p:spPr/>
        <p:txBody>
          <a:bodyPr/>
          <a:lstStyle/>
          <a:p>
            <a:r>
              <a:rPr lang="en-GB" sz="2400" dirty="0"/>
              <a:t>What is “substantial and unreasonable” conduct?</a:t>
            </a:r>
          </a:p>
          <a:p>
            <a:r>
              <a:rPr lang="en-GB" sz="2400" dirty="0"/>
              <a:t>No legal scale or yardstick.</a:t>
            </a:r>
          </a:p>
          <a:p>
            <a:r>
              <a:rPr lang="en-GB" sz="2400" dirty="0"/>
              <a:t>We all produce CO</a:t>
            </a:r>
            <a:r>
              <a:rPr lang="en-GB" sz="2400" baseline="-25000" dirty="0"/>
              <a:t>2 </a:t>
            </a:r>
            <a:r>
              <a:rPr lang="en-GB" sz="2400" dirty="0"/>
              <a:t>when we breathe, or when we drive a petrol car…is that “substantial and unreasonable” conduct?</a:t>
            </a:r>
          </a:p>
          <a:p>
            <a:r>
              <a:rPr lang="en-GB" sz="2400" dirty="0"/>
              <a:t>Is </a:t>
            </a:r>
            <a:r>
              <a:rPr lang="en-GB" sz="2400" dirty="0" err="1">
                <a:ea typeface="DFKai-SB" panose="03000509000000000000" pitchFamily="65" charset="-120"/>
              </a:rPr>
              <a:t>2,000,000kg</a:t>
            </a:r>
            <a:r>
              <a:rPr lang="en-GB" sz="2400" dirty="0">
                <a:ea typeface="DFKai-SB" panose="03000509000000000000" pitchFamily="65" charset="-120"/>
              </a:rPr>
              <a:t> of CO</a:t>
            </a:r>
            <a:r>
              <a:rPr lang="en-GB" sz="2400" baseline="-25000" dirty="0">
                <a:ea typeface="DFKai-SB" panose="03000509000000000000" pitchFamily="65" charset="-120"/>
              </a:rPr>
              <a:t>2 </a:t>
            </a:r>
            <a:r>
              <a:rPr lang="en-GB" sz="2400" dirty="0">
                <a:ea typeface="DFKai-SB" panose="03000509000000000000" pitchFamily="65" charset="-120"/>
              </a:rPr>
              <a:t>a substantial amount? </a:t>
            </a:r>
          </a:p>
          <a:p>
            <a:r>
              <a:rPr lang="en-GB" sz="2400" dirty="0">
                <a:ea typeface="DFKai-SB" panose="03000509000000000000" pitchFamily="65" charset="-120"/>
              </a:rPr>
              <a:t>Planning approval was given, is that relevant?</a:t>
            </a:r>
          </a:p>
          <a:p>
            <a:r>
              <a:rPr lang="en-GB" sz="2400" dirty="0">
                <a:ea typeface="DFKai-SB" panose="03000509000000000000" pitchFamily="65" charset="-120"/>
              </a:rPr>
              <a:t>Has the developer tried to mitigate the project’s emissions?</a:t>
            </a:r>
          </a:p>
          <a:p>
            <a:r>
              <a:rPr lang="en-GB" sz="2400" dirty="0">
                <a:ea typeface="DFKai-SB" panose="03000509000000000000" pitchFamily="65" charset="-120"/>
              </a:rPr>
              <a:t>Is it </a:t>
            </a:r>
            <a:r>
              <a:rPr lang="en-GB" sz="2400" u="sng" dirty="0">
                <a:ea typeface="DFKai-SB" panose="03000509000000000000" pitchFamily="65" charset="-120"/>
              </a:rPr>
              <a:t>arguable</a:t>
            </a:r>
            <a:r>
              <a:rPr lang="en-GB" sz="2400" dirty="0">
                <a:ea typeface="DFKai-SB" panose="03000509000000000000" pitchFamily="65" charset="-120"/>
              </a:rPr>
              <a:t> that the CO</a:t>
            </a:r>
            <a:r>
              <a:rPr lang="en-GB" sz="2400" baseline="-25000" dirty="0">
                <a:ea typeface="DFKai-SB" panose="03000509000000000000" pitchFamily="65" charset="-120"/>
              </a:rPr>
              <a:t>2</a:t>
            </a:r>
            <a:r>
              <a:rPr lang="en-GB" sz="2400" dirty="0">
                <a:ea typeface="DFKai-SB" panose="03000509000000000000" pitchFamily="65" charset="-120"/>
              </a:rPr>
              <a:t> emissions will be substantial and unreasonable?</a:t>
            </a:r>
          </a:p>
          <a:p>
            <a:endParaRPr lang="en-GB" dirty="0">
              <a:ea typeface="DFKai-SB" panose="03000509000000000000" pitchFamily="65" charset="-120"/>
            </a:endParaRPr>
          </a:p>
          <a:p>
            <a:endParaRPr lang="en-GB" dirty="0"/>
          </a:p>
          <a:p>
            <a:endParaRPr lang="en-GB" dirty="0"/>
          </a:p>
          <a:p>
            <a:endParaRPr lang="en-GB" dirty="0"/>
          </a:p>
        </p:txBody>
      </p:sp>
      <p:pic>
        <p:nvPicPr>
          <p:cNvPr id="5" name="Picture 4" descr="" title="">
            <a:extLst>
              <a:ext uri="{FF2B5EF4-FFF2-40B4-BE49-F238E27FC236}">
                <a16:creationId xmlns:a16="http://schemas.microsoft.com/office/drawing/2014/main" id="{AF549D65-F8D3-9B37-1D37-C5C24D258324}"/>
              </a:ext>
            </a:extLst>
          </p:cNvPr>
          <p:cNvPicPr>
            <a:picLocks noChangeAspect="1"/>
          </p:cNvPicPr>
          <p:nvPr/>
        </p:nvPicPr>
        <p:blipFill>
          <a:blip r:embed="rId2"/>
          <a:stretch>
            <a:fillRect/>
          </a:stretch>
        </p:blipFill>
        <p:spPr>
          <a:xfrm>
            <a:off x="8901404" y="5421471"/>
            <a:ext cx="2981130" cy="1325564"/>
          </a:xfrm>
          <a:prstGeom prst="rect">
            <a:avLst/>
          </a:prstGeom>
        </p:spPr>
      </p:pic>
    </p:spTree>
    <p:extLst>
      <p:ext uri="{BB962C8B-B14F-4D97-AF65-F5344CB8AC3E}">
        <p14:creationId xmlns:p14="http://schemas.microsoft.com/office/powerpoint/2010/main" val="1096308948"/>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4C69AE6-9335-0B6E-96E6-9532A406A698}"/>
              </a:ext>
            </a:extLst>
          </p:cNvPr>
          <p:cNvSpPr>
            <a:spLocks noGrp="1"/>
          </p:cNvSpPr>
          <p:nvPr>
            <p:ph type="title"/>
          </p:nvPr>
        </p:nvSpPr>
        <p:spPr/>
        <p:txBody>
          <a:bodyPr/>
          <a:lstStyle/>
          <a:p>
            <a:r>
              <a:rPr lang="en-GB" sz="4400" dirty="0"/>
              <a:t>Element 2: Special Injury</a:t>
            </a:r>
            <a:endParaRPr lang="en-GB" dirty="0"/>
          </a:p>
        </p:txBody>
      </p:sp>
      <p:sp>
        <p:nvSpPr>
          <p:cNvPr id="3" name="Content Placeholder 2" descr="" title="">
            <a:extLst>
              <a:ext uri="{FF2B5EF4-FFF2-40B4-BE49-F238E27FC236}">
                <a16:creationId xmlns:a16="http://schemas.microsoft.com/office/drawing/2014/main" id="{6227DD56-3532-0E99-19C7-5A205A2B6423}"/>
              </a:ext>
            </a:extLst>
          </p:cNvPr>
          <p:cNvSpPr>
            <a:spLocks noGrp="1"/>
          </p:cNvSpPr>
          <p:nvPr>
            <p:ph idx="1"/>
          </p:nvPr>
        </p:nvSpPr>
        <p:spPr/>
        <p:txBody>
          <a:bodyPr/>
          <a:lstStyle/>
          <a:p>
            <a:r>
              <a:rPr lang="en-US" sz="2400" dirty="0">
                <a:effectLst/>
                <a:ea typeface="DFKai-SB" panose="03000509000000000000" pitchFamily="65" charset="-120"/>
              </a:rPr>
              <a:t>“The plaintiff has to prove that he suffered particular damage greater than that suffered by members of the public in general. This rule offers considerable scope for dispute on the facts and some of the decisions on injurious affection reflect different judicial views on what amounts to particular damage”: </a:t>
            </a:r>
            <a:r>
              <a:rPr lang="en-US" sz="2400" i="1" dirty="0" err="1">
                <a:effectLst/>
                <a:ea typeface="DFKai-SB" panose="03000509000000000000" pitchFamily="65" charset="-120"/>
              </a:rPr>
              <a:t>Wildtree</a:t>
            </a:r>
            <a:r>
              <a:rPr lang="en-US" sz="2400" i="1" dirty="0">
                <a:effectLst/>
                <a:ea typeface="DFKai-SB" panose="03000509000000000000" pitchFamily="65" charset="-120"/>
              </a:rPr>
              <a:t> Hotels Ltd v Harrow LBC</a:t>
            </a:r>
            <a:r>
              <a:rPr lang="en-US" sz="2400" dirty="0">
                <a:effectLst/>
                <a:ea typeface="DFKai-SB" panose="03000509000000000000" pitchFamily="65" charset="-120"/>
              </a:rPr>
              <a:t> [2001] 2 AC 1 at 7 [2], per Lord Hoffmann.</a:t>
            </a:r>
            <a:endParaRPr lang="en-GB" sz="2400" dirty="0"/>
          </a:p>
          <a:p>
            <a:r>
              <a:rPr lang="en-GB" sz="2400" dirty="0"/>
              <a:t>Greenhouse gases -&gt; global warming -&gt; affects </a:t>
            </a:r>
            <a:r>
              <a:rPr lang="en-GB" sz="2400" u="sng" dirty="0"/>
              <a:t>everyone</a:t>
            </a:r>
            <a:r>
              <a:rPr lang="en-GB" sz="2400" dirty="0"/>
              <a:t> -&gt; how can NYE claim they will suffer “special damage”?</a:t>
            </a:r>
          </a:p>
          <a:p>
            <a:r>
              <a:rPr lang="en-GB" sz="2400" dirty="0"/>
              <a:t>A possibility: their ages (14-23) -&gt; average life expectancy = c. 80 years.</a:t>
            </a:r>
          </a:p>
          <a:p>
            <a:r>
              <a:rPr lang="en-GB" sz="2400" dirty="0"/>
              <a:t>Young people more greatly affected than older folks by global warming.</a:t>
            </a:r>
          </a:p>
          <a:p>
            <a:r>
              <a:rPr lang="en-GB" sz="2400" dirty="0"/>
              <a:t>Is it therefore </a:t>
            </a:r>
            <a:r>
              <a:rPr lang="en-GB" sz="2400" u="sng" dirty="0"/>
              <a:t>arguable</a:t>
            </a:r>
            <a:r>
              <a:rPr lang="en-GB" sz="2400" dirty="0"/>
              <a:t> that special damage is made out here?</a:t>
            </a:r>
          </a:p>
          <a:p>
            <a:pPr marL="0" indent="0">
              <a:buNone/>
            </a:pPr>
            <a:endParaRPr lang="en-GB" dirty="0"/>
          </a:p>
          <a:p>
            <a:endParaRPr lang="en-GB" dirty="0"/>
          </a:p>
        </p:txBody>
      </p:sp>
      <p:pic>
        <p:nvPicPr>
          <p:cNvPr id="5" name="Picture 4" descr="" title="">
            <a:extLst>
              <a:ext uri="{FF2B5EF4-FFF2-40B4-BE49-F238E27FC236}">
                <a16:creationId xmlns:a16="http://schemas.microsoft.com/office/drawing/2014/main" id="{0C332EEC-C909-CF5C-0010-EF5B97B4F883}"/>
              </a:ext>
            </a:extLst>
          </p:cNvPr>
          <p:cNvPicPr>
            <a:picLocks noChangeAspect="1"/>
          </p:cNvPicPr>
          <p:nvPr/>
        </p:nvPicPr>
        <p:blipFill>
          <a:blip r:embed="rId2"/>
          <a:stretch>
            <a:fillRect/>
          </a:stretch>
        </p:blipFill>
        <p:spPr>
          <a:xfrm>
            <a:off x="9703837" y="121298"/>
            <a:ext cx="1474474" cy="1704327"/>
          </a:xfrm>
          <a:prstGeom prst="rect">
            <a:avLst/>
          </a:prstGeom>
        </p:spPr>
      </p:pic>
    </p:spTree>
    <p:extLst>
      <p:ext uri="{BB962C8B-B14F-4D97-AF65-F5344CB8AC3E}">
        <p14:creationId xmlns:p14="http://schemas.microsoft.com/office/powerpoint/2010/main" val="2518257111"/>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2A4A803-8D2B-46E4-11F0-C3A56855B089}"/>
              </a:ext>
            </a:extLst>
          </p:cNvPr>
          <p:cNvSpPr>
            <a:spLocks noGrp="1"/>
          </p:cNvSpPr>
          <p:nvPr>
            <p:ph type="title"/>
          </p:nvPr>
        </p:nvSpPr>
        <p:spPr/>
        <p:txBody>
          <a:bodyPr/>
          <a:lstStyle/>
          <a:p>
            <a:r>
              <a:rPr lang="en-GB" dirty="0"/>
              <a:t>Element 3: Special Damage</a:t>
            </a:r>
          </a:p>
        </p:txBody>
      </p:sp>
      <p:sp>
        <p:nvSpPr>
          <p:cNvPr id="3" name="Content Placeholder 2" descr="" title="">
            <a:extLst>
              <a:ext uri="{FF2B5EF4-FFF2-40B4-BE49-F238E27FC236}">
                <a16:creationId xmlns:a16="http://schemas.microsoft.com/office/drawing/2014/main" id="{C01D6BFB-1CA3-645B-01AA-E430362CB5FA}"/>
              </a:ext>
            </a:extLst>
          </p:cNvPr>
          <p:cNvSpPr>
            <a:spLocks noGrp="1"/>
          </p:cNvSpPr>
          <p:nvPr>
            <p:ph idx="1"/>
          </p:nvPr>
        </p:nvSpPr>
        <p:spPr/>
        <p:txBody>
          <a:bodyPr/>
          <a:lstStyle/>
          <a:p>
            <a:r>
              <a:rPr lang="en-GB" dirty="0"/>
              <a:t>Will the emissions from </a:t>
            </a:r>
            <a:r>
              <a:rPr lang="en-GB" u="sng" dirty="0"/>
              <a:t>this project</a:t>
            </a:r>
            <a:r>
              <a:rPr lang="en-GB" dirty="0"/>
              <a:t> cause NYE members to suffer some kind of personal injury or damage?</a:t>
            </a:r>
          </a:p>
          <a:p>
            <a:r>
              <a:rPr lang="en-GB" dirty="0"/>
              <a:t>Emissions from project = </a:t>
            </a:r>
            <a:r>
              <a:rPr lang="en-GB" sz="2800" dirty="0" err="1">
                <a:ea typeface="DFKai-SB" panose="03000509000000000000" pitchFamily="65" charset="-120"/>
              </a:rPr>
              <a:t>2,000,000kg</a:t>
            </a:r>
            <a:r>
              <a:rPr lang="en-GB" sz="2800" dirty="0">
                <a:ea typeface="DFKai-SB" panose="03000509000000000000" pitchFamily="65" charset="-120"/>
              </a:rPr>
              <a:t> of CO</a:t>
            </a:r>
            <a:r>
              <a:rPr lang="en-GB" sz="2800" baseline="-25000" dirty="0">
                <a:ea typeface="DFKai-SB" panose="03000509000000000000" pitchFamily="65" charset="-120"/>
              </a:rPr>
              <a:t>2.</a:t>
            </a:r>
          </a:p>
          <a:p>
            <a:r>
              <a:rPr lang="en-GB" sz="2800" dirty="0">
                <a:ea typeface="DFKai-SB" panose="03000509000000000000" pitchFamily="65" charset="-120"/>
              </a:rPr>
              <a:t>Global CO</a:t>
            </a:r>
            <a:r>
              <a:rPr lang="en-GB" sz="2800" baseline="-25000" dirty="0">
                <a:ea typeface="DFKai-SB" panose="03000509000000000000" pitchFamily="65" charset="-120"/>
              </a:rPr>
              <a:t>2 </a:t>
            </a:r>
            <a:r>
              <a:rPr lang="en-GB" dirty="0">
                <a:ea typeface="DFKai-SB" panose="03000509000000000000" pitchFamily="65" charset="-120"/>
              </a:rPr>
              <a:t>emissions in 2022 = </a:t>
            </a:r>
            <a:r>
              <a:rPr lang="en-GB" dirty="0">
                <a:effectLst/>
                <a:ea typeface="DFKai-SB" panose="03000509000000000000" pitchFamily="65" charset="-120"/>
              </a:rPr>
              <a:t>36.8 Gt.</a:t>
            </a:r>
          </a:p>
          <a:p>
            <a:r>
              <a:rPr lang="en-GB" dirty="0"/>
              <a:t>A drop in the </a:t>
            </a:r>
            <a:r>
              <a:rPr lang="en-GB" sz="2800" dirty="0">
                <a:ea typeface="DFKai-SB" panose="03000509000000000000" pitchFamily="65" charset="-120"/>
              </a:rPr>
              <a:t>CO</a:t>
            </a:r>
            <a:r>
              <a:rPr lang="en-GB" sz="2800" baseline="-25000" dirty="0">
                <a:ea typeface="DFKai-SB" panose="03000509000000000000" pitchFamily="65" charset="-120"/>
              </a:rPr>
              <a:t>2</a:t>
            </a:r>
            <a:r>
              <a:rPr lang="en-GB" dirty="0"/>
              <a:t> ocean?</a:t>
            </a:r>
          </a:p>
          <a:p>
            <a:r>
              <a:rPr lang="en-GB" dirty="0"/>
              <a:t>Test of causation: the alleged nuisance (from the factory development) need not be the sole or main cause of injury – could be one </a:t>
            </a:r>
            <a:r>
              <a:rPr lang="en-GB" u="sng" dirty="0"/>
              <a:t>of many</a:t>
            </a:r>
            <a:r>
              <a:rPr lang="en-GB" dirty="0"/>
              <a:t> causes.</a:t>
            </a:r>
          </a:p>
          <a:p>
            <a:r>
              <a:rPr lang="en-GB" dirty="0"/>
              <a:t>Is it </a:t>
            </a:r>
            <a:r>
              <a:rPr lang="en-GB" u="sng" dirty="0"/>
              <a:t>arguable</a:t>
            </a:r>
            <a:r>
              <a:rPr lang="en-GB" dirty="0"/>
              <a:t> that special damage is made out here?</a:t>
            </a:r>
          </a:p>
        </p:txBody>
      </p:sp>
      <p:pic>
        <p:nvPicPr>
          <p:cNvPr id="5" name="Picture 4" descr="" title="">
            <a:extLst>
              <a:ext uri="{FF2B5EF4-FFF2-40B4-BE49-F238E27FC236}">
                <a16:creationId xmlns:a16="http://schemas.microsoft.com/office/drawing/2014/main" id="{6EA52B98-3D62-0B6B-7FEA-642D813B19D3}"/>
              </a:ext>
            </a:extLst>
          </p:cNvPr>
          <p:cNvPicPr>
            <a:picLocks noChangeAspect="1"/>
          </p:cNvPicPr>
          <p:nvPr/>
        </p:nvPicPr>
        <p:blipFill>
          <a:blip r:embed="rId2"/>
          <a:stretch>
            <a:fillRect/>
          </a:stretch>
        </p:blipFill>
        <p:spPr>
          <a:xfrm>
            <a:off x="8724123" y="2385962"/>
            <a:ext cx="3331028" cy="1887458"/>
          </a:xfrm>
          <a:prstGeom prst="rect">
            <a:avLst/>
          </a:prstGeom>
        </p:spPr>
      </p:pic>
    </p:spTree>
    <p:extLst>
      <p:ext uri="{BB962C8B-B14F-4D97-AF65-F5344CB8AC3E}">
        <p14:creationId xmlns:p14="http://schemas.microsoft.com/office/powerpoint/2010/main" val="427282766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E1B0654-859A-6D17-4B25-12DCB33598A9}"/>
              </a:ext>
            </a:extLst>
          </p:cNvPr>
          <p:cNvSpPr>
            <a:spLocks noGrp="1"/>
          </p:cNvSpPr>
          <p:nvPr>
            <p:ph type="title"/>
          </p:nvPr>
        </p:nvSpPr>
        <p:spPr/>
        <p:txBody>
          <a:bodyPr/>
          <a:lstStyle/>
          <a:p>
            <a:r>
              <a:rPr lang="en-GB" dirty="0"/>
              <a:t>The upshot…</a:t>
            </a:r>
          </a:p>
        </p:txBody>
      </p:sp>
      <p:sp>
        <p:nvSpPr>
          <p:cNvPr id="3" name="Content Placeholder 2" descr="" title="">
            <a:extLst>
              <a:ext uri="{FF2B5EF4-FFF2-40B4-BE49-F238E27FC236}">
                <a16:creationId xmlns:a16="http://schemas.microsoft.com/office/drawing/2014/main" id="{2CB95894-1FD8-C513-68AD-DA47011E905C}"/>
              </a:ext>
            </a:extLst>
          </p:cNvPr>
          <p:cNvSpPr>
            <a:spLocks noGrp="1"/>
          </p:cNvSpPr>
          <p:nvPr>
            <p:ph idx="1"/>
          </p:nvPr>
        </p:nvSpPr>
        <p:spPr/>
        <p:txBody>
          <a:bodyPr>
            <a:normAutofit/>
          </a:bodyPr>
          <a:lstStyle/>
          <a:p>
            <a:r>
              <a:rPr lang="en-GB" dirty="0"/>
              <a:t>Tort of public nuisance is broad, ill-defined.</a:t>
            </a:r>
          </a:p>
          <a:p>
            <a:r>
              <a:rPr lang="en-GB" dirty="0"/>
              <a:t>Frequently used in environmental litigation (esp. the US).</a:t>
            </a:r>
          </a:p>
          <a:p>
            <a:r>
              <a:rPr lang="en-GB" dirty="0"/>
              <a:t>A real possibility of it being used in relation to construction &amp; engineering projects that have a large </a:t>
            </a:r>
            <a:r>
              <a:rPr lang="en-GB" dirty="0">
                <a:ea typeface="DFKai-SB" panose="03000509000000000000" pitchFamily="65" charset="-120"/>
              </a:rPr>
              <a:t>CO</a:t>
            </a:r>
            <a:r>
              <a:rPr lang="en-GB" baseline="-25000" dirty="0">
                <a:ea typeface="DFKai-SB" panose="03000509000000000000" pitchFamily="65" charset="-120"/>
              </a:rPr>
              <a:t>2</a:t>
            </a:r>
            <a:r>
              <a:rPr lang="en-GB" dirty="0"/>
              <a:t> count.</a:t>
            </a:r>
          </a:p>
          <a:p>
            <a:r>
              <a:rPr lang="en-GB" dirty="0"/>
              <a:t>Even if an injunction is refused, litigation may cause enormous disruption to a project (even an approved project).</a:t>
            </a:r>
          </a:p>
          <a:p>
            <a:r>
              <a:rPr lang="en-GB" dirty="0"/>
              <a:t>Developers need to manage environmental issues including </a:t>
            </a:r>
            <a:r>
              <a:rPr lang="en-GB" dirty="0">
                <a:ea typeface="DFKai-SB" panose="03000509000000000000" pitchFamily="65" charset="-120"/>
              </a:rPr>
              <a:t>CO</a:t>
            </a:r>
            <a:r>
              <a:rPr lang="en-GB" baseline="-25000" dirty="0">
                <a:ea typeface="DFKai-SB" panose="03000509000000000000" pitchFamily="65" charset="-120"/>
              </a:rPr>
              <a:t>2 </a:t>
            </a:r>
            <a:r>
              <a:rPr lang="en-GB" dirty="0">
                <a:ea typeface="DFKai-SB" panose="03000509000000000000" pitchFamily="65" charset="-120"/>
              </a:rPr>
              <a:t>emissions -&gt; </a:t>
            </a:r>
            <a:r>
              <a:rPr lang="en-GB" dirty="0"/>
              <a:t>“being green” (in all its shades) is the best way to go…</a:t>
            </a:r>
          </a:p>
        </p:txBody>
      </p:sp>
      <p:pic>
        <p:nvPicPr>
          <p:cNvPr id="5" name="Picture 4" descr="" title="">
            <a:extLst>
              <a:ext uri="{FF2B5EF4-FFF2-40B4-BE49-F238E27FC236}">
                <a16:creationId xmlns:a16="http://schemas.microsoft.com/office/drawing/2014/main" id="{3B0E30D7-19A9-375D-C1F2-6CFE40E8C27F}"/>
              </a:ext>
            </a:extLst>
          </p:cNvPr>
          <p:cNvPicPr>
            <a:picLocks noChangeAspect="1"/>
          </p:cNvPicPr>
          <p:nvPr/>
        </p:nvPicPr>
        <p:blipFill>
          <a:blip r:embed="rId2"/>
          <a:stretch>
            <a:fillRect/>
          </a:stretch>
        </p:blipFill>
        <p:spPr>
          <a:xfrm>
            <a:off x="8826759" y="197174"/>
            <a:ext cx="2910598" cy="2004850"/>
          </a:xfrm>
          <a:prstGeom prst="rect">
            <a:avLst/>
          </a:prstGeom>
        </p:spPr>
      </p:pic>
    </p:spTree>
    <p:extLst>
      <p:ext uri="{BB962C8B-B14F-4D97-AF65-F5344CB8AC3E}">
        <p14:creationId xmlns:p14="http://schemas.microsoft.com/office/powerpoint/2010/main" val="1079480460"/>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5A9530D-B34D-D5D1-1755-A4E8A69AB055}"/>
              </a:ext>
            </a:extLst>
          </p:cNvPr>
          <p:cNvSpPr>
            <a:spLocks noGrp="1"/>
          </p:cNvSpPr>
          <p:nvPr>
            <p:ph type="title"/>
          </p:nvPr>
        </p:nvSpPr>
        <p:spPr/>
        <p:txBody>
          <a:bodyPr/>
          <a:lstStyle/>
          <a:p>
            <a:r>
              <a:rPr lang="en-GB" dirty="0"/>
              <a:t>And finally…</a:t>
            </a:r>
          </a:p>
        </p:txBody>
      </p:sp>
      <p:sp>
        <p:nvSpPr>
          <p:cNvPr id="3" name="Content Placeholder 2" descr="" title="">
            <a:extLst>
              <a:ext uri="{FF2B5EF4-FFF2-40B4-BE49-F238E27FC236}">
                <a16:creationId xmlns:a16="http://schemas.microsoft.com/office/drawing/2014/main" id="{CF899A29-D7A7-59E3-56E4-11881F4A5262}"/>
              </a:ext>
            </a:extLst>
          </p:cNvPr>
          <p:cNvSpPr>
            <a:spLocks noGrp="1"/>
          </p:cNvSpPr>
          <p:nvPr>
            <p:ph idx="1"/>
          </p:nvPr>
        </p:nvSpPr>
        <p:spPr>
          <a:xfrm>
            <a:off x="838200" y="1464907"/>
            <a:ext cx="10515600" cy="3387110"/>
          </a:xfrm>
        </p:spPr>
        <p:txBody>
          <a:bodyPr/>
          <a:lstStyle/>
          <a:p>
            <a:endParaRPr lang="en-GB" dirty="0">
              <a:latin typeface="Times New Roman" panose="02020603050405020304" pitchFamily="18" charset="0"/>
              <a:ea typeface="DFKai-SB" panose="03000509000000000000" pitchFamily="65" charset="-120"/>
            </a:endParaRPr>
          </a:p>
          <a:p>
            <a:r>
              <a:rPr lang="en-GB" dirty="0">
                <a:effectLst/>
                <a:ea typeface="DFKai-SB" panose="03000509000000000000" pitchFamily="65" charset="-120"/>
              </a:rPr>
              <a:t>His All Holiness the Ecumenical Patriarch of Constantinople – Bartholomew I – the “Green Patriarch”:</a:t>
            </a:r>
          </a:p>
          <a:p>
            <a:pPr marL="0" indent="0">
              <a:buNone/>
            </a:pPr>
            <a:r>
              <a:rPr lang="en-GB" dirty="0">
                <a:effectLst/>
                <a:ea typeface="DFKai-SB" panose="03000509000000000000" pitchFamily="65" charset="-120"/>
              </a:rPr>
              <a:t>“We cannot expect to leave no trace on the environment. However, we must choose either to make it reflect greed and ugliness, or to use it in such a way that its beauty shows God’s handiwork through ours.”</a:t>
            </a:r>
          </a:p>
          <a:p>
            <a:pPr marL="0" indent="0">
              <a:buNone/>
            </a:pPr>
            <a:endParaRPr lang="en-GB" sz="1800" dirty="0">
              <a:latin typeface="Times New Roman" panose="02020603050405020304" pitchFamily="18" charset="0"/>
              <a:ea typeface="DFKai-SB" panose="03000509000000000000" pitchFamily="65" charset="-120"/>
            </a:endParaRPr>
          </a:p>
          <a:p>
            <a:pPr marL="0" indent="0">
              <a:buNone/>
            </a:pPr>
            <a:endParaRPr lang="en-GB" dirty="0"/>
          </a:p>
        </p:txBody>
      </p:sp>
      <p:pic>
        <p:nvPicPr>
          <p:cNvPr id="5" name="Picture 4" descr="" title="">
            <a:extLst>
              <a:ext uri="{FF2B5EF4-FFF2-40B4-BE49-F238E27FC236}">
                <a16:creationId xmlns:a16="http://schemas.microsoft.com/office/drawing/2014/main" id="{B2AF93E4-8B06-27F7-45B2-90FA53EFB925}"/>
              </a:ext>
            </a:extLst>
          </p:cNvPr>
          <p:cNvPicPr>
            <a:picLocks noChangeAspect="1"/>
          </p:cNvPicPr>
          <p:nvPr/>
        </p:nvPicPr>
        <p:blipFill>
          <a:blip r:embed="rId2"/>
          <a:stretch>
            <a:fillRect/>
          </a:stretch>
        </p:blipFill>
        <p:spPr>
          <a:xfrm>
            <a:off x="8845600" y="4140885"/>
            <a:ext cx="3010320" cy="2504416"/>
          </a:xfrm>
          <a:prstGeom prst="rect">
            <a:avLst/>
          </a:prstGeom>
        </p:spPr>
      </p:pic>
    </p:spTree>
    <p:extLst>
      <p:ext uri="{BB962C8B-B14F-4D97-AF65-F5344CB8AC3E}">
        <p14:creationId xmlns:p14="http://schemas.microsoft.com/office/powerpoint/2010/main" val="3878806258"/>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descr="" title=""/>
        <p:cNvGrpSpPr/>
        <p:nvPr/>
      </p:nvGrpSpPr>
      <p:grpSpPr>
        <a:xfrm>
          <a:off x="0" y="0"/>
          <a:ext cx="0" cy="0"/>
          <a:chOff x="0" y="0"/>
          <a:chExt cx="0" cy="0"/>
        </a:xfrm>
      </p:grpSpPr>
      <p:sp>
        <p:nvSpPr>
          <p:cNvPr id="4" name="Title 1" descr="" title="">
            <a:extLst>
              <a:ext uri="{FF2B5EF4-FFF2-40B4-BE49-F238E27FC236}">
                <a16:creationId xmlns:a16="http://schemas.microsoft.com/office/drawing/2014/main" id="{B80E6FA6-3090-F846-AD87-33A631A24702}"/>
              </a:ext>
            </a:extLst>
          </p:cNvPr>
          <p:cNvSpPr txBox="1">
            <a:spLocks/>
          </p:cNvSpPr>
          <p:nvPr/>
        </p:nvSpPr>
        <p:spPr>
          <a:xfrm>
            <a:off x="7114783" y="1039661"/>
            <a:ext cx="4471792" cy="1352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descr="" title="">
            <a:extLst>
              <a:ext uri="{FF2B5EF4-FFF2-40B4-BE49-F238E27FC236}">
                <a16:creationId xmlns:a16="http://schemas.microsoft.com/office/drawing/2014/main" id="{D12FABBB-7322-5942-EDCB-B2727C37008D}"/>
              </a:ext>
            </a:extLst>
          </p:cNvPr>
          <p:cNvSpPr txBox="1">
            <a:spLocks/>
          </p:cNvSpPr>
          <p:nvPr/>
        </p:nvSpPr>
        <p:spPr>
          <a:xfrm>
            <a:off x="7114784" y="2812899"/>
            <a:ext cx="4471792" cy="1021983"/>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0" lang="tr-TR" altLang="en-US" sz="6600" b="0" i="0" u="none" strike="noStrike" cap="none" normalizeH="0" baseline="0" dirty="0">
                <a:ln>
                  <a:noFill/>
                </a:ln>
                <a:solidFill>
                  <a:srgbClr val="202124"/>
                </a:solidFill>
                <a:effectLst/>
                <a:ea typeface="inherit"/>
              </a:rPr>
              <a:t>Dinlediğiniz için teşekkürler!</a:t>
            </a:r>
            <a:r>
              <a:rPr kumimoji="0" lang="tr-TR" altLang="en-US" sz="6600" b="0" i="0" u="none" strike="noStrike" cap="none" normalizeH="0" baseline="0" dirty="0">
                <a:ln>
                  <a:noFill/>
                </a:ln>
                <a:solidFill>
                  <a:schemeClr val="tx1"/>
                </a:solidFill>
                <a:effectLst/>
              </a:rPr>
              <a:t> </a:t>
            </a:r>
          </a:p>
          <a:p>
            <a:endParaRPr lang="x-none" sz="2000" dirty="0">
              <a:latin typeface="Arial" panose="020B0604020202020204" pitchFamily="34" charset="0"/>
              <a:cs typeface="Arial" panose="020B0604020202020204" pitchFamily="34" charset="0"/>
            </a:endParaRPr>
          </a:p>
        </p:txBody>
      </p:sp>
      <p:pic>
        <p:nvPicPr>
          <p:cNvPr id="6" name="Picture 5" descr="" title="">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descr="" title="">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descr="" title="">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
        <p:nvSpPr>
          <p:cNvPr id="3" name="Rectangle 2" descr="" title="">
            <a:extLst>
              <a:ext uri="{FF2B5EF4-FFF2-40B4-BE49-F238E27FC236}">
                <a16:creationId xmlns:a16="http://schemas.microsoft.com/office/drawing/2014/main" id="{05177811-9A71-CDA2-9AD3-70F25C7EC45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6723656"/>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53215F8-114D-C210-5E9C-E77CEEC5FCA3}"/>
              </a:ext>
            </a:extLst>
          </p:cNvPr>
          <p:cNvSpPr>
            <a:spLocks noGrp="1"/>
          </p:cNvSpPr>
          <p:nvPr>
            <p:ph type="title"/>
          </p:nvPr>
        </p:nvSpPr>
        <p:spPr/>
        <p:txBody>
          <a:bodyPr/>
          <a:lstStyle/>
          <a:p>
            <a:r>
              <a:rPr lang="en-GB" dirty="0"/>
              <a:t>The “E” in </a:t>
            </a:r>
            <a:r>
              <a:rPr lang="en-GB" dirty="0" err="1"/>
              <a:t>ESG</a:t>
            </a:r>
            <a:r>
              <a:rPr lang="en-GB" dirty="0"/>
              <a:t> – something old, something new?</a:t>
            </a:r>
          </a:p>
        </p:txBody>
      </p:sp>
      <p:pic>
        <p:nvPicPr>
          <p:cNvPr id="5" name="Picture 4" descr="" title="">
            <a:extLst>
              <a:ext uri="{FF2B5EF4-FFF2-40B4-BE49-F238E27FC236}">
                <a16:creationId xmlns:a16="http://schemas.microsoft.com/office/drawing/2014/main" id="{26DF2501-3CE4-84C8-0D41-F8DA7B250107}"/>
              </a:ext>
            </a:extLst>
          </p:cNvPr>
          <p:cNvPicPr>
            <a:picLocks noChangeAspect="1"/>
          </p:cNvPicPr>
          <p:nvPr/>
        </p:nvPicPr>
        <p:blipFill>
          <a:blip r:embed="rId2"/>
          <a:stretch>
            <a:fillRect/>
          </a:stretch>
        </p:blipFill>
        <p:spPr>
          <a:xfrm>
            <a:off x="692865" y="1774663"/>
            <a:ext cx="3216662" cy="4441371"/>
          </a:xfrm>
          <a:prstGeom prst="rect">
            <a:avLst/>
          </a:prstGeom>
        </p:spPr>
      </p:pic>
      <p:pic>
        <p:nvPicPr>
          <p:cNvPr id="7" name="Picture 6" descr="" title="">
            <a:extLst>
              <a:ext uri="{FF2B5EF4-FFF2-40B4-BE49-F238E27FC236}">
                <a16:creationId xmlns:a16="http://schemas.microsoft.com/office/drawing/2014/main" id="{CDBE02D9-6770-620A-0AF8-594C03040467}"/>
              </a:ext>
            </a:extLst>
          </p:cNvPr>
          <p:cNvPicPr>
            <a:picLocks noChangeAspect="1"/>
          </p:cNvPicPr>
          <p:nvPr/>
        </p:nvPicPr>
        <p:blipFill>
          <a:blip r:embed="rId3"/>
          <a:stretch>
            <a:fillRect/>
          </a:stretch>
        </p:blipFill>
        <p:spPr>
          <a:xfrm>
            <a:off x="4637314" y="1774664"/>
            <a:ext cx="6196067" cy="4441370"/>
          </a:xfrm>
          <a:prstGeom prst="rect">
            <a:avLst/>
          </a:prstGeom>
        </p:spPr>
      </p:pic>
    </p:spTree>
    <p:extLst>
      <p:ext uri="{BB962C8B-B14F-4D97-AF65-F5344CB8AC3E}">
        <p14:creationId xmlns:p14="http://schemas.microsoft.com/office/powerpoint/2010/main" val="3401409550"/>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F33B211-888C-1F16-6653-8F4775008437}"/>
              </a:ext>
            </a:extLst>
          </p:cNvPr>
          <p:cNvSpPr>
            <a:spLocks noGrp="1"/>
          </p:cNvSpPr>
          <p:nvPr>
            <p:ph type="title"/>
          </p:nvPr>
        </p:nvSpPr>
        <p:spPr/>
        <p:txBody>
          <a:bodyPr/>
          <a:lstStyle/>
          <a:p>
            <a:r>
              <a:rPr lang="en-GB" dirty="0" err="1"/>
              <a:t>Yalova</a:t>
            </a:r>
            <a:r>
              <a:rPr lang="en-GB" dirty="0"/>
              <a:t> Walking Mansion</a:t>
            </a:r>
          </a:p>
        </p:txBody>
      </p:sp>
      <p:pic>
        <p:nvPicPr>
          <p:cNvPr id="2050" name="Picture 2" descr="" title="">
            <a:extLst>
              <a:ext uri="{FF2B5EF4-FFF2-40B4-BE49-F238E27FC236}">
                <a16:creationId xmlns:a16="http://schemas.microsoft.com/office/drawing/2014/main" id="{F85FFCA4-352F-BCCB-637D-6188378F9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38312"/>
            <a:ext cx="5210175" cy="42519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title="">
            <a:extLst>
              <a:ext uri="{FF2B5EF4-FFF2-40B4-BE49-F238E27FC236}">
                <a16:creationId xmlns:a16="http://schemas.microsoft.com/office/drawing/2014/main" id="{28573F79-5D0C-4BDC-54E4-6EBCD6BD6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38312"/>
            <a:ext cx="6096000" cy="425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67995"/>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59F0F1B-AE12-ED13-A6FA-447BE53F2084}"/>
              </a:ext>
            </a:extLst>
          </p:cNvPr>
          <p:cNvSpPr>
            <a:spLocks noGrp="1"/>
          </p:cNvSpPr>
          <p:nvPr>
            <p:ph type="title"/>
          </p:nvPr>
        </p:nvSpPr>
        <p:spPr/>
        <p:txBody>
          <a:bodyPr/>
          <a:lstStyle/>
          <a:p>
            <a:r>
              <a:rPr lang="en-GB" dirty="0"/>
              <a:t>We need to talk about concrete…</a:t>
            </a:r>
          </a:p>
        </p:txBody>
      </p:sp>
      <p:sp>
        <p:nvSpPr>
          <p:cNvPr id="3" name="Content Placeholder 2" descr="" title="">
            <a:extLst>
              <a:ext uri="{FF2B5EF4-FFF2-40B4-BE49-F238E27FC236}">
                <a16:creationId xmlns:a16="http://schemas.microsoft.com/office/drawing/2014/main" id="{ADCA2720-57C0-FF36-AD7C-7BC8154969C4}"/>
              </a:ext>
            </a:extLst>
          </p:cNvPr>
          <p:cNvSpPr>
            <a:spLocks noGrp="1"/>
          </p:cNvSpPr>
          <p:nvPr>
            <p:ph idx="1"/>
          </p:nvPr>
        </p:nvSpPr>
        <p:spPr/>
        <p:txBody>
          <a:bodyPr>
            <a:normAutofit/>
          </a:bodyPr>
          <a:lstStyle/>
          <a:p>
            <a:pPr marL="0" indent="0">
              <a:buNone/>
            </a:pPr>
            <a:r>
              <a:rPr lang="en-GB" dirty="0">
                <a:effectLst/>
                <a:latin typeface="Calibri" panose="020F0502020204030204" pitchFamily="34" charset="0"/>
                <a:ea typeface="DFKai-SB" panose="03000509000000000000" pitchFamily="65" charset="-120"/>
                <a:cs typeface="Calibri" panose="020F0502020204030204" pitchFamily="34" charset="0"/>
              </a:rPr>
              <a:t>“According to multiple sources, roughly 40 percent of the world's cumulative annual carbon emissions are caused by the built environment”: Turner &amp; Townsen</a:t>
            </a:r>
            <a:r>
              <a:rPr lang="en-GB" dirty="0">
                <a:latin typeface="Calibri" panose="020F0502020204030204" pitchFamily="34" charset="0"/>
                <a:ea typeface="DFKai-SB" panose="03000509000000000000" pitchFamily="65" charset="-120"/>
                <a:cs typeface="Calibri" panose="020F0502020204030204" pitchFamily="34" charset="0"/>
              </a:rPr>
              <a:t>d (2023).</a:t>
            </a:r>
          </a:p>
          <a:p>
            <a:pPr marL="0" indent="0">
              <a:buNone/>
            </a:pPr>
            <a:r>
              <a:rPr lang="en-GB" dirty="0">
                <a:latin typeface="Calibri" panose="020F0502020204030204" pitchFamily="34" charset="0"/>
                <a:ea typeface="DFKai-SB" panose="03000509000000000000" pitchFamily="65" charset="-120"/>
                <a:cs typeface="Calibri" panose="020F0502020204030204" pitchFamily="34" charset="0"/>
              </a:rPr>
              <a:t>“</a:t>
            </a:r>
            <a:r>
              <a:rPr lang="en-GB" dirty="0">
                <a:effectLst/>
                <a:latin typeface="Calibri" panose="020F0502020204030204" pitchFamily="34" charset="0"/>
                <a:ea typeface="DFKai-SB" panose="03000509000000000000" pitchFamily="65" charset="-120"/>
                <a:cs typeface="Calibri" panose="020F0502020204030204" pitchFamily="34" charset="0"/>
              </a:rPr>
              <a:t>Concrete is a major source of CO</a:t>
            </a:r>
            <a:r>
              <a:rPr lang="en-GB" baseline="-25000" dirty="0">
                <a:effectLst/>
                <a:latin typeface="Calibri" panose="020F0502020204030204" pitchFamily="34" charset="0"/>
                <a:ea typeface="DFKai-SB" panose="03000509000000000000" pitchFamily="65" charset="-120"/>
                <a:cs typeface="Calibri" panose="020F0502020204030204" pitchFamily="34" charset="0"/>
              </a:rPr>
              <a:t>2</a:t>
            </a:r>
            <a:r>
              <a:rPr lang="en-GB" dirty="0">
                <a:effectLst/>
                <a:latin typeface="Calibri" panose="020F0502020204030204" pitchFamily="34" charset="0"/>
                <a:ea typeface="DFKai-SB" panose="03000509000000000000" pitchFamily="65" charset="-120"/>
                <a:cs typeface="Calibri" panose="020F0502020204030204" pitchFamily="34" charset="0"/>
              </a:rPr>
              <a:t> in construction, accounting for 1.5% of all emissions in the UK and 8% globally”: British Institution of Civil Engineers (2022).</a:t>
            </a:r>
            <a:endParaRPr lang="en-GB" dirty="0">
              <a:latin typeface="Calibri" panose="020F0502020204030204" pitchFamily="34" charset="0"/>
              <a:cs typeface="Calibri" panose="020F0502020204030204" pitchFamily="34" charset="0"/>
            </a:endParaRPr>
          </a:p>
        </p:txBody>
      </p:sp>
      <p:pic>
        <p:nvPicPr>
          <p:cNvPr id="5" name="Picture 4" descr="" title="">
            <a:extLst>
              <a:ext uri="{FF2B5EF4-FFF2-40B4-BE49-F238E27FC236}">
                <a16:creationId xmlns:a16="http://schemas.microsoft.com/office/drawing/2014/main" id="{3108A76A-180B-85DE-4EA9-DCAFB05B8301}"/>
              </a:ext>
            </a:extLst>
          </p:cNvPr>
          <p:cNvPicPr>
            <a:picLocks noChangeAspect="1"/>
          </p:cNvPicPr>
          <p:nvPr/>
        </p:nvPicPr>
        <p:blipFill>
          <a:blip r:embed="rId2"/>
          <a:stretch>
            <a:fillRect/>
          </a:stretch>
        </p:blipFill>
        <p:spPr>
          <a:xfrm>
            <a:off x="4680561" y="4068147"/>
            <a:ext cx="6114957" cy="2687215"/>
          </a:xfrm>
          <a:prstGeom prst="rect">
            <a:avLst/>
          </a:prstGeom>
        </p:spPr>
      </p:pic>
    </p:spTree>
    <p:extLst>
      <p:ext uri="{BB962C8B-B14F-4D97-AF65-F5344CB8AC3E}">
        <p14:creationId xmlns:p14="http://schemas.microsoft.com/office/powerpoint/2010/main" val="1996513057"/>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11EABE7-0CCD-A777-FEA3-6FDAF84CAE9F}"/>
              </a:ext>
            </a:extLst>
          </p:cNvPr>
          <p:cNvSpPr>
            <a:spLocks noGrp="1"/>
          </p:cNvSpPr>
          <p:nvPr>
            <p:ph type="title"/>
          </p:nvPr>
        </p:nvSpPr>
        <p:spPr/>
        <p:txBody>
          <a:bodyPr/>
          <a:lstStyle/>
          <a:p>
            <a:r>
              <a:rPr lang="en-GB" dirty="0"/>
              <a:t>Greenhouse emissions &amp; the law</a:t>
            </a:r>
          </a:p>
        </p:txBody>
      </p:sp>
      <p:sp>
        <p:nvSpPr>
          <p:cNvPr id="3" name="Content Placeholder 2" descr="" title="">
            <a:extLst>
              <a:ext uri="{FF2B5EF4-FFF2-40B4-BE49-F238E27FC236}">
                <a16:creationId xmlns:a16="http://schemas.microsoft.com/office/drawing/2014/main" id="{1CD24DEC-4F6E-C631-0A9B-0B3D22ECECC7}"/>
              </a:ext>
            </a:extLst>
          </p:cNvPr>
          <p:cNvSpPr>
            <a:spLocks noGrp="1"/>
          </p:cNvSpPr>
          <p:nvPr>
            <p:ph idx="1"/>
          </p:nvPr>
        </p:nvSpPr>
        <p:spPr/>
        <p:txBody>
          <a:bodyPr/>
          <a:lstStyle/>
          <a:p>
            <a:r>
              <a:rPr lang="en-GB" sz="2400" dirty="0"/>
              <a:t>NGOs / interested persons can seek court orders (injunctions) where there is an environmental statute or treaty, e.g.</a:t>
            </a:r>
          </a:p>
          <a:p>
            <a:r>
              <a:rPr lang="en-GB" sz="2400" i="1" dirty="0" err="1">
                <a:effectLst/>
                <a:ea typeface="DFKai-SB" panose="03000509000000000000" pitchFamily="65" charset="-120"/>
              </a:rPr>
              <a:t>Milieudefensie</a:t>
            </a:r>
            <a:r>
              <a:rPr lang="en-GB" sz="2400" i="1" dirty="0">
                <a:effectLst/>
                <a:ea typeface="DFKai-SB" panose="03000509000000000000" pitchFamily="65" charset="-120"/>
              </a:rPr>
              <a:t> v Royal Dutch Shell (Hague District Court, </a:t>
            </a:r>
            <a:r>
              <a:rPr lang="en-US" sz="2400" dirty="0">
                <a:effectLst/>
                <a:ea typeface="DFKai-SB" panose="03000509000000000000" pitchFamily="65" charset="-120"/>
              </a:rPr>
              <a:t>26 May 2021).</a:t>
            </a:r>
          </a:p>
          <a:p>
            <a:pPr lvl="1"/>
            <a:r>
              <a:rPr lang="en-US" dirty="0">
                <a:ea typeface="DFKai-SB" panose="03000509000000000000" pitchFamily="65" charset="-120"/>
              </a:rPr>
              <a:t>NGO claimed that Shell group violated Dutch Civil Code.</a:t>
            </a:r>
          </a:p>
          <a:p>
            <a:pPr lvl="1"/>
            <a:r>
              <a:rPr lang="en-US" dirty="0">
                <a:ea typeface="DFKai-SB" panose="03000509000000000000" pitchFamily="65" charset="-120"/>
              </a:rPr>
              <a:t>Shell group ordered to </a:t>
            </a:r>
            <a:r>
              <a:rPr lang="en-GB" dirty="0">
                <a:effectLst/>
                <a:ea typeface="DFKai-SB" panose="03000509000000000000" pitchFamily="65" charset="-120"/>
              </a:rPr>
              <a:t>reduce its greenhouse gas emissions by 2030 to 45% of the group’s 2019 greenhouse emissions.</a:t>
            </a:r>
            <a:endParaRPr lang="en-GB" dirty="0"/>
          </a:p>
          <a:p>
            <a:endParaRPr lang="en-GB" dirty="0"/>
          </a:p>
          <a:p>
            <a:endParaRPr lang="en-GB" dirty="0"/>
          </a:p>
        </p:txBody>
      </p:sp>
      <p:pic>
        <p:nvPicPr>
          <p:cNvPr id="5" name="Picture 4" descr="" title="">
            <a:extLst>
              <a:ext uri="{FF2B5EF4-FFF2-40B4-BE49-F238E27FC236}">
                <a16:creationId xmlns:a16="http://schemas.microsoft.com/office/drawing/2014/main" id="{DE0A5CD7-E59B-8639-7921-47941C104EF2}"/>
              </a:ext>
            </a:extLst>
          </p:cNvPr>
          <p:cNvPicPr>
            <a:picLocks noChangeAspect="1"/>
          </p:cNvPicPr>
          <p:nvPr/>
        </p:nvPicPr>
        <p:blipFill>
          <a:blip r:embed="rId2"/>
          <a:stretch>
            <a:fillRect/>
          </a:stretch>
        </p:blipFill>
        <p:spPr>
          <a:xfrm>
            <a:off x="1604865" y="4273420"/>
            <a:ext cx="8612155" cy="2359414"/>
          </a:xfrm>
          <a:prstGeom prst="rect">
            <a:avLst/>
          </a:prstGeom>
        </p:spPr>
      </p:pic>
      <p:pic>
        <p:nvPicPr>
          <p:cNvPr id="1026" name="Picture 2" descr="" title="">
            <a:extLst>
              <a:ext uri="{FF2B5EF4-FFF2-40B4-BE49-F238E27FC236}">
                <a16:creationId xmlns:a16="http://schemas.microsoft.com/office/drawing/2014/main" id="{99D4850B-02BD-143C-A8D9-3B2D92B1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522" y="162623"/>
            <a:ext cx="2059214" cy="159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58838"/>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25B0CAE-9C2F-AA12-667E-F9E48C0D7CC1}"/>
              </a:ext>
            </a:extLst>
          </p:cNvPr>
          <p:cNvSpPr>
            <a:spLocks noGrp="1"/>
          </p:cNvSpPr>
          <p:nvPr>
            <p:ph type="title"/>
          </p:nvPr>
        </p:nvSpPr>
        <p:spPr/>
        <p:txBody>
          <a:bodyPr/>
          <a:lstStyle/>
          <a:p>
            <a:r>
              <a:rPr lang="en-GB" dirty="0"/>
              <a:t>What role for the common law?</a:t>
            </a:r>
          </a:p>
        </p:txBody>
      </p:sp>
      <p:sp>
        <p:nvSpPr>
          <p:cNvPr id="3" name="Content Placeholder 2" descr="" title="">
            <a:extLst>
              <a:ext uri="{FF2B5EF4-FFF2-40B4-BE49-F238E27FC236}">
                <a16:creationId xmlns:a16="http://schemas.microsoft.com/office/drawing/2014/main" id="{87953F8D-7D0A-ECE6-1CFC-DD137EE9B63B}"/>
              </a:ext>
            </a:extLst>
          </p:cNvPr>
          <p:cNvSpPr>
            <a:spLocks noGrp="1"/>
          </p:cNvSpPr>
          <p:nvPr>
            <p:ph idx="1"/>
          </p:nvPr>
        </p:nvSpPr>
        <p:spPr/>
        <p:txBody>
          <a:bodyPr>
            <a:normAutofit/>
          </a:bodyPr>
          <a:lstStyle/>
          <a:p>
            <a:r>
              <a:rPr lang="en-GB" sz="1800" dirty="0"/>
              <a:t>Tort claims – tort of “public nuisance” – a potential role?</a:t>
            </a:r>
          </a:p>
          <a:p>
            <a:r>
              <a:rPr lang="en-GB" sz="1800" dirty="0"/>
              <a:t>“Public nuisance” targeted at anti-social activities of innumerable types.</a:t>
            </a:r>
          </a:p>
          <a:p>
            <a:pPr marL="0" indent="0">
              <a:buNone/>
            </a:pPr>
            <a:r>
              <a:rPr lang="en-GB" sz="1800" dirty="0">
                <a:effectLst/>
                <a:ea typeface="DFKai-SB" panose="03000509000000000000" pitchFamily="65" charset="-120"/>
              </a:rPr>
              <a:t>Professor John Fleming:</a:t>
            </a:r>
          </a:p>
          <a:p>
            <a:r>
              <a:rPr lang="en-GB" sz="1800" dirty="0">
                <a:effectLst/>
                <a:ea typeface="DFKai-SB" panose="03000509000000000000" pitchFamily="65" charset="-120"/>
              </a:rPr>
              <a:t>“Fewer words in the legal vocabulary are bedevilled with so much obscurity and confusion as ‘nuisance’…”</a:t>
            </a:r>
          </a:p>
          <a:p>
            <a:r>
              <a:rPr lang="en-US" sz="1800" dirty="0">
                <a:effectLst/>
                <a:ea typeface="DFKai-SB" panose="03000509000000000000" pitchFamily="65" charset="-120"/>
              </a:rPr>
              <a:t>“[Nuisance] has become a catch-all for a multitude of ill-assorted sins, linking offensive smells, crowing roosters, obstructions of rights of way, defective cellar flaps, street queues, lotteries, houses of ill-fame and a host of other rag-ends of the law”.</a:t>
            </a:r>
          </a:p>
          <a:p>
            <a:r>
              <a:rPr lang="en-US" sz="1800" dirty="0">
                <a:effectLst/>
                <a:ea typeface="DFKai-SB" panose="03000509000000000000" pitchFamily="65" charset="-120"/>
              </a:rPr>
              <a:t>A vague, ill-defined tort – but potentially a powerful weapon for NGOs?</a:t>
            </a:r>
          </a:p>
        </p:txBody>
      </p:sp>
      <p:pic>
        <p:nvPicPr>
          <p:cNvPr id="2050" name="Picture 2" descr="" title="">
            <a:extLst>
              <a:ext uri="{FF2B5EF4-FFF2-40B4-BE49-F238E27FC236}">
                <a16:creationId xmlns:a16="http://schemas.microsoft.com/office/drawing/2014/main" id="{B5322D8A-D915-5AEF-AA6A-C85D74017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531" y="365125"/>
            <a:ext cx="1968759" cy="2107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title="">
            <a:extLst>
              <a:ext uri="{FF2B5EF4-FFF2-40B4-BE49-F238E27FC236}">
                <a16:creationId xmlns:a16="http://schemas.microsoft.com/office/drawing/2014/main" id="{36B31310-8F72-DD37-878A-E43280D62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05265"/>
            <a:ext cx="3136641" cy="1791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 title="">
            <a:extLst>
              <a:ext uri="{FF2B5EF4-FFF2-40B4-BE49-F238E27FC236}">
                <a16:creationId xmlns:a16="http://schemas.microsoft.com/office/drawing/2014/main" id="{CD98C97A-D476-57BD-1990-3393C693467D}"/>
              </a:ext>
            </a:extLst>
          </p:cNvPr>
          <p:cNvPicPr>
            <a:picLocks noChangeAspect="1"/>
          </p:cNvPicPr>
          <p:nvPr/>
        </p:nvPicPr>
        <p:blipFill>
          <a:blip r:embed="rId4"/>
          <a:stretch>
            <a:fillRect/>
          </a:stretch>
        </p:blipFill>
        <p:spPr>
          <a:xfrm>
            <a:off x="4338735" y="4795956"/>
            <a:ext cx="3237722" cy="1791478"/>
          </a:xfrm>
          <a:prstGeom prst="rect">
            <a:avLst/>
          </a:prstGeom>
        </p:spPr>
      </p:pic>
      <p:pic>
        <p:nvPicPr>
          <p:cNvPr id="8" name="Picture 7" descr="" title="">
            <a:extLst>
              <a:ext uri="{FF2B5EF4-FFF2-40B4-BE49-F238E27FC236}">
                <a16:creationId xmlns:a16="http://schemas.microsoft.com/office/drawing/2014/main" id="{E254EE0B-C2B5-F6E9-8E68-7BF254575B9B}"/>
              </a:ext>
            </a:extLst>
          </p:cNvPr>
          <p:cNvPicPr>
            <a:picLocks noChangeAspect="1"/>
          </p:cNvPicPr>
          <p:nvPr/>
        </p:nvPicPr>
        <p:blipFill>
          <a:blip r:embed="rId5"/>
          <a:stretch>
            <a:fillRect/>
          </a:stretch>
        </p:blipFill>
        <p:spPr>
          <a:xfrm>
            <a:off x="7846267" y="4795956"/>
            <a:ext cx="3237722" cy="1791478"/>
          </a:xfrm>
          <a:prstGeom prst="rect">
            <a:avLst/>
          </a:prstGeom>
        </p:spPr>
      </p:pic>
    </p:spTree>
    <p:extLst>
      <p:ext uri="{BB962C8B-B14F-4D97-AF65-F5344CB8AC3E}">
        <p14:creationId xmlns:p14="http://schemas.microsoft.com/office/powerpoint/2010/main" val="3549590568"/>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D44C209-61C8-1BEC-82FD-50FFB99DF954}"/>
              </a:ext>
            </a:extLst>
          </p:cNvPr>
          <p:cNvSpPr>
            <a:spLocks noGrp="1"/>
          </p:cNvSpPr>
          <p:nvPr>
            <p:ph type="title"/>
          </p:nvPr>
        </p:nvSpPr>
        <p:spPr/>
        <p:txBody>
          <a:bodyPr/>
          <a:lstStyle/>
          <a:p>
            <a:r>
              <a:rPr lang="en-GB" dirty="0"/>
              <a:t>Public nuisance &amp; construction projects</a:t>
            </a:r>
          </a:p>
        </p:txBody>
      </p:sp>
      <p:pic>
        <p:nvPicPr>
          <p:cNvPr id="5" name="Picture 4" descr="" title="">
            <a:extLst>
              <a:ext uri="{FF2B5EF4-FFF2-40B4-BE49-F238E27FC236}">
                <a16:creationId xmlns:a16="http://schemas.microsoft.com/office/drawing/2014/main" id="{2DD66C03-D83E-20F2-D4FF-6E562BF9B8A7}"/>
              </a:ext>
            </a:extLst>
          </p:cNvPr>
          <p:cNvPicPr>
            <a:picLocks noChangeAspect="1"/>
          </p:cNvPicPr>
          <p:nvPr/>
        </p:nvPicPr>
        <p:blipFill>
          <a:blip r:embed="rId2"/>
          <a:stretch>
            <a:fillRect/>
          </a:stretch>
        </p:blipFill>
        <p:spPr>
          <a:xfrm>
            <a:off x="1838130" y="1486083"/>
            <a:ext cx="2631856" cy="2292815"/>
          </a:xfrm>
          <a:prstGeom prst="rect">
            <a:avLst/>
          </a:prstGeom>
        </p:spPr>
      </p:pic>
      <p:pic>
        <p:nvPicPr>
          <p:cNvPr id="7" name="Picture 6" descr="" title="">
            <a:extLst>
              <a:ext uri="{FF2B5EF4-FFF2-40B4-BE49-F238E27FC236}">
                <a16:creationId xmlns:a16="http://schemas.microsoft.com/office/drawing/2014/main" id="{3268B983-5317-FB87-D772-C4E346FBB231}"/>
              </a:ext>
            </a:extLst>
          </p:cNvPr>
          <p:cNvPicPr>
            <a:picLocks noChangeAspect="1"/>
          </p:cNvPicPr>
          <p:nvPr/>
        </p:nvPicPr>
        <p:blipFill>
          <a:blip r:embed="rId3"/>
          <a:stretch>
            <a:fillRect/>
          </a:stretch>
        </p:blipFill>
        <p:spPr>
          <a:xfrm>
            <a:off x="6754898" y="1486083"/>
            <a:ext cx="2855634" cy="2292815"/>
          </a:xfrm>
          <a:prstGeom prst="rect">
            <a:avLst/>
          </a:prstGeom>
        </p:spPr>
      </p:pic>
      <p:pic>
        <p:nvPicPr>
          <p:cNvPr id="9" name="Picture 8" descr="" title="">
            <a:extLst>
              <a:ext uri="{FF2B5EF4-FFF2-40B4-BE49-F238E27FC236}">
                <a16:creationId xmlns:a16="http://schemas.microsoft.com/office/drawing/2014/main" id="{2AFF1C62-CCBE-265C-297F-E34F7DCEA213}"/>
              </a:ext>
            </a:extLst>
          </p:cNvPr>
          <p:cNvPicPr>
            <a:picLocks noChangeAspect="1"/>
          </p:cNvPicPr>
          <p:nvPr/>
        </p:nvPicPr>
        <p:blipFill>
          <a:blip r:embed="rId4"/>
          <a:stretch>
            <a:fillRect/>
          </a:stretch>
        </p:blipFill>
        <p:spPr>
          <a:xfrm>
            <a:off x="4081640" y="4275936"/>
            <a:ext cx="3308205" cy="1968760"/>
          </a:xfrm>
          <a:prstGeom prst="rect">
            <a:avLst/>
          </a:prstGeom>
        </p:spPr>
      </p:pic>
      <p:pic>
        <p:nvPicPr>
          <p:cNvPr id="11" name="Picture 10" descr="" title="">
            <a:extLst>
              <a:ext uri="{FF2B5EF4-FFF2-40B4-BE49-F238E27FC236}">
                <a16:creationId xmlns:a16="http://schemas.microsoft.com/office/drawing/2014/main" id="{788316F3-8947-65F5-7E8D-AB5EF5DCEB21}"/>
              </a:ext>
            </a:extLst>
          </p:cNvPr>
          <p:cNvPicPr>
            <a:picLocks noChangeAspect="1"/>
          </p:cNvPicPr>
          <p:nvPr/>
        </p:nvPicPr>
        <p:blipFill>
          <a:blip r:embed="rId5"/>
          <a:stretch>
            <a:fillRect/>
          </a:stretch>
        </p:blipFill>
        <p:spPr>
          <a:xfrm>
            <a:off x="4469986" y="1738112"/>
            <a:ext cx="1400370" cy="1409897"/>
          </a:xfrm>
          <a:prstGeom prst="rect">
            <a:avLst/>
          </a:prstGeom>
        </p:spPr>
      </p:pic>
      <p:pic>
        <p:nvPicPr>
          <p:cNvPr id="13" name="Picture 12" descr="" title="">
            <a:extLst>
              <a:ext uri="{FF2B5EF4-FFF2-40B4-BE49-F238E27FC236}">
                <a16:creationId xmlns:a16="http://schemas.microsoft.com/office/drawing/2014/main" id="{B0BC441D-F192-7AC3-FA73-C3030DDE2968}"/>
              </a:ext>
            </a:extLst>
          </p:cNvPr>
          <p:cNvPicPr>
            <a:picLocks noChangeAspect="1"/>
          </p:cNvPicPr>
          <p:nvPr/>
        </p:nvPicPr>
        <p:blipFill>
          <a:blip r:embed="rId5"/>
          <a:stretch>
            <a:fillRect/>
          </a:stretch>
        </p:blipFill>
        <p:spPr>
          <a:xfrm>
            <a:off x="9814872" y="1794867"/>
            <a:ext cx="1400370" cy="1409897"/>
          </a:xfrm>
          <a:prstGeom prst="rect">
            <a:avLst/>
          </a:prstGeom>
        </p:spPr>
      </p:pic>
      <p:pic>
        <p:nvPicPr>
          <p:cNvPr id="15" name="Picture 14" descr="" title="">
            <a:extLst>
              <a:ext uri="{FF2B5EF4-FFF2-40B4-BE49-F238E27FC236}">
                <a16:creationId xmlns:a16="http://schemas.microsoft.com/office/drawing/2014/main" id="{079337BD-E940-372A-7D3C-5FDC02098D23}"/>
              </a:ext>
            </a:extLst>
          </p:cNvPr>
          <p:cNvPicPr>
            <a:picLocks noChangeAspect="1"/>
          </p:cNvPicPr>
          <p:nvPr/>
        </p:nvPicPr>
        <p:blipFill>
          <a:blip r:embed="rId6"/>
          <a:stretch>
            <a:fillRect/>
          </a:stretch>
        </p:blipFill>
        <p:spPr>
          <a:xfrm>
            <a:off x="7691534" y="4462365"/>
            <a:ext cx="1810002" cy="1782331"/>
          </a:xfrm>
          <a:prstGeom prst="rect">
            <a:avLst/>
          </a:prstGeom>
        </p:spPr>
      </p:pic>
    </p:spTree>
    <p:extLst>
      <p:ext uri="{BB962C8B-B14F-4D97-AF65-F5344CB8AC3E}">
        <p14:creationId xmlns:p14="http://schemas.microsoft.com/office/powerpoint/2010/main" val="325975253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24E3A15-53B0-FF69-F36B-50547E609FB2}"/>
              </a:ext>
            </a:extLst>
          </p:cNvPr>
          <p:cNvSpPr>
            <a:spLocks noGrp="1"/>
          </p:cNvSpPr>
          <p:nvPr>
            <p:ph type="title"/>
          </p:nvPr>
        </p:nvSpPr>
        <p:spPr/>
        <p:txBody>
          <a:bodyPr/>
          <a:lstStyle/>
          <a:p>
            <a:r>
              <a:rPr lang="en-GB" dirty="0"/>
              <a:t>Public nuisance: three elements</a:t>
            </a:r>
          </a:p>
        </p:txBody>
      </p:sp>
      <p:sp>
        <p:nvSpPr>
          <p:cNvPr id="3" name="Content Placeholder 2" descr="" title="">
            <a:extLst>
              <a:ext uri="{FF2B5EF4-FFF2-40B4-BE49-F238E27FC236}">
                <a16:creationId xmlns:a16="http://schemas.microsoft.com/office/drawing/2014/main" id="{BE522E80-2BAD-0ADC-C9DA-B9D946AA2366}"/>
              </a:ext>
            </a:extLst>
          </p:cNvPr>
          <p:cNvSpPr>
            <a:spLocks noGrp="1"/>
          </p:cNvSpPr>
          <p:nvPr>
            <p:ph idx="1"/>
          </p:nvPr>
        </p:nvSpPr>
        <p:spPr/>
        <p:txBody>
          <a:bodyPr>
            <a:normAutofit/>
          </a:bodyPr>
          <a:lstStyle/>
          <a:p>
            <a:pPr marL="457200" indent="-457200" algn="just">
              <a:buFont typeface="+mj-lt"/>
              <a:buAutoNum type="arabicPeriod"/>
            </a:pPr>
            <a:r>
              <a:rPr lang="en-GB" sz="2000" dirty="0"/>
              <a:t>S</a:t>
            </a:r>
            <a:r>
              <a:rPr lang="en-US" sz="2000" dirty="0" err="1">
                <a:effectLst/>
                <a:ea typeface="DFKai-SB" panose="03000509000000000000" pitchFamily="65" charset="-120"/>
                <a:cs typeface="Times New Roman" panose="02020603050405020304" pitchFamily="18" charset="0"/>
              </a:rPr>
              <a:t>ubstantial</a:t>
            </a:r>
            <a:r>
              <a:rPr lang="en-US" sz="2000" dirty="0">
                <a:effectLst/>
                <a:ea typeface="DFKai-SB" panose="03000509000000000000" pitchFamily="65" charset="-120"/>
                <a:cs typeface="Times New Roman" panose="02020603050405020304" pitchFamily="18" charset="0"/>
              </a:rPr>
              <a:t> and unreasonable conduct of a legal person causing material harm to or interference with person or property; as a consequence of which</a:t>
            </a:r>
            <a:endParaRPr lang="en-GB" sz="2000" dirty="0">
              <a:effectLst/>
              <a:ea typeface="DFKai-SB" panose="03000509000000000000" pitchFamily="65" charset="-120"/>
            </a:endParaRPr>
          </a:p>
          <a:p>
            <a:pPr marL="457200" indent="-457200" algn="just">
              <a:buFont typeface="+mj-lt"/>
              <a:buAutoNum type="arabicPeriod"/>
            </a:pPr>
            <a:endParaRPr lang="en-GB" sz="2000" dirty="0">
              <a:ea typeface="DFKai-SB" panose="03000509000000000000" pitchFamily="65" charset="-120"/>
            </a:endParaRPr>
          </a:p>
          <a:p>
            <a:pPr marL="457200" indent="-457200" algn="just">
              <a:buFont typeface="+mj-lt"/>
              <a:buAutoNum type="arabicPeriod"/>
            </a:pPr>
            <a:r>
              <a:rPr lang="en-US" sz="2000" dirty="0">
                <a:effectLst/>
                <a:ea typeface="DFKai-SB" panose="03000509000000000000" pitchFamily="65" charset="-120"/>
                <a:cs typeface="Times New Roman" panose="02020603050405020304" pitchFamily="18" charset="0"/>
              </a:rPr>
              <a:t>The complainant has suffered a special injury or loss to himself, beyond any injury or loss suffered by other members of the public; where </a:t>
            </a:r>
            <a:endParaRPr lang="en-GB" sz="2000" dirty="0">
              <a:effectLst/>
              <a:ea typeface="DFKai-SB" panose="03000509000000000000" pitchFamily="65" charset="-120"/>
            </a:endParaRPr>
          </a:p>
          <a:p>
            <a:pPr marL="457200" indent="-457200">
              <a:buFont typeface="+mj-lt"/>
              <a:buAutoNum type="arabicPeriod"/>
            </a:pPr>
            <a:endParaRPr lang="en-GB" sz="2000" dirty="0">
              <a:ea typeface="DFKai-SB" panose="03000509000000000000" pitchFamily="65" charset="-120"/>
            </a:endParaRPr>
          </a:p>
          <a:p>
            <a:pPr marL="457200" indent="-457200">
              <a:buFont typeface="+mj-lt"/>
              <a:buAutoNum type="arabicPeriod"/>
            </a:pPr>
            <a:r>
              <a:rPr lang="en-US" sz="2000" dirty="0">
                <a:ea typeface="DFKai-SB" panose="03000509000000000000" pitchFamily="65" charset="-120"/>
              </a:rPr>
              <a:t>T</a:t>
            </a:r>
            <a:r>
              <a:rPr lang="en-US" sz="2000" dirty="0">
                <a:effectLst/>
                <a:ea typeface="DFKai-SB" panose="03000509000000000000" pitchFamily="65" charset="-120"/>
              </a:rPr>
              <a:t>he injury was the direct, necessary, natural and immediate consequence of the defendant’s wrongful conduct.</a:t>
            </a:r>
          </a:p>
          <a:p>
            <a:pPr marL="457200" indent="-457200">
              <a:buAutoNum type="arabicPeriod" startAt="3"/>
            </a:pPr>
            <a:endParaRPr lang="en-US" sz="2000" dirty="0">
              <a:ea typeface="DFKai-SB" panose="03000509000000000000" pitchFamily="65" charset="-120"/>
            </a:endParaRPr>
          </a:p>
          <a:p>
            <a:r>
              <a:rPr lang="en-US" sz="2000" dirty="0">
                <a:ea typeface="DFKai-SB" panose="03000509000000000000" pitchFamily="65" charset="-120"/>
              </a:rPr>
              <a:t>May be relatively straightforward for claims by people affected by large amounts of dust or noise from a construction project, but what about CO</a:t>
            </a:r>
            <a:r>
              <a:rPr lang="en-US" sz="2000" baseline="-25000" dirty="0">
                <a:ea typeface="DFKai-SB" panose="03000509000000000000" pitchFamily="65" charset="-120"/>
              </a:rPr>
              <a:t>2 </a:t>
            </a:r>
            <a:r>
              <a:rPr lang="en-US" sz="2000" dirty="0">
                <a:ea typeface="DFKai-SB" panose="03000509000000000000" pitchFamily="65" charset="-120"/>
              </a:rPr>
              <a:t>emissions?  Let’s consider (as a thought – or tort – experiment)…</a:t>
            </a:r>
            <a:endParaRPr lang="en-GB" sz="2000" dirty="0"/>
          </a:p>
        </p:txBody>
      </p:sp>
      <p:pic>
        <p:nvPicPr>
          <p:cNvPr id="5" name="Picture 4" descr="" title="">
            <a:extLst>
              <a:ext uri="{FF2B5EF4-FFF2-40B4-BE49-F238E27FC236}">
                <a16:creationId xmlns:a16="http://schemas.microsoft.com/office/drawing/2014/main" id="{3EEB5AEA-9D5F-FA08-44C8-2CF38E991C8F}"/>
              </a:ext>
            </a:extLst>
          </p:cNvPr>
          <p:cNvPicPr>
            <a:picLocks noChangeAspect="1"/>
          </p:cNvPicPr>
          <p:nvPr/>
        </p:nvPicPr>
        <p:blipFill>
          <a:blip r:embed="rId2"/>
          <a:stretch>
            <a:fillRect/>
          </a:stretch>
        </p:blipFill>
        <p:spPr>
          <a:xfrm>
            <a:off x="9545217" y="218605"/>
            <a:ext cx="1695728" cy="1539551"/>
          </a:xfrm>
          <a:prstGeom prst="rect">
            <a:avLst/>
          </a:prstGeom>
        </p:spPr>
      </p:pic>
    </p:spTree>
    <p:extLst>
      <p:ext uri="{BB962C8B-B14F-4D97-AF65-F5344CB8AC3E}">
        <p14:creationId xmlns:p14="http://schemas.microsoft.com/office/powerpoint/2010/main" val="3384268683"/>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B0E35E9-E84D-1AF0-927A-12D0457E632B}"/>
              </a:ext>
            </a:extLst>
          </p:cNvPr>
          <p:cNvSpPr>
            <a:spLocks noGrp="1"/>
          </p:cNvSpPr>
          <p:nvPr>
            <p:ph type="title"/>
          </p:nvPr>
        </p:nvSpPr>
        <p:spPr/>
        <p:txBody>
          <a:bodyPr/>
          <a:lstStyle/>
          <a:p>
            <a:r>
              <a:rPr lang="en-GB" dirty="0"/>
              <a:t>Hypothetical scenario</a:t>
            </a:r>
          </a:p>
        </p:txBody>
      </p:sp>
      <p:sp>
        <p:nvSpPr>
          <p:cNvPr id="3" name="Content Placeholder 2" descr="" title="">
            <a:extLst>
              <a:ext uri="{FF2B5EF4-FFF2-40B4-BE49-F238E27FC236}">
                <a16:creationId xmlns:a16="http://schemas.microsoft.com/office/drawing/2014/main" id="{0F30F587-A6B5-A89F-0B3A-44E7C22BF951}"/>
              </a:ext>
            </a:extLst>
          </p:cNvPr>
          <p:cNvSpPr>
            <a:spLocks noGrp="1"/>
          </p:cNvSpPr>
          <p:nvPr>
            <p:ph idx="1"/>
          </p:nvPr>
        </p:nvSpPr>
        <p:spPr/>
        <p:txBody>
          <a:bodyPr>
            <a:normAutofit/>
          </a:bodyPr>
          <a:lstStyle/>
          <a:p>
            <a:r>
              <a:rPr lang="en-GB" sz="2400" dirty="0"/>
              <a:t>Project in Norwich, England, to demolish an old industrial site and build a new car factory.  It has received all required planning approvals.</a:t>
            </a:r>
          </a:p>
          <a:p>
            <a:r>
              <a:rPr lang="en-GB" sz="2400" dirty="0"/>
              <a:t>Concrete for the new factory floor = </a:t>
            </a:r>
            <a:r>
              <a:rPr lang="en-GB" sz="2400" dirty="0" err="1"/>
              <a:t>5,000m</a:t>
            </a:r>
            <a:r>
              <a:rPr lang="en-GB" sz="2400" baseline="30000" dirty="0" err="1"/>
              <a:t>2</a:t>
            </a:r>
            <a:r>
              <a:rPr lang="en-GB" sz="2400" dirty="0"/>
              <a:t>, 1 metre thick = </a:t>
            </a:r>
            <a:r>
              <a:rPr lang="en-GB" sz="2400" dirty="0" err="1"/>
              <a:t>5,000m</a:t>
            </a:r>
            <a:r>
              <a:rPr lang="en-GB" sz="2400" baseline="30000" dirty="0" err="1"/>
              <a:t>3</a:t>
            </a:r>
            <a:r>
              <a:rPr lang="en-GB" sz="2400" dirty="0"/>
              <a:t>.</a:t>
            </a:r>
          </a:p>
          <a:p>
            <a:r>
              <a:rPr lang="en-GB" sz="2400" dirty="0"/>
              <a:t>Carbon emissions = </a:t>
            </a:r>
            <a:r>
              <a:rPr lang="en-GB" sz="2400" dirty="0">
                <a:effectLst/>
                <a:ea typeface="DFKai-SB" panose="03000509000000000000" pitchFamily="65" charset="-120"/>
              </a:rPr>
              <a:t>410 kg/</a:t>
            </a:r>
            <a:r>
              <a:rPr lang="en-GB" sz="2400" dirty="0" err="1">
                <a:effectLst/>
                <a:ea typeface="DFKai-SB" panose="03000509000000000000" pitchFamily="65" charset="-120"/>
              </a:rPr>
              <a:t>m</a:t>
            </a:r>
            <a:r>
              <a:rPr lang="en-GB" sz="2400" baseline="30000" dirty="0" err="1">
                <a:effectLst/>
                <a:ea typeface="DFKai-SB" panose="03000509000000000000" pitchFamily="65" charset="-120"/>
              </a:rPr>
              <a:t>3</a:t>
            </a:r>
            <a:r>
              <a:rPr lang="en-GB" sz="2400" dirty="0">
                <a:ea typeface="DFKai-SB" panose="03000509000000000000" pitchFamily="65" charset="-120"/>
              </a:rPr>
              <a:t> x </a:t>
            </a:r>
            <a:r>
              <a:rPr lang="en-GB" sz="2400" dirty="0" err="1">
                <a:ea typeface="DFKai-SB" panose="03000509000000000000" pitchFamily="65" charset="-120"/>
              </a:rPr>
              <a:t>5,000m</a:t>
            </a:r>
            <a:r>
              <a:rPr lang="en-GB" sz="2400" baseline="30000" dirty="0" err="1">
                <a:ea typeface="DFKai-SB" panose="03000509000000000000" pitchFamily="65" charset="-120"/>
              </a:rPr>
              <a:t>3</a:t>
            </a:r>
            <a:r>
              <a:rPr lang="en-GB" sz="2400" dirty="0">
                <a:ea typeface="DFKai-SB" panose="03000509000000000000" pitchFamily="65" charset="-120"/>
              </a:rPr>
              <a:t> = approx. </a:t>
            </a:r>
            <a:r>
              <a:rPr lang="en-GB" sz="2400" dirty="0" err="1">
                <a:ea typeface="DFKai-SB" panose="03000509000000000000" pitchFamily="65" charset="-120"/>
              </a:rPr>
              <a:t>2,000,000kg</a:t>
            </a:r>
            <a:r>
              <a:rPr lang="en-GB" sz="2400" dirty="0">
                <a:ea typeface="DFKai-SB" panose="03000509000000000000" pitchFamily="65" charset="-120"/>
              </a:rPr>
              <a:t> of CO</a:t>
            </a:r>
            <a:r>
              <a:rPr lang="en-GB" sz="2400" baseline="-25000" dirty="0">
                <a:ea typeface="DFKai-SB" panose="03000509000000000000" pitchFamily="65" charset="-120"/>
              </a:rPr>
              <a:t>2</a:t>
            </a:r>
            <a:r>
              <a:rPr lang="en-GB" sz="2400" dirty="0">
                <a:ea typeface="DFKai-SB" panose="03000509000000000000" pitchFamily="65" charset="-120"/>
              </a:rPr>
              <a:t>.</a:t>
            </a:r>
            <a:endParaRPr lang="en-GB" sz="2400" dirty="0"/>
          </a:p>
        </p:txBody>
      </p:sp>
      <p:pic>
        <p:nvPicPr>
          <p:cNvPr id="5" name="Picture 4" descr="" title="">
            <a:extLst>
              <a:ext uri="{FF2B5EF4-FFF2-40B4-BE49-F238E27FC236}">
                <a16:creationId xmlns:a16="http://schemas.microsoft.com/office/drawing/2014/main" id="{7A09B0C6-6B49-0F06-5609-560C5F434FDA}"/>
              </a:ext>
            </a:extLst>
          </p:cNvPr>
          <p:cNvPicPr>
            <a:picLocks noChangeAspect="1"/>
          </p:cNvPicPr>
          <p:nvPr/>
        </p:nvPicPr>
        <p:blipFill>
          <a:blip r:embed="rId2"/>
          <a:stretch>
            <a:fillRect/>
          </a:stretch>
        </p:blipFill>
        <p:spPr>
          <a:xfrm>
            <a:off x="3223811" y="3825551"/>
            <a:ext cx="5744377" cy="2904392"/>
          </a:xfrm>
          <a:prstGeom prst="rect">
            <a:avLst/>
          </a:prstGeom>
        </p:spPr>
      </p:pic>
    </p:spTree>
    <p:extLst>
      <p:ext uri="{BB962C8B-B14F-4D97-AF65-F5344CB8AC3E}">
        <p14:creationId xmlns:p14="http://schemas.microsoft.com/office/powerpoint/2010/main" val="4083210244"/>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2023-10-03T12:02:32.0000000Z</dcterms:modified>
</coreProperties>
</file>