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60" r:id="rId6"/>
  </p:sldMasterIdLst>
  <p:sldIdLst>
    <p:sldId id="257" r:id="rId7"/>
    <p:sldId id="263" r:id="rId8"/>
    <p:sldId id="970" r:id="rId9"/>
    <p:sldId id="971" r:id="rId10"/>
    <p:sldId id="967" r:id="rId11"/>
    <p:sldId id="972" r:id="rId12"/>
    <p:sldId id="973" r:id="rId13"/>
    <p:sldId id="262" r:id="rId14"/>
    <p:sldId id="966" r:id="rId15"/>
    <p:sldId id="969" r:id="rId16"/>
    <p:sldId id="974" r:id="rId17"/>
    <p:sldId id="975" r:id="rId18"/>
    <p:sldId id="976" r:id="rId19"/>
    <p:sldId id="977" r:id="rId20"/>
    <p:sldId id="978" r:id="rId21"/>
    <p:sldId id="979" r:id="rId22"/>
    <p:sldId id="980" r:id="rId23"/>
    <p:sldId id="981" r:id="rId24"/>
    <p:sldId id="982" r:id="rId25"/>
    <p:sldId id="983" r:id="rId26"/>
    <p:sldId id="256" r:id="rId27"/>
    <p:sldId id="261" r:id="rId28"/>
  </p:sldIdLst>
  <p:sldSz cx="12192000" cy="6858000"/>
  <p:notesSz cx="6858000" cy="9144000"/>
  <p:defaultTextStyle>
    <a:defPPr>
      <a:defRPr lang="en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cpmiteam-my.sharepoint.com/personal/rdonofrio_cpmiteam_com/Documents/Documents/_CONSTRUCTION%20SCHEDULE%20DELAYS/2022%20update/2022%20Delay%20Cas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%Accepted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'[2022 Delay Cases.xlsx]Analysis'!$A$13:$A$17</c:f>
              <c:strCache>
                <c:ptCount val="5"/>
                <c:pt idx="0">
                  <c:v>Time Impact Analysis</c:v>
                </c:pt>
                <c:pt idx="1">
                  <c:v>Collapsed As-Built</c:v>
                </c:pt>
                <c:pt idx="2">
                  <c:v>As-built Critical Path</c:v>
                </c:pt>
                <c:pt idx="3">
                  <c:v>Impacted As-Planned</c:v>
                </c:pt>
                <c:pt idx="4">
                  <c:v>As-Planned v As-built</c:v>
                </c:pt>
              </c:strCache>
            </c:strRef>
          </c:cat>
          <c:val>
            <c:numRef>
              <c:f>'[2022 Delay Cases.xlsx]Analysis'!$C$13:$C$17</c:f>
              <c:numCache>
                <c:formatCode>0%</c:formatCode>
                <c:ptCount val="5"/>
                <c:pt idx="0">
                  <c:v>0.62637362637362637</c:v>
                </c:pt>
                <c:pt idx="1">
                  <c:v>0.23529411764705882</c:v>
                </c:pt>
                <c:pt idx="2">
                  <c:v>0.16326530612244897</c:v>
                </c:pt>
                <c:pt idx="3">
                  <c:v>0.23684210526315788</c:v>
                </c:pt>
                <c:pt idx="4">
                  <c:v>0.17105263157894737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95-4A5B-9A96-B4EF6EFED9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7663720"/>
        <c:axId val="86427576"/>
      </c:barChart>
      <c:catAx>
        <c:axId val="1476637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6427576"/>
        <c:crosses val="autoZero"/>
        <c:auto val="1"/>
        <c:lblAlgn val="ctr"/>
        <c:lblOffset val="100"/>
        <c:noMultiLvlLbl val="0"/>
      </c:catAx>
      <c:valAx>
        <c:axId val="8642757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663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03917-907F-20B7-6F57-B551449F67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F78AAA-E652-488F-A73B-2A8FB1A5B0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C3789-1171-0561-BC17-C91432556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2F17-8394-8A4C-A344-91E02220FEDB}" type="datetimeFigureOut">
              <a:rPr lang="en-TR" smtClean="0"/>
              <a:t>10/17/2023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9D153-800A-28C6-148E-A7C83FFC1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0025D-125A-D4C8-58FC-A4C40080A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A0EF-43CD-134D-B5B5-FE2712C1F5C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45366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142F5-CFFE-1BB1-B52B-2C7BD36D8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13EFF2-520E-2EEC-BAAE-884C961C6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396BD-C28B-A7E5-493A-62BE4D970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2F17-8394-8A4C-A344-91E02220FEDB}" type="datetimeFigureOut">
              <a:rPr lang="en-TR" smtClean="0"/>
              <a:t>10/17/2023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1119D-FA1A-F228-3576-E42F6484C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05BEC-04E2-36B0-4FEF-97D4391B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A0EF-43CD-134D-B5B5-FE2712C1F5C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456145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D683DC-932B-6793-904F-AC5EAEB933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F7F92-C501-6260-F929-7985C533D6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8D1DE-E279-4627-4675-C443E5E71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2F17-8394-8A4C-A344-91E02220FEDB}" type="datetimeFigureOut">
              <a:rPr lang="en-TR" smtClean="0"/>
              <a:t>10/17/2023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28A38-C182-764D-A3AE-5B7820A6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9E4CA-D434-5C3A-FD02-34237B892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A0EF-43CD-134D-B5B5-FE2712C1F5C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76270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1051560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3EBBF0"/>
              </a:buClr>
              <a:defRPr lang="en-US" sz="3200" b="1" smtClean="0"/>
            </a:lvl1pPr>
            <a:lvl2pPr marL="685800" indent="-228600">
              <a:buClr>
                <a:srgbClr val="3EBBF0"/>
              </a:buClr>
              <a:buFont typeface="Wingdings 3" panose="05040102010807070707" pitchFamily="18" charset="2"/>
              <a:buChar char=""/>
              <a:defRPr lang="en-US" sz="2800" b="1" smtClean="0"/>
            </a:lvl2pPr>
            <a:lvl3pPr marL="1143000" indent="-228600">
              <a:buClr>
                <a:srgbClr val="3EBBF0"/>
              </a:buClr>
              <a:buFont typeface="Wingdings" panose="05000000000000000000" pitchFamily="2" charset="2"/>
              <a:buChar char=""/>
              <a:defRPr lang="en-US" sz="2400" b="1" smtClean="0"/>
            </a:lvl3pPr>
            <a:lvl4pPr marL="1600200" indent="-228600">
              <a:buClr>
                <a:srgbClr val="3EBBF0"/>
              </a:buClr>
              <a:buFont typeface="Arial" panose="020B0604020202020204" pitchFamily="34" charset="0"/>
              <a:buChar char="-"/>
              <a:defRPr lang="en-US" sz="2000" b="1" smtClean="0"/>
            </a:lvl4pPr>
            <a:lvl5pPr marL="2057400" indent="-228600">
              <a:buClr>
                <a:srgbClr val="3EBBF0"/>
              </a:buClr>
              <a:buFont typeface="Calibri" panose="020F0502020204030204" pitchFamily="34" charset="0"/>
              <a:buChar char="•"/>
              <a:defRPr lang="en-US" sz="2000" b="1"/>
            </a:lvl5pPr>
          </a:lstStyle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</a:pPr>
            <a:r>
              <a:rPr lang="en-US" dirty="0"/>
              <a:t>Click to edit Master text styles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 3" pitchFamily="18" charset="2"/>
              <a:buChar char="¬"/>
            </a:pPr>
            <a:r>
              <a:rPr lang="en-US" dirty="0"/>
              <a:t>Second level</a:t>
            </a:r>
          </a:p>
          <a:p>
            <a:pPr lvl="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w"/>
            </a:pPr>
            <a:r>
              <a:rPr lang="en-US" dirty="0"/>
              <a:t>Third level</a:t>
            </a:r>
          </a:p>
          <a:p>
            <a:pPr lvl="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Font typeface="Arial" charset="0"/>
              <a:buChar char="-"/>
            </a:pPr>
            <a:r>
              <a:rPr lang="en-US" dirty="0"/>
              <a:t>Fourth level</a:t>
            </a:r>
          </a:p>
          <a:p>
            <a:pPr lvl="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</a:pPr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042401" y="6400800"/>
            <a:ext cx="3052233" cy="47625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7A4878C-FAB6-4406-A7C9-48F83DBFE7A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DRAFT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99792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CBC5-26D4-4273-9717-8518E31150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9407-226E-4276-8D8A-7C3B04E79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45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3EBBF0"/>
              </a:buClr>
              <a:defRPr lang="en-US" sz="3200" b="1" smtClean="0"/>
            </a:lvl1pPr>
            <a:lvl2pPr marL="685800" indent="-228600">
              <a:buClr>
                <a:srgbClr val="3EBBF0"/>
              </a:buClr>
              <a:buFont typeface="Wingdings 3" panose="05040102010807070707" pitchFamily="18" charset="2"/>
              <a:buChar char=""/>
              <a:defRPr lang="en-US" sz="2800" b="1" smtClean="0"/>
            </a:lvl2pPr>
            <a:lvl3pPr marL="1143000" indent="-228600">
              <a:buClr>
                <a:srgbClr val="3EBBF0"/>
              </a:buClr>
              <a:buFont typeface="Wingdings" panose="05000000000000000000" pitchFamily="2" charset="2"/>
              <a:buChar char=""/>
              <a:defRPr lang="en-US" sz="2400" b="1" smtClean="0"/>
            </a:lvl3pPr>
            <a:lvl4pPr marL="1600200" indent="-228600">
              <a:buClr>
                <a:srgbClr val="3EBBF0"/>
              </a:buClr>
              <a:buFont typeface="Arial" panose="020B0604020202020204" pitchFamily="34" charset="0"/>
              <a:buChar char="-"/>
              <a:defRPr lang="en-US" sz="2000" b="1" smtClean="0"/>
            </a:lvl4pPr>
            <a:lvl5pPr marL="2057400" indent="-228600">
              <a:buClr>
                <a:srgbClr val="3EBBF0"/>
              </a:buClr>
              <a:buFont typeface="Calibri" panose="020F0502020204030204" pitchFamily="34" charset="0"/>
              <a:buChar char="•"/>
              <a:defRPr lang="en-US" sz="2000" b="1"/>
            </a:lvl5pPr>
          </a:lstStyle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</a:pPr>
            <a:r>
              <a:rPr lang="en-US" dirty="0"/>
              <a:t>Click to edit Master text styles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 3" pitchFamily="18" charset="2"/>
              <a:buChar char="¬"/>
            </a:pPr>
            <a:r>
              <a:rPr lang="en-US" dirty="0"/>
              <a:t>Second level</a:t>
            </a:r>
          </a:p>
          <a:p>
            <a:pPr lvl="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w"/>
            </a:pPr>
            <a:r>
              <a:rPr lang="en-US" dirty="0"/>
              <a:t>Third level</a:t>
            </a:r>
          </a:p>
          <a:p>
            <a:pPr lvl="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20000"/>
              <a:buFont typeface="Arial" charset="0"/>
              <a:buChar char="-"/>
            </a:pPr>
            <a:r>
              <a:rPr lang="en-US" dirty="0"/>
              <a:t>Fourth level</a:t>
            </a:r>
          </a:p>
          <a:p>
            <a:pPr lvl="4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</a:pPr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CBC5-26D4-4273-9717-8518E31150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42401" y="6400800"/>
            <a:ext cx="3052233" cy="47625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7A4878C-FAB6-4406-A7C9-48F83DBFE7A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7330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CBC5-26D4-4273-9717-8518E31150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9407-226E-4276-8D8A-7C3B04E79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021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3EBBF0"/>
              </a:buClr>
              <a:defRPr/>
            </a:lvl1pPr>
            <a:lvl2pPr>
              <a:buClr>
                <a:srgbClr val="3EBBF0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buClr>
                <a:srgbClr val="3EBBF0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rgbClr val="3EBBF0"/>
              </a:buClr>
            </a:pPr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CBC5-26D4-4273-9717-8518E31150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9407-226E-4276-8D8A-7C3B04E79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58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>
            <a:lvl1pPr>
              <a:buClr>
                <a:srgbClr val="3EBBF0"/>
              </a:buClr>
              <a:defRPr/>
            </a:lvl1pPr>
            <a:lvl2pPr>
              <a:buClr>
                <a:srgbClr val="3EBBF0"/>
              </a:buCl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CBC5-26D4-4273-9717-8518E31150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9407-226E-4276-8D8A-7C3B04E79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34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CBC5-26D4-4273-9717-8518E31150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9407-226E-4276-8D8A-7C3B04E79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080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CBC5-26D4-4273-9717-8518E31150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9407-226E-4276-8D8A-7C3B04E79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7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A6098-6363-ECCB-E296-66EF4AE66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2F5F3-0A19-1E10-5277-BE6C3E186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2E6C5-97E1-6604-C355-06D87071C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2F17-8394-8A4C-A344-91E02220FEDB}" type="datetimeFigureOut">
              <a:rPr lang="en-TR" smtClean="0"/>
              <a:t>10/17/2023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F3F12-2A13-9036-F30A-828C9C3B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F9244-66DC-AD84-8E52-16DF46199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A0EF-43CD-134D-B5B5-FE2712C1F5C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534342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CBC5-26D4-4273-9717-8518E31150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9407-226E-4276-8D8A-7C3B04E79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753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CBC5-26D4-4273-9717-8518E31150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9407-226E-4276-8D8A-7C3B04E79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7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CBC5-26D4-4273-9717-8518E31150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9407-226E-4276-8D8A-7C3B04E79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78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CBC5-26D4-4273-9717-8518E31150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9407-226E-4276-8D8A-7C3B04E79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9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0"/>
            <a:ext cx="113876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02167" y="1600200"/>
            <a:ext cx="11387667" cy="45720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152472" y="6477000"/>
            <a:ext cx="3052233" cy="476250"/>
          </a:xfrm>
        </p:spPr>
        <p:txBody>
          <a:bodyPr/>
          <a:lstStyle>
            <a:lvl1pPr>
              <a:defRPr sz="1600" smtClean="0"/>
            </a:lvl1pPr>
          </a:lstStyle>
          <a:p>
            <a:pPr>
              <a:defRPr/>
            </a:pPr>
            <a:fld id="{ED20E8AF-3931-4938-98A7-65DE7E4A0FE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036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1E85C-7F99-ABB1-AF4A-8ED1981B1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E6BAF-D78F-DFC0-8F2A-CC85C9B8E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70EB4-B7F6-446D-56AC-2DB969643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2F17-8394-8A4C-A344-91E02220FEDB}" type="datetimeFigureOut">
              <a:rPr lang="en-TR" smtClean="0"/>
              <a:t>10/17/2023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86753-5F25-92B4-1816-A201154DD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BB6BB-57AF-7320-D142-D72597DB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A0EF-43CD-134D-B5B5-FE2712C1F5C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198873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D1A71-E5FD-109F-D793-6051B7727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EE6CF-DD93-81D8-4612-CE7E76F0BC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9838FE-0BCF-91F8-1D29-0736900FE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24C08-6148-7734-76B6-A070BD086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2F17-8394-8A4C-A344-91E02220FEDB}" type="datetimeFigureOut">
              <a:rPr lang="en-TR" smtClean="0"/>
              <a:t>10/17/2023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92125-9B32-18C6-B057-60B72510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D15F6-8C04-0980-DF8F-2C1FA6842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A0EF-43CD-134D-B5B5-FE2712C1F5C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99125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2E33C-D301-6B8E-A741-B5D5DFA60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407C0-A77B-0D08-10DA-40F5DF54C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632D57-2A8C-4D34-0AF3-4105C821E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22D1D-6913-36F9-44F7-5F169C586B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9824AD-E9C9-D7A0-F87D-2B9AD63857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1154DD-2923-4126-7851-6E1EDD9A0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2F17-8394-8A4C-A344-91E02220FEDB}" type="datetimeFigureOut">
              <a:rPr lang="en-TR" smtClean="0"/>
              <a:t>10/17/2023</a:t>
            </a:fld>
            <a:endParaRPr lang="en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297033-3D68-3326-28A2-B64159BFA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5B5B27-E6CA-8B94-21C2-352FD320D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A0EF-43CD-134D-B5B5-FE2712C1F5C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03160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A0A3-CF26-DE2D-3F1C-16EC72288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7D39CF-C09D-499D-3D55-935B31FF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2F17-8394-8A4C-A344-91E02220FEDB}" type="datetimeFigureOut">
              <a:rPr lang="en-TR" smtClean="0"/>
              <a:t>10/17/2023</a:t>
            </a:fld>
            <a:endParaRPr lang="en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73C209-2A27-7EAF-BCCA-E5DA02635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D647B-3E2D-6627-2A38-D39E6600D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A0EF-43CD-134D-B5B5-FE2712C1F5C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44643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84D7E1-EFEC-3B1D-4820-54CE46FF0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2F17-8394-8A4C-A344-91E02220FEDB}" type="datetimeFigureOut">
              <a:rPr lang="en-TR" smtClean="0"/>
              <a:t>10/17/2023</a:t>
            </a:fld>
            <a:endParaRPr lang="en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A871F-48D0-4AF2-879F-D6BAD5D42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439D4-F4CD-4461-8F93-08107F036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A0EF-43CD-134D-B5B5-FE2712C1F5C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112492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3EF7F-C792-F141-8854-2F2F7C05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39B63-516C-A3CC-B9A1-BD776C75D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88A00-38A5-BB8C-1DE4-F3802BF80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34723-7F91-87D6-A839-001D8DB4E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2F17-8394-8A4C-A344-91E02220FEDB}" type="datetimeFigureOut">
              <a:rPr lang="en-TR" smtClean="0"/>
              <a:t>10/17/2023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BB58F-1561-BA72-4D23-9AEFA034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0E5D5-20DD-E11A-68AF-3A0241674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A0EF-43CD-134D-B5B5-FE2712C1F5C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942244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FE5D-4933-5BF2-FA59-DA1085488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24BACD-FEA0-A397-0B4C-8CE374583C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86EBE-EA0F-5D41-EAE1-4DE19271B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CFA8E2-B84E-9392-EA76-7D380A1CF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42F17-8394-8A4C-A344-91E02220FEDB}" type="datetimeFigureOut">
              <a:rPr lang="en-TR" smtClean="0"/>
              <a:t>10/17/2023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74248-CD26-1FF4-21C8-AA391749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29753-78E8-1B47-AEEB-CA78FFCB7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A0EF-43CD-134D-B5B5-FE2712C1F5C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346310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6D33C-26BF-3BFB-105B-4072C18FE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45C14-A485-A0AC-9DB0-912958C9C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7B773-C1E3-C146-6C00-DE008D2ED6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42F17-8394-8A4C-A344-91E02220FEDB}" type="datetimeFigureOut">
              <a:rPr lang="en-TR" smtClean="0"/>
              <a:t>10/17/2023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6AF73-6249-F875-3150-3214BC942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38CAF-0A28-1CB5-5EC7-1C1494CE6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9A0EF-43CD-134D-B5B5-FE2712C1F5C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088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C9407-226E-4276-8D8A-7C3B04E79D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1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kern="1200" dirty="0" smtClean="0">
          <a:solidFill>
            <a:srgbClr val="00B0F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freepik.com/premium-vector/tiny-male-female-characters-with-huge-pen-seal-stamp-denied-insurance-claim-certificate-protection-health-life-real-estate-property-interests-cartoon-people-vector-illustration_17139232.htm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aleteia.org/2016/03/10/reading-sinners-the-riot-act-in-the-year-of-mercy/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freepik.com/free-photos-vectors/worker-cartoon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freepik.com/premium-vector/aggressive-bully-kicking-toys-cartoon-boy-breaks-toy-cubes-unhappy-crying-girl-children-abuse-behavior-bad-manners-kids-conflict-playground-flat-vector-illustration-isolated-white-background_19959815.htm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blogs.sap.com/2016/05/04/12-cartoons-that-explain-why-innovation-is-so-darned-hard/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cheezburger.com/8516118528/funny-cats-image-cause-and-effect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t2informatik.de/en/smartpedia/checklist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x.com/2015/3/5/8157519/chuck-jones-rules-for-roadrunner-coyote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wildapricot.com/blog/event-planning-checklist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asbca.mil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utterstock.com/pt/image-vector/cartoon-woman-chasing-man-rolling-pin-616397687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eamstime.com/vector-cartoon-illustration-two-men-businessmen-blaming-pointing-each-other-stick-figure-concept-responsibility-image203094627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freepik.com/premium-vector/businessman-signing-insurance-claim-form_42764104.htm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7DC14-77D6-AB5D-6D66-BEB6D2B47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1781" y="2562963"/>
            <a:ext cx="5230109" cy="1352811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Constructive Acceleration: Exploring the delay/accelerate quandary</a:t>
            </a:r>
            <a:endParaRPr lang="en-T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14AF71-539E-7F8C-62FD-2EF499383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1782" y="4500453"/>
            <a:ext cx="5230109" cy="2578141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D’Onofrio, Capital Project Management, Inc</a:t>
            </a:r>
          </a:p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Doug Jones AO</a:t>
            </a:r>
          </a:p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Rosenberg, Freshfields</a:t>
            </a:r>
          </a:p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Moderated by Dr Hamish Lal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E874B8-1FD3-4E99-B00C-7B954052F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896" y="410832"/>
            <a:ext cx="1195069" cy="1382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B73726-4746-AE23-0972-F1AE57360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83" y="485153"/>
            <a:ext cx="5894866" cy="4621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E7D53D-F1E3-5837-378F-9C5175CD4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418" y="5019022"/>
            <a:ext cx="5052699" cy="105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2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>
            <a:extLst>
              <a:ext uri="{FF2B5EF4-FFF2-40B4-BE49-F238E27FC236}">
                <a16:creationId xmlns:a16="http://schemas.microsoft.com/office/drawing/2014/main" id="{80FA6FC2-7FD5-87E7-59C4-5D19C3A37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856" y="1792224"/>
            <a:ext cx="9534144" cy="4690872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2DD8B-720F-0143-3EEC-E208DD657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632" y="421513"/>
            <a:ext cx="1054736" cy="1220355"/>
          </a:xfrm>
          <a:prstGeom prst="rect">
            <a:avLst/>
          </a:prstGeom>
        </p:spPr>
      </p:pic>
      <p:sp>
        <p:nvSpPr>
          <p:cNvPr id="303" name="Slide Number Placeholder 4">
            <a:extLst>
              <a:ext uri="{FF2B5EF4-FFF2-40B4-BE49-F238E27FC236}">
                <a16:creationId xmlns:a16="http://schemas.microsoft.com/office/drawing/2014/main" id="{D4FD22E8-B5ED-E632-A82F-EC9BCB8E94CE}"/>
              </a:ext>
            </a:extLst>
          </p:cNvPr>
          <p:cNvSpPr txBox="1">
            <a:spLocks/>
          </p:cNvSpPr>
          <p:nvPr/>
        </p:nvSpPr>
        <p:spPr>
          <a:xfrm>
            <a:off x="2192338" y="6447944"/>
            <a:ext cx="7093064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/>
              </a:rPr>
              <a:t>Source: Dale and D’Onofrio, Construction Schedule Delays (Thomson Reuters 2022)</a:t>
            </a:r>
          </a:p>
        </p:txBody>
      </p:sp>
      <p:sp>
        <p:nvSpPr>
          <p:cNvPr id="304" name="Title 1">
            <a:extLst>
              <a:ext uri="{FF2B5EF4-FFF2-40B4-BE49-F238E27FC236}">
                <a16:creationId xmlns:a16="http://schemas.microsoft.com/office/drawing/2014/main" id="{0C0F58AB-6183-26AD-4268-FB1E6DC502A0}"/>
              </a:ext>
            </a:extLst>
          </p:cNvPr>
          <p:cNvSpPr txBox="1">
            <a:spLocks/>
          </p:cNvSpPr>
          <p:nvPr/>
        </p:nvSpPr>
        <p:spPr>
          <a:xfrm>
            <a:off x="412168" y="94365"/>
            <a:ext cx="4966865" cy="15233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Acceptability percentage of schedule delay analysis methods</a:t>
            </a:r>
            <a:endParaRPr kumimoji="0" lang="en-TR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0A2B8-EFA8-12E0-302E-B6FCA9B8D835}"/>
              </a:ext>
            </a:extLst>
          </p:cNvPr>
          <p:cNvSpPr txBox="1"/>
          <p:nvPr/>
        </p:nvSpPr>
        <p:spPr>
          <a:xfrm>
            <a:off x="1600200" y="6050608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# of Cases:         91                       17                        49                        38                       76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C70594-2191-A61D-992F-4BB2BEF86CA6}"/>
              </a:ext>
            </a:extLst>
          </p:cNvPr>
          <p:cNvSpPr txBox="1"/>
          <p:nvPr/>
        </p:nvSpPr>
        <p:spPr>
          <a:xfrm>
            <a:off x="2650223" y="5355638"/>
            <a:ext cx="137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Time Impact Analysis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A26BBF-8188-2926-91CC-705C9F31862A}"/>
              </a:ext>
            </a:extLst>
          </p:cNvPr>
          <p:cNvSpPr txBox="1"/>
          <p:nvPr/>
        </p:nvSpPr>
        <p:spPr>
          <a:xfrm>
            <a:off x="1676402" y="5469125"/>
            <a:ext cx="1219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Method: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25ADAD-3D94-6A90-D507-589A2CFF74F4}"/>
              </a:ext>
            </a:extLst>
          </p:cNvPr>
          <p:cNvSpPr txBox="1"/>
          <p:nvPr/>
        </p:nvSpPr>
        <p:spPr>
          <a:xfrm>
            <a:off x="4174223" y="5355638"/>
            <a:ext cx="1219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Collapsed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As-built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56E7BB-1ECC-9512-B84C-F0F2C75E6AAC}"/>
              </a:ext>
            </a:extLst>
          </p:cNvPr>
          <p:cNvSpPr txBox="1"/>
          <p:nvPr/>
        </p:nvSpPr>
        <p:spPr>
          <a:xfrm>
            <a:off x="5545823" y="5354840"/>
            <a:ext cx="1447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As-built Critical Path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135139-D5D5-435A-B014-C863F470D80C}"/>
              </a:ext>
            </a:extLst>
          </p:cNvPr>
          <p:cNvSpPr txBox="1"/>
          <p:nvPr/>
        </p:nvSpPr>
        <p:spPr>
          <a:xfrm>
            <a:off x="7043956" y="535484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Impacted As-planned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F9197-972C-88D8-00A8-213C559930EA}"/>
              </a:ext>
            </a:extLst>
          </p:cNvPr>
          <p:cNvSpPr txBox="1"/>
          <p:nvPr/>
        </p:nvSpPr>
        <p:spPr>
          <a:xfrm>
            <a:off x="8534402" y="5355638"/>
            <a:ext cx="1295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As-planned v. As-built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5908659C-44AA-77E5-D7D3-B9AEFCEF48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3017931"/>
              </p:ext>
            </p:extLst>
          </p:nvPr>
        </p:nvGraphicFramePr>
        <p:xfrm>
          <a:off x="1828800" y="1792224"/>
          <a:ext cx="8229600" cy="3722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28FD173-B1C0-3594-DDD6-950CB27E6C59}"/>
              </a:ext>
            </a:extLst>
          </p:cNvPr>
          <p:cNvSpPr txBox="1">
            <a:spLocks/>
          </p:cNvSpPr>
          <p:nvPr/>
        </p:nvSpPr>
        <p:spPr>
          <a:xfrm>
            <a:off x="6894576" y="219456"/>
            <a:ext cx="4718466" cy="15233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Study of  271 judicial decisions from the US, UK, Canada, Australia, HK, and Korea</a:t>
            </a:r>
            <a:endParaRPr kumimoji="0" lang="en-TR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562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77D60D-0A45-4243-710F-3BCB4AC7FC2B}"/>
              </a:ext>
            </a:extLst>
          </p:cNvPr>
          <p:cNvSpPr/>
          <p:nvPr/>
        </p:nvSpPr>
        <p:spPr>
          <a:xfrm>
            <a:off x="966592" y="433172"/>
            <a:ext cx="10258816" cy="3457184"/>
          </a:xfrm>
          <a:prstGeom prst="rect">
            <a:avLst/>
          </a:prstGeom>
          <a:solidFill>
            <a:schemeClr val="bg1">
              <a:alpha val="73000"/>
            </a:schemeClr>
          </a:solidFill>
          <a:ln w="127000">
            <a:solidFill>
              <a:schemeClr val="bg1">
                <a:alpha val="4848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8D7B1-1D0D-0874-5FF8-4D00C147BECD}"/>
              </a:ext>
            </a:extLst>
          </p:cNvPr>
          <p:cNvSpPr txBox="1">
            <a:spLocks/>
          </p:cNvSpPr>
          <p:nvPr/>
        </p:nvSpPr>
        <p:spPr>
          <a:xfrm>
            <a:off x="1046493" y="764770"/>
            <a:ext cx="10258816" cy="7798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Denial of </a:t>
            </a:r>
            <a:r>
              <a:rPr lang="en-GB" sz="3200" b="1" dirty="0" err="1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EoT</a:t>
            </a:r>
            <a:r>
              <a:rPr lang="en-GB" sz="3200" b="1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failure to timely assess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C2628-538F-221D-C7FA-C567D8537082}"/>
              </a:ext>
            </a:extLst>
          </p:cNvPr>
          <p:cNvSpPr txBox="1">
            <a:spLocks/>
          </p:cNvSpPr>
          <p:nvPr/>
        </p:nvSpPr>
        <p:spPr>
          <a:xfrm>
            <a:off x="1762298" y="18468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824BEC8-E4AC-30E0-CE18-FE16D40AE3F6}"/>
              </a:ext>
            </a:extLst>
          </p:cNvPr>
          <p:cNvSpPr txBox="1">
            <a:spLocks/>
          </p:cNvSpPr>
          <p:nvPr/>
        </p:nvSpPr>
        <p:spPr>
          <a:xfrm>
            <a:off x="1914698" y="19992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Contract time periods for assessment of claims (and any deeming provision)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challenging if Contract does not specify time period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be relevant if </a:t>
            </a:r>
            <a:r>
              <a:rPr lang="en-GB" sz="2000" dirty="0" err="1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EoT</a:t>
            </a: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partially denied only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 cannot have impliedly directed acceleration where they were not given opportunity to grant </a:t>
            </a:r>
            <a:r>
              <a:rPr lang="en-GB" sz="2000" dirty="0" err="1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EoT</a:t>
            </a:r>
            <a:endParaRPr lang="en-GB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C0CB3-986B-6A8D-70E7-0AFCADF7D0D6}"/>
              </a:ext>
            </a:extLst>
          </p:cNvPr>
          <p:cNvSpPr txBox="1"/>
          <p:nvPr/>
        </p:nvSpPr>
        <p:spPr>
          <a:xfrm>
            <a:off x="7993443" y="6267542"/>
            <a:ext cx="38269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Premium Vector | Tiny male and female characters with huge pen and seal stamp at denied insurance claim certificate. protection of health, life, real estate and property interests. cartoon people vector illustration (freepik.com)</a:t>
            </a:r>
            <a:endParaRPr lang="en-GB" sz="700" dirty="0"/>
          </a:p>
        </p:txBody>
      </p:sp>
      <p:pic>
        <p:nvPicPr>
          <p:cNvPr id="5122" name="Picture 2" descr="Premium Vector | Tiny male and female characters with huge pen and seal  stamp at denied insurance claim certificate. protection of health, life,  real estate and property interests. cartoon people vector illustration">
            <a:extLst>
              <a:ext uri="{FF2B5EF4-FFF2-40B4-BE49-F238E27FC236}">
                <a16:creationId xmlns:a16="http://schemas.microsoft.com/office/drawing/2014/main" id="{701D82AA-9CA5-0A30-C110-D84F7EE98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t="10700" r="5632" b="8509"/>
          <a:stretch/>
        </p:blipFill>
        <p:spPr bwMode="auto">
          <a:xfrm>
            <a:off x="7993443" y="4044076"/>
            <a:ext cx="3485335" cy="222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331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77D60D-0A45-4243-710F-3BCB4AC7FC2B}"/>
              </a:ext>
            </a:extLst>
          </p:cNvPr>
          <p:cNvSpPr/>
          <p:nvPr/>
        </p:nvSpPr>
        <p:spPr>
          <a:xfrm>
            <a:off x="886691" y="483778"/>
            <a:ext cx="10258816" cy="3457184"/>
          </a:xfrm>
          <a:prstGeom prst="rect">
            <a:avLst/>
          </a:prstGeom>
          <a:solidFill>
            <a:schemeClr val="bg1">
              <a:alpha val="73000"/>
            </a:schemeClr>
          </a:solidFill>
          <a:ln w="127000">
            <a:solidFill>
              <a:schemeClr val="bg1">
                <a:alpha val="4848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8D7B1-1D0D-0874-5FF8-4D00C147BECD}"/>
              </a:ext>
            </a:extLst>
          </p:cNvPr>
          <p:cNvSpPr txBox="1">
            <a:spLocks/>
          </p:cNvSpPr>
          <p:nvPr/>
        </p:nvSpPr>
        <p:spPr>
          <a:xfrm>
            <a:off x="1046493" y="764770"/>
            <a:ext cx="10258816" cy="7798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Employer insisted on scheduled completion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C2628-538F-221D-C7FA-C567D8537082}"/>
              </a:ext>
            </a:extLst>
          </p:cNvPr>
          <p:cNvSpPr txBox="1">
            <a:spLocks/>
          </p:cNvSpPr>
          <p:nvPr/>
        </p:nvSpPr>
        <p:spPr>
          <a:xfrm>
            <a:off x="1762298" y="18468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824BEC8-E4AC-30E0-CE18-FE16D40AE3F6}"/>
              </a:ext>
            </a:extLst>
          </p:cNvPr>
          <p:cNvSpPr txBox="1">
            <a:spLocks/>
          </p:cNvSpPr>
          <p:nvPr/>
        </p:nvSpPr>
        <p:spPr>
          <a:xfrm>
            <a:off x="1914698" y="19992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 threat of liquidated damages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U.S. federal contracting context, also require contemporaneous notice from Contractor that it considers there to be an instruction for constructive change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 specific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C0CB3-986B-6A8D-70E7-0AFCADF7D0D6}"/>
              </a:ext>
            </a:extLst>
          </p:cNvPr>
          <p:cNvSpPr txBox="1"/>
          <p:nvPr/>
        </p:nvSpPr>
        <p:spPr>
          <a:xfrm>
            <a:off x="7624119" y="6176630"/>
            <a:ext cx="38269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Reading Sinners the Riot Act in the Year of Mercy (aleteia.org)</a:t>
            </a:r>
            <a:endParaRPr lang="en-GB" sz="700" dirty="0"/>
          </a:p>
        </p:txBody>
      </p:sp>
      <p:pic>
        <p:nvPicPr>
          <p:cNvPr id="7170" name="Picture 2" descr="Reading Sinners the Riot Act in the Year of Mercy">
            <a:extLst>
              <a:ext uri="{FF2B5EF4-FFF2-40B4-BE49-F238E27FC236}">
                <a16:creationId xmlns:a16="http://schemas.microsoft.com/office/drawing/2014/main" id="{7C64C992-4FE5-28E3-9091-CA2AAD540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827" y="3708201"/>
            <a:ext cx="3702644" cy="246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A99BC0-F11E-404B-F5B9-07CE9E35C652}"/>
              </a:ext>
            </a:extLst>
          </p:cNvPr>
          <p:cNvSpPr txBox="1"/>
          <p:nvPr/>
        </p:nvSpPr>
        <p:spPr>
          <a:xfrm rot="19748029">
            <a:off x="10241053" y="3748376"/>
            <a:ext cx="1524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069897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77D60D-0A45-4243-710F-3BCB4AC7FC2B}"/>
              </a:ext>
            </a:extLst>
          </p:cNvPr>
          <p:cNvSpPr/>
          <p:nvPr/>
        </p:nvSpPr>
        <p:spPr>
          <a:xfrm>
            <a:off x="966592" y="433172"/>
            <a:ext cx="10258816" cy="3457184"/>
          </a:xfrm>
          <a:prstGeom prst="rect">
            <a:avLst/>
          </a:prstGeom>
          <a:solidFill>
            <a:schemeClr val="bg1">
              <a:alpha val="73000"/>
            </a:schemeClr>
          </a:solidFill>
          <a:ln w="127000">
            <a:solidFill>
              <a:schemeClr val="bg1">
                <a:alpha val="4848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8D7B1-1D0D-0874-5FF8-4D00C147BECD}"/>
              </a:ext>
            </a:extLst>
          </p:cNvPr>
          <p:cNvSpPr txBox="1">
            <a:spLocks/>
          </p:cNvSpPr>
          <p:nvPr/>
        </p:nvSpPr>
        <p:spPr>
          <a:xfrm>
            <a:off x="1046493" y="764770"/>
            <a:ext cx="10258816" cy="7798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Expending resources to accelerate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C2628-538F-221D-C7FA-C567D8537082}"/>
              </a:ext>
            </a:extLst>
          </p:cNvPr>
          <p:cNvSpPr txBox="1">
            <a:spLocks/>
          </p:cNvSpPr>
          <p:nvPr/>
        </p:nvSpPr>
        <p:spPr>
          <a:xfrm>
            <a:off x="1762298" y="18468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824BEC8-E4AC-30E0-CE18-FE16D40AE3F6}"/>
              </a:ext>
            </a:extLst>
          </p:cNvPr>
          <p:cNvSpPr txBox="1">
            <a:spLocks/>
          </p:cNvSpPr>
          <p:nvPr/>
        </p:nvSpPr>
        <p:spPr>
          <a:xfrm>
            <a:off x="1762298" y="1958902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Added crews or increased crew sizes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Overtime or shift work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tools and equipment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supervision or jobsite overhead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Expediting engineering for shop drawings/delegated design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Expedited fabrication/material delivery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 inefficiency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C0CB3-986B-6A8D-70E7-0AFCADF7D0D6}"/>
              </a:ext>
            </a:extLst>
          </p:cNvPr>
          <p:cNvSpPr txBox="1"/>
          <p:nvPr/>
        </p:nvSpPr>
        <p:spPr>
          <a:xfrm>
            <a:off x="8584701" y="6424828"/>
            <a:ext cx="38269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Worker Cartoon Images - Free Download on </a:t>
            </a:r>
            <a:r>
              <a:rPr lang="en-US" sz="7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lang="en-GB" sz="700" dirty="0"/>
          </a:p>
        </p:txBody>
      </p:sp>
      <p:pic>
        <p:nvPicPr>
          <p:cNvPr id="8194" name="Picture 2" descr="Worker Cartoon Images - Free Download on Freepik">
            <a:extLst>
              <a:ext uri="{FF2B5EF4-FFF2-40B4-BE49-F238E27FC236}">
                <a16:creationId xmlns:a16="http://schemas.microsoft.com/office/drawing/2014/main" id="{F3BF5770-376B-6B2B-1AD5-7867EE45A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099" y="4412661"/>
            <a:ext cx="1916803" cy="206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orker Cartoon Images - Free Download on Freepik">
            <a:extLst>
              <a:ext uri="{FF2B5EF4-FFF2-40B4-BE49-F238E27FC236}">
                <a16:creationId xmlns:a16="http://schemas.microsoft.com/office/drawing/2014/main" id="{9D1DBB9B-A795-2623-9681-ED29C35A5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805" y="3046412"/>
            <a:ext cx="1916803" cy="206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Worker Cartoon Images - Free Download on Freepik">
            <a:extLst>
              <a:ext uri="{FF2B5EF4-FFF2-40B4-BE49-F238E27FC236}">
                <a16:creationId xmlns:a16="http://schemas.microsoft.com/office/drawing/2014/main" id="{873CA00D-7CE5-C4AD-147F-FECABB26A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311" y="1684832"/>
            <a:ext cx="1916803" cy="206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211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77D60D-0A45-4243-710F-3BCB4AC7FC2B}"/>
              </a:ext>
            </a:extLst>
          </p:cNvPr>
          <p:cNvSpPr/>
          <p:nvPr/>
        </p:nvSpPr>
        <p:spPr>
          <a:xfrm>
            <a:off x="966592" y="433172"/>
            <a:ext cx="10258816" cy="3457184"/>
          </a:xfrm>
          <a:prstGeom prst="rect">
            <a:avLst/>
          </a:prstGeom>
          <a:solidFill>
            <a:schemeClr val="bg1">
              <a:alpha val="73000"/>
            </a:schemeClr>
          </a:solidFill>
          <a:ln w="127000">
            <a:solidFill>
              <a:schemeClr val="bg1">
                <a:alpha val="4848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8D7B1-1D0D-0874-5FF8-4D00C147BECD}"/>
              </a:ext>
            </a:extLst>
          </p:cNvPr>
          <p:cNvSpPr txBox="1">
            <a:spLocks/>
          </p:cNvSpPr>
          <p:nvPr/>
        </p:nvSpPr>
        <p:spPr>
          <a:xfrm>
            <a:off x="1046493" y="764770"/>
            <a:ext cx="10258816" cy="7798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Constructive acceleration in other jurisdictions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C2628-538F-221D-C7FA-C567D8537082}"/>
              </a:ext>
            </a:extLst>
          </p:cNvPr>
          <p:cNvSpPr txBox="1">
            <a:spLocks/>
          </p:cNvSpPr>
          <p:nvPr/>
        </p:nvSpPr>
        <p:spPr>
          <a:xfrm>
            <a:off x="1762298" y="18468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824BEC8-E4AC-30E0-CE18-FE16D40AE3F6}"/>
              </a:ext>
            </a:extLst>
          </p:cNvPr>
          <p:cNvSpPr txBox="1">
            <a:spLocks/>
          </p:cNvSpPr>
          <p:nvPr/>
        </p:nvSpPr>
        <p:spPr>
          <a:xfrm>
            <a:off x="1914698" y="19992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Breach of contract</a:t>
            </a:r>
          </a:p>
          <a:p>
            <a:pPr marL="914400" lvl="1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Breach of obligation to award </a:t>
            </a:r>
            <a:r>
              <a:rPr lang="en-GB" sz="1800" dirty="0" err="1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EoT</a:t>
            </a:r>
            <a:r>
              <a:rPr lang="en-GB" sz="18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breach of obligation to ensure Engineer properly discharged certification function</a:t>
            </a:r>
          </a:p>
          <a:p>
            <a:pPr marL="914400" lvl="1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causing predicate critical delay, breach of implied obligation to not hinder Contractor’s progress or possibly breach of express term to timely meet certain requirements</a:t>
            </a:r>
          </a:p>
          <a:p>
            <a:pPr marL="914400" lvl="1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Breach of obligation to perform in good faith (where applicable)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with these causes of action</a:t>
            </a:r>
          </a:p>
        </p:txBody>
      </p:sp>
      <p:pic>
        <p:nvPicPr>
          <p:cNvPr id="10242" name="Picture 2" descr="Earth Cartoon Drawing png download - 1905*1905 - Free Transparent Europe  png Download. - CleanPNG / KissPNG">
            <a:extLst>
              <a:ext uri="{FF2B5EF4-FFF2-40B4-BE49-F238E27FC236}">
                <a16:creationId xmlns:a16="http://schemas.microsoft.com/office/drawing/2014/main" id="{B5E36FF9-1F2B-ECCD-EBBB-A5C004A07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247" y="4024282"/>
            <a:ext cx="2347709" cy="234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668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77D60D-0A45-4243-710F-3BCB4AC7FC2B}"/>
              </a:ext>
            </a:extLst>
          </p:cNvPr>
          <p:cNvSpPr/>
          <p:nvPr/>
        </p:nvSpPr>
        <p:spPr>
          <a:xfrm>
            <a:off x="966592" y="433172"/>
            <a:ext cx="10258816" cy="3457184"/>
          </a:xfrm>
          <a:prstGeom prst="rect">
            <a:avLst/>
          </a:prstGeom>
          <a:solidFill>
            <a:schemeClr val="bg1">
              <a:alpha val="73000"/>
            </a:schemeClr>
          </a:solidFill>
          <a:ln w="127000">
            <a:solidFill>
              <a:schemeClr val="bg1">
                <a:alpha val="4848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8D7B1-1D0D-0874-5FF8-4D00C147BECD}"/>
              </a:ext>
            </a:extLst>
          </p:cNvPr>
          <p:cNvSpPr txBox="1">
            <a:spLocks/>
          </p:cNvSpPr>
          <p:nvPr/>
        </p:nvSpPr>
        <p:spPr>
          <a:xfrm>
            <a:off x="1046493" y="764770"/>
            <a:ext cx="10258816" cy="7798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Breach of obligation to award </a:t>
            </a:r>
            <a:r>
              <a:rPr lang="en-GB" sz="3200" b="1" dirty="0" err="1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EoT</a:t>
            </a:r>
            <a:endParaRPr lang="en-GB" sz="3200" b="1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C2628-538F-221D-C7FA-C567D8537082}"/>
              </a:ext>
            </a:extLst>
          </p:cNvPr>
          <p:cNvSpPr txBox="1">
            <a:spLocks/>
          </p:cNvSpPr>
          <p:nvPr/>
        </p:nvSpPr>
        <p:spPr>
          <a:xfrm>
            <a:off x="1762298" y="18468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824BEC8-E4AC-30E0-CE18-FE16D40AE3F6}"/>
              </a:ext>
            </a:extLst>
          </p:cNvPr>
          <p:cNvSpPr txBox="1">
            <a:spLocks/>
          </p:cNvSpPr>
          <p:nvPr/>
        </p:nvSpPr>
        <p:spPr>
          <a:xfrm>
            <a:off x="1914698" y="19992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 relevant obligation on Contractor’s counterparty? </a:t>
            </a:r>
          </a:p>
          <a:p>
            <a:pPr marL="914400" lvl="1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 is not party to construction contract &amp; may not act for Employer during certification function</a:t>
            </a:r>
          </a:p>
          <a:p>
            <a:pPr marL="914400" lvl="1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Obligation on Employer to ensure Engineer properly discharges certification function?</a:t>
            </a:r>
          </a:p>
          <a:p>
            <a:pPr marL="914400" lvl="1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Implied obligation on Employer not to interfere with Engineer’s certification function?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frau lehnt einen kuss von verliebtem liebhaber vector cartoon ab - refuse kiss stock-grafiken, -clipart, -cartoons und -symbole">
            <a:extLst>
              <a:ext uri="{FF2B5EF4-FFF2-40B4-BE49-F238E27FC236}">
                <a16:creationId xmlns:a16="http://schemas.microsoft.com/office/drawing/2014/main" id="{AD1D552E-B60B-3FE8-E7FF-329F55903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33" y="4445285"/>
            <a:ext cx="3755253" cy="211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089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77D60D-0A45-4243-710F-3BCB4AC7FC2B}"/>
              </a:ext>
            </a:extLst>
          </p:cNvPr>
          <p:cNvSpPr/>
          <p:nvPr/>
        </p:nvSpPr>
        <p:spPr>
          <a:xfrm>
            <a:off x="966592" y="433172"/>
            <a:ext cx="10258816" cy="3457184"/>
          </a:xfrm>
          <a:prstGeom prst="rect">
            <a:avLst/>
          </a:prstGeom>
          <a:solidFill>
            <a:schemeClr val="bg1">
              <a:alpha val="73000"/>
            </a:schemeClr>
          </a:solidFill>
          <a:ln w="127000">
            <a:solidFill>
              <a:schemeClr val="bg1">
                <a:alpha val="4848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8D7B1-1D0D-0874-5FF8-4D00C147BECD}"/>
              </a:ext>
            </a:extLst>
          </p:cNvPr>
          <p:cNvSpPr txBox="1">
            <a:spLocks/>
          </p:cNvSpPr>
          <p:nvPr/>
        </p:nvSpPr>
        <p:spPr>
          <a:xfrm>
            <a:off x="1046493" y="764770"/>
            <a:ext cx="10258816" cy="7798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Breach of obligation not to hinder progress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C2628-538F-221D-C7FA-C567D8537082}"/>
              </a:ext>
            </a:extLst>
          </p:cNvPr>
          <p:cNvSpPr txBox="1">
            <a:spLocks/>
          </p:cNvSpPr>
          <p:nvPr/>
        </p:nvSpPr>
        <p:spPr>
          <a:xfrm>
            <a:off x="1762298" y="18468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824BEC8-E4AC-30E0-CE18-FE16D40AE3F6}"/>
              </a:ext>
            </a:extLst>
          </p:cNvPr>
          <p:cNvSpPr txBox="1">
            <a:spLocks/>
          </p:cNvSpPr>
          <p:nvPr/>
        </p:nvSpPr>
        <p:spPr>
          <a:xfrm>
            <a:off x="1914698" y="19992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 part of mitigation of loss arising out of breach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room for mitigation where </a:t>
            </a:r>
            <a:r>
              <a:rPr lang="en-GB" sz="2000" dirty="0" err="1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EoT</a:t>
            </a: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machinery in contract?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C0CB3-986B-6A8D-70E7-0AFCADF7D0D6}"/>
              </a:ext>
            </a:extLst>
          </p:cNvPr>
          <p:cNvSpPr txBox="1"/>
          <p:nvPr/>
        </p:nvSpPr>
        <p:spPr>
          <a:xfrm>
            <a:off x="7342908" y="6217079"/>
            <a:ext cx="40732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Premium Vector | Aggressive bully kicking toys. cartoon boy breaks toy cubes, unhappy crying girl children abuse </a:t>
            </a:r>
            <a:r>
              <a:rPr lang="en-GB" sz="7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behavior</a:t>
            </a:r>
            <a:r>
              <a:rPr lang="en-GB" sz="7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bad manners kids conflict on playground. flat vector illustration isolated on white background (freepik.com)</a:t>
            </a:r>
            <a:endParaRPr lang="en-GB" sz="700" dirty="0"/>
          </a:p>
        </p:txBody>
      </p:sp>
      <p:pic>
        <p:nvPicPr>
          <p:cNvPr id="9218" name="Picture 2" descr="Premium Vector | Aggressive bully kicking toys. cartoon boy breaks toy  cubes, unhappy crying girl children abuse behavior, bad manners kids  conflict on playground. flat vector illustration isolated on white  background">
            <a:extLst>
              <a:ext uri="{FF2B5EF4-FFF2-40B4-BE49-F238E27FC236}">
                <a16:creationId xmlns:a16="http://schemas.microsoft.com/office/drawing/2014/main" id="{7289FAEA-B1A6-E2E1-FD39-D4AD5BC19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t="11508" r="8411" b="10561"/>
          <a:stretch/>
        </p:blipFill>
        <p:spPr bwMode="auto">
          <a:xfrm>
            <a:off x="7489636" y="3786909"/>
            <a:ext cx="3584764" cy="248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620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77D60D-0A45-4243-710F-3BCB4AC7FC2B}"/>
              </a:ext>
            </a:extLst>
          </p:cNvPr>
          <p:cNvSpPr/>
          <p:nvPr/>
        </p:nvSpPr>
        <p:spPr>
          <a:xfrm>
            <a:off x="966592" y="433172"/>
            <a:ext cx="10258816" cy="3457184"/>
          </a:xfrm>
          <a:prstGeom prst="rect">
            <a:avLst/>
          </a:prstGeom>
          <a:solidFill>
            <a:schemeClr val="bg1">
              <a:alpha val="73000"/>
            </a:schemeClr>
          </a:solidFill>
          <a:ln w="127000">
            <a:solidFill>
              <a:schemeClr val="bg1">
                <a:alpha val="4848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8D7B1-1D0D-0874-5FF8-4D00C147BECD}"/>
              </a:ext>
            </a:extLst>
          </p:cNvPr>
          <p:cNvSpPr txBox="1">
            <a:spLocks/>
          </p:cNvSpPr>
          <p:nvPr/>
        </p:nvSpPr>
        <p:spPr>
          <a:xfrm>
            <a:off x="1046493" y="764770"/>
            <a:ext cx="10258816" cy="7798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C2628-538F-221D-C7FA-C567D8537082}"/>
              </a:ext>
            </a:extLst>
          </p:cNvPr>
          <p:cNvSpPr txBox="1">
            <a:spLocks/>
          </p:cNvSpPr>
          <p:nvPr/>
        </p:nvSpPr>
        <p:spPr>
          <a:xfrm>
            <a:off x="1762298" y="18468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824BEC8-E4AC-30E0-CE18-FE16D40AE3F6}"/>
              </a:ext>
            </a:extLst>
          </p:cNvPr>
          <p:cNvSpPr txBox="1">
            <a:spLocks/>
          </p:cNvSpPr>
          <p:nvPr/>
        </p:nvSpPr>
        <p:spPr>
          <a:xfrm>
            <a:off x="1914698" y="19992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point for Engineer whether to instruct Variation?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have a Variation to introduce acceleration measures?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C0CB3-986B-6A8D-70E7-0AFCADF7D0D6}"/>
              </a:ext>
            </a:extLst>
          </p:cNvPr>
          <p:cNvSpPr txBox="1"/>
          <p:nvPr/>
        </p:nvSpPr>
        <p:spPr>
          <a:xfrm>
            <a:off x="7342908" y="6217079"/>
            <a:ext cx="407323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12 Cartoons That Explain Why Innovation Is So Darned Hard | SAP Blogs</a:t>
            </a:r>
            <a:endParaRPr lang="en-GB" sz="700" dirty="0"/>
          </a:p>
        </p:txBody>
      </p:sp>
      <p:pic>
        <p:nvPicPr>
          <p:cNvPr id="11266" name="Picture 2" descr="12 Cartoons That Explain Why Innovation Is So Darned Hard | SAP Blogs">
            <a:extLst>
              <a:ext uri="{FF2B5EF4-FFF2-40B4-BE49-F238E27FC236}">
                <a16:creationId xmlns:a16="http://schemas.microsoft.com/office/drawing/2014/main" id="{A2466CBD-2135-6875-1DA4-830D2185F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" r="5461" b="22885"/>
          <a:stretch/>
        </p:blipFill>
        <p:spPr bwMode="auto">
          <a:xfrm>
            <a:off x="6396427" y="3708201"/>
            <a:ext cx="5176738" cy="250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570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77D60D-0A45-4243-710F-3BCB4AC7FC2B}"/>
              </a:ext>
            </a:extLst>
          </p:cNvPr>
          <p:cNvSpPr/>
          <p:nvPr/>
        </p:nvSpPr>
        <p:spPr>
          <a:xfrm>
            <a:off x="966592" y="433172"/>
            <a:ext cx="10258816" cy="3457184"/>
          </a:xfrm>
          <a:prstGeom prst="rect">
            <a:avLst/>
          </a:prstGeom>
          <a:solidFill>
            <a:schemeClr val="bg1">
              <a:alpha val="73000"/>
            </a:schemeClr>
          </a:solidFill>
          <a:ln w="127000">
            <a:solidFill>
              <a:schemeClr val="bg1">
                <a:alpha val="4848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8D7B1-1D0D-0874-5FF8-4D00C147BECD}"/>
              </a:ext>
            </a:extLst>
          </p:cNvPr>
          <p:cNvSpPr txBox="1">
            <a:spLocks/>
          </p:cNvSpPr>
          <p:nvPr/>
        </p:nvSpPr>
        <p:spPr>
          <a:xfrm>
            <a:off x="1046493" y="764770"/>
            <a:ext cx="10258816" cy="7798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Causation Elements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C2628-538F-221D-C7FA-C567D8537082}"/>
              </a:ext>
            </a:extLst>
          </p:cNvPr>
          <p:cNvSpPr txBox="1">
            <a:spLocks/>
          </p:cNvSpPr>
          <p:nvPr/>
        </p:nvSpPr>
        <p:spPr>
          <a:xfrm>
            <a:off x="1762298" y="18468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824BEC8-E4AC-30E0-CE18-FE16D40AE3F6}"/>
              </a:ext>
            </a:extLst>
          </p:cNvPr>
          <p:cNvSpPr txBox="1">
            <a:spLocks/>
          </p:cNvSpPr>
          <p:nvPr/>
        </p:nvSpPr>
        <p:spPr>
          <a:xfrm>
            <a:off x="1914698" y="1999277"/>
            <a:ext cx="7210829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overlap with elements of entitlement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Predicate critical delay was excusable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Extent of that excusable critical delay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Contractor’s plan was reasonable to achieve completion on time but for excusable critical delay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 measures were implemented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Claimed costs / losses were caused by excusable critical delay</a:t>
            </a:r>
            <a:endParaRPr lang="en-GB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C0CB3-986B-6A8D-70E7-0AFCADF7D0D6}"/>
              </a:ext>
            </a:extLst>
          </p:cNvPr>
          <p:cNvSpPr txBox="1"/>
          <p:nvPr/>
        </p:nvSpPr>
        <p:spPr>
          <a:xfrm>
            <a:off x="9868417" y="6424828"/>
            <a:ext cx="407323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cheezburger.com</a:t>
            </a:r>
            <a:endParaRPr lang="en-GB" sz="700" dirty="0"/>
          </a:p>
        </p:txBody>
      </p:sp>
      <p:pic>
        <p:nvPicPr>
          <p:cNvPr id="12292" name="Picture 4" descr="Cause and Effect - Lolcats - lol | cat memes | funny cats | funny cat  pictures with words on them | funny pictures | lol cat memes | lol cats">
            <a:extLst>
              <a:ext uri="{FF2B5EF4-FFF2-40B4-BE49-F238E27FC236}">
                <a16:creationId xmlns:a16="http://schemas.microsoft.com/office/drawing/2014/main" id="{D63CA701-E966-5262-6588-291694352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527" y="2193173"/>
            <a:ext cx="2508767" cy="423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211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77D60D-0A45-4243-710F-3BCB4AC7FC2B}"/>
              </a:ext>
            </a:extLst>
          </p:cNvPr>
          <p:cNvSpPr/>
          <p:nvPr/>
        </p:nvSpPr>
        <p:spPr>
          <a:xfrm>
            <a:off x="966592" y="433172"/>
            <a:ext cx="10258816" cy="3457184"/>
          </a:xfrm>
          <a:prstGeom prst="rect">
            <a:avLst/>
          </a:prstGeom>
          <a:solidFill>
            <a:schemeClr val="bg1">
              <a:alpha val="73000"/>
            </a:schemeClr>
          </a:solidFill>
          <a:ln w="127000">
            <a:solidFill>
              <a:schemeClr val="bg1">
                <a:alpha val="4848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8D7B1-1D0D-0874-5FF8-4D00C147BECD}"/>
              </a:ext>
            </a:extLst>
          </p:cNvPr>
          <p:cNvSpPr txBox="1">
            <a:spLocks/>
          </p:cNvSpPr>
          <p:nvPr/>
        </p:nvSpPr>
        <p:spPr>
          <a:xfrm>
            <a:off x="1046493" y="764770"/>
            <a:ext cx="10258816" cy="7798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to help constructive acceleration claim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C2628-538F-221D-C7FA-C567D8537082}"/>
              </a:ext>
            </a:extLst>
          </p:cNvPr>
          <p:cNvSpPr txBox="1">
            <a:spLocks/>
          </p:cNvSpPr>
          <p:nvPr/>
        </p:nvSpPr>
        <p:spPr>
          <a:xfrm>
            <a:off x="1762298" y="18468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824BEC8-E4AC-30E0-CE18-FE16D40AE3F6}"/>
              </a:ext>
            </a:extLst>
          </p:cNvPr>
          <p:cNvSpPr txBox="1">
            <a:spLocks/>
          </p:cNvSpPr>
          <p:nvPr/>
        </p:nvSpPr>
        <p:spPr>
          <a:xfrm>
            <a:off x="1914698" y="19992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n-GB" sz="2000" b="1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to accelerating: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adequate project records are kept &amp; maintained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compliance with </a:t>
            </a:r>
            <a:r>
              <a:rPr lang="en-GB" sz="2000" dirty="0" err="1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EoT</a:t>
            </a: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notice &amp; claim requirements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any mitigation obligation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Wait for determination on </a:t>
            </a:r>
            <a:r>
              <a:rPr lang="en-GB" sz="2000" dirty="0" err="1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EoT</a:t>
            </a: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claims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notice of intended acceleration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Seek to agree acceleration methods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compliance with constructive acceleration notice &amp; claim requirements</a:t>
            </a:r>
          </a:p>
          <a:p>
            <a:pPr marL="914400" lvl="1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C0CB3-986B-6A8D-70E7-0AFCADF7D0D6}"/>
              </a:ext>
            </a:extLst>
          </p:cNvPr>
          <p:cNvSpPr txBox="1"/>
          <p:nvPr/>
        </p:nvSpPr>
        <p:spPr>
          <a:xfrm>
            <a:off x="9501128" y="3726477"/>
            <a:ext cx="20095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a Checklist? - </a:t>
            </a:r>
            <a:r>
              <a:rPr lang="en-GB" sz="7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Smartpedia</a:t>
            </a:r>
            <a:r>
              <a:rPr lang="en-GB" sz="7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t2informatik</a:t>
            </a:r>
            <a:endParaRPr lang="en-GB" sz="700" dirty="0"/>
          </a:p>
        </p:txBody>
      </p:sp>
      <p:pic>
        <p:nvPicPr>
          <p:cNvPr id="13314" name="Picture 2" descr="What is a Checklist? - Smartpedia - t2informatik">
            <a:extLst>
              <a:ext uri="{FF2B5EF4-FFF2-40B4-BE49-F238E27FC236}">
                <a16:creationId xmlns:a16="http://schemas.microsoft.com/office/drawing/2014/main" id="{EABE323D-0829-406B-BD2A-726C268DC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308" y="1828601"/>
            <a:ext cx="2767189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639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77D60D-0A45-4243-710F-3BCB4AC7FC2B}"/>
              </a:ext>
            </a:extLst>
          </p:cNvPr>
          <p:cNvSpPr/>
          <p:nvPr/>
        </p:nvSpPr>
        <p:spPr>
          <a:xfrm>
            <a:off x="966592" y="433172"/>
            <a:ext cx="10258816" cy="3457184"/>
          </a:xfrm>
          <a:prstGeom prst="rect">
            <a:avLst/>
          </a:prstGeom>
          <a:solidFill>
            <a:schemeClr val="bg1">
              <a:alpha val="73000"/>
            </a:schemeClr>
          </a:solidFill>
          <a:ln w="127000">
            <a:solidFill>
              <a:schemeClr val="bg1">
                <a:alpha val="4848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8D7B1-1D0D-0874-5FF8-4D00C147BECD}"/>
              </a:ext>
            </a:extLst>
          </p:cNvPr>
          <p:cNvSpPr txBox="1">
            <a:spLocks/>
          </p:cNvSpPr>
          <p:nvPr/>
        </p:nvSpPr>
        <p:spPr>
          <a:xfrm>
            <a:off x="1173018" y="764770"/>
            <a:ext cx="9744364" cy="7798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 realities relevant to acceleration</a:t>
            </a:r>
            <a:endParaRPr lang="en-TR" sz="3200" b="1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C2628-538F-221D-C7FA-C567D8537082}"/>
              </a:ext>
            </a:extLst>
          </p:cNvPr>
          <p:cNvSpPr txBox="1">
            <a:spLocks/>
          </p:cNvSpPr>
          <p:nvPr/>
        </p:nvSpPr>
        <p:spPr>
          <a:xfrm>
            <a:off x="1762298" y="18468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delay = late completion (unless accelerate) = delay costs/losses</a:t>
            </a:r>
          </a:p>
          <a:p>
            <a:pPr marL="914400" lvl="1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u="sng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 acceleration</a:t>
            </a:r>
            <a:r>
              <a:rPr lang="en-GB" sz="18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when acceleration costs less than late completion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 window for efficient acceleration – otherwise, acceleration becomes inefficient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Imprecise information available to the parties to determine whether proposed acceleration would be efficient</a:t>
            </a:r>
            <a:endParaRPr lang="en-TR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he 9 unbreakable rules of the Wile E. Coyote/Road Runner universe - Vox">
            <a:extLst>
              <a:ext uri="{FF2B5EF4-FFF2-40B4-BE49-F238E27FC236}">
                <a16:creationId xmlns:a16="http://schemas.microsoft.com/office/drawing/2014/main" id="{D191155E-B26A-DFB9-2D96-BB13381F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109" y="4024143"/>
            <a:ext cx="3601026" cy="240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F2DB39-1BB7-38E9-1CBE-0DA0036A9240}"/>
              </a:ext>
            </a:extLst>
          </p:cNvPr>
          <p:cNvSpPr txBox="1"/>
          <p:nvPr/>
        </p:nvSpPr>
        <p:spPr>
          <a:xfrm>
            <a:off x="7943271" y="6379441"/>
            <a:ext cx="41563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9 unbreakable rules of the Wile E. Coyote/Road Runner universe - Vox</a:t>
            </a:r>
            <a:endParaRPr lang="en-GB" sz="700" dirty="0"/>
          </a:p>
        </p:txBody>
      </p:sp>
    </p:spTree>
    <p:extLst>
      <p:ext uri="{BB962C8B-B14F-4D97-AF65-F5344CB8AC3E}">
        <p14:creationId xmlns:p14="http://schemas.microsoft.com/office/powerpoint/2010/main" val="4105208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77D60D-0A45-4243-710F-3BCB4AC7FC2B}"/>
              </a:ext>
            </a:extLst>
          </p:cNvPr>
          <p:cNvSpPr/>
          <p:nvPr/>
        </p:nvSpPr>
        <p:spPr>
          <a:xfrm>
            <a:off x="966592" y="433172"/>
            <a:ext cx="10258816" cy="3457184"/>
          </a:xfrm>
          <a:prstGeom prst="rect">
            <a:avLst/>
          </a:prstGeom>
          <a:solidFill>
            <a:schemeClr val="bg1">
              <a:alpha val="73000"/>
            </a:schemeClr>
          </a:solidFill>
          <a:ln w="127000">
            <a:solidFill>
              <a:schemeClr val="bg1">
                <a:alpha val="4848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8D7B1-1D0D-0874-5FF8-4D00C147BECD}"/>
              </a:ext>
            </a:extLst>
          </p:cNvPr>
          <p:cNvSpPr txBox="1">
            <a:spLocks/>
          </p:cNvSpPr>
          <p:nvPr/>
        </p:nvSpPr>
        <p:spPr>
          <a:xfrm>
            <a:off x="1046493" y="764770"/>
            <a:ext cx="10258816" cy="7798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to help constructive acceleration claim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C2628-538F-221D-C7FA-C567D8537082}"/>
              </a:ext>
            </a:extLst>
          </p:cNvPr>
          <p:cNvSpPr txBox="1">
            <a:spLocks/>
          </p:cNvSpPr>
          <p:nvPr/>
        </p:nvSpPr>
        <p:spPr>
          <a:xfrm>
            <a:off x="1762298" y="18468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824BEC8-E4AC-30E0-CE18-FE16D40AE3F6}"/>
              </a:ext>
            </a:extLst>
          </p:cNvPr>
          <p:cNvSpPr txBox="1">
            <a:spLocks/>
          </p:cNvSpPr>
          <p:nvPr/>
        </p:nvSpPr>
        <p:spPr>
          <a:xfrm>
            <a:off x="1914698" y="19992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n-GB" sz="2000" b="1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During/after acceleration measures: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progress records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delay recovery and reassess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separate cost codes &amp; records for acceleration measures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Regularly update Engineer / Employer</a:t>
            </a:r>
          </a:p>
          <a:p>
            <a:pPr marL="914400" lvl="1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C0CB3-986B-6A8D-70E7-0AFCADF7D0D6}"/>
              </a:ext>
            </a:extLst>
          </p:cNvPr>
          <p:cNvSpPr txBox="1"/>
          <p:nvPr/>
        </p:nvSpPr>
        <p:spPr>
          <a:xfrm>
            <a:off x="7959194" y="6429247"/>
            <a:ext cx="351237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Event Planning Checklist Used By Top Event Planners (wildapricot.com)</a:t>
            </a:r>
            <a:endParaRPr lang="en-GB" sz="700" dirty="0"/>
          </a:p>
        </p:txBody>
      </p:sp>
      <p:pic>
        <p:nvPicPr>
          <p:cNvPr id="14338" name="Picture 2" descr="The Event Planning Checklist Used By Top Event Planners">
            <a:extLst>
              <a:ext uri="{FF2B5EF4-FFF2-40B4-BE49-F238E27FC236}">
                <a16:creationId xmlns:a16="http://schemas.microsoft.com/office/drawing/2014/main" id="{3A02FF0F-A439-6EA0-922B-90A0EEFB8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194" y="4083410"/>
            <a:ext cx="3343025" cy="234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322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80E6FA6-3090-F846-AD87-33A631A24702}"/>
              </a:ext>
            </a:extLst>
          </p:cNvPr>
          <p:cNvSpPr txBox="1">
            <a:spLocks/>
          </p:cNvSpPr>
          <p:nvPr/>
        </p:nvSpPr>
        <p:spPr>
          <a:xfrm>
            <a:off x="4132113" y="617976"/>
            <a:ext cx="7986201" cy="1352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 of an Arbitral Tribunal</a:t>
            </a:r>
            <a:endParaRPr lang="en-TR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58E67E-7B74-064D-19B0-78100CE90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720" y="477333"/>
            <a:ext cx="1412329" cy="1634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69CEFD-3FFF-F712-D55E-BF483DBD7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51" y="5355896"/>
            <a:ext cx="5894866" cy="462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84992D-3803-F54D-C2F8-E3E488B8B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79" y="5712139"/>
            <a:ext cx="4287724" cy="892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1E5013-620F-3F5E-54A9-231EC5688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1045" y="2152674"/>
            <a:ext cx="5211504" cy="330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23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1BC785D5-2DF6-9C3A-2855-5E7BC4DBC725}"/>
              </a:ext>
            </a:extLst>
          </p:cNvPr>
          <p:cNvSpPr txBox="1">
            <a:spLocks/>
          </p:cNvSpPr>
          <p:nvPr/>
        </p:nvSpPr>
        <p:spPr>
          <a:xfrm>
            <a:off x="1309036" y="1676620"/>
            <a:ext cx="9798518" cy="400170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The importance of a convincing factual case and contemporaneous records</a:t>
            </a:r>
            <a:endParaRPr lang="en-TR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44287-E68D-36D8-FCD6-8FE680811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632" y="421513"/>
            <a:ext cx="1054736" cy="1220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C38C35-8879-3097-4C79-BAECB57B8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668" y="1781739"/>
            <a:ext cx="5592663" cy="438430"/>
          </a:xfrm>
          <a:prstGeom prst="rect">
            <a:avLst/>
          </a:prstGeom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AEFC542F-03D8-5128-1F64-9FAF404456F3}"/>
              </a:ext>
            </a:extLst>
          </p:cNvPr>
          <p:cNvSpPr/>
          <p:nvPr/>
        </p:nvSpPr>
        <p:spPr>
          <a:xfrm>
            <a:off x="1309036" y="2340483"/>
            <a:ext cx="481263" cy="404261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 descr="Files on shelves">
            <a:extLst>
              <a:ext uri="{FF2B5EF4-FFF2-40B4-BE49-F238E27FC236}">
                <a16:creationId xmlns:a16="http://schemas.microsoft.com/office/drawing/2014/main" id="{E719B080-5B6D-FB6D-57BB-9E8FCC26D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058" y="3995162"/>
            <a:ext cx="3398740" cy="2259801"/>
          </a:xfrm>
          <a:prstGeom prst="rect">
            <a:avLst/>
          </a:prstGeom>
        </p:spPr>
      </p:pic>
      <p:pic>
        <p:nvPicPr>
          <p:cNvPr id="12" name="Picture 11" descr="A construction project on top roof and crane background">
            <a:extLst>
              <a:ext uri="{FF2B5EF4-FFF2-40B4-BE49-F238E27FC236}">
                <a16:creationId xmlns:a16="http://schemas.microsoft.com/office/drawing/2014/main" id="{E0F4A232-FEB9-D4DB-C2EE-3CF9EE0D6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3119" y="3452336"/>
            <a:ext cx="3551889" cy="237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13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77D60D-0A45-4243-710F-3BCB4AC7FC2B}"/>
              </a:ext>
            </a:extLst>
          </p:cNvPr>
          <p:cNvSpPr/>
          <p:nvPr/>
        </p:nvSpPr>
        <p:spPr>
          <a:xfrm>
            <a:off x="966592" y="433172"/>
            <a:ext cx="10258816" cy="3457184"/>
          </a:xfrm>
          <a:prstGeom prst="rect">
            <a:avLst/>
          </a:prstGeom>
          <a:solidFill>
            <a:schemeClr val="bg1">
              <a:alpha val="73000"/>
            </a:schemeClr>
          </a:solidFill>
          <a:ln w="127000">
            <a:solidFill>
              <a:schemeClr val="bg1">
                <a:alpha val="4848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8D7B1-1D0D-0874-5FF8-4D00C147BECD}"/>
              </a:ext>
            </a:extLst>
          </p:cNvPr>
          <p:cNvSpPr txBox="1">
            <a:spLocks/>
          </p:cNvSpPr>
          <p:nvPr/>
        </p:nvSpPr>
        <p:spPr>
          <a:xfrm>
            <a:off x="1762298" y="764770"/>
            <a:ext cx="9099666" cy="7798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Origins of constructive acceleration doctrine</a:t>
            </a:r>
            <a:endParaRPr lang="en-TR" sz="3200" b="1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C2628-538F-221D-C7FA-C567D8537082}"/>
              </a:ext>
            </a:extLst>
          </p:cNvPr>
          <p:cNvSpPr txBox="1">
            <a:spLocks/>
          </p:cNvSpPr>
          <p:nvPr/>
        </p:nvSpPr>
        <p:spPr>
          <a:xfrm>
            <a:off x="1762298" y="18468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 States Armed Services Board of Contract Appeals</a:t>
            </a:r>
          </a:p>
          <a:p>
            <a:pPr marL="914400" lvl="1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Historically, jurisdiction limited to contractual disputes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to decisions that, in some circumstances, written instruction not required to instigate a Change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principle then applied where Contractor deprived of </a:t>
            </a:r>
            <a:r>
              <a:rPr lang="en-GB" sz="2000" dirty="0" err="1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EoT</a:t>
            </a: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which it entitled and government insisted on timely performance</a:t>
            </a:r>
          </a:p>
          <a:p>
            <a:pPr algn="l"/>
            <a:endParaRPr lang="en-GB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F2DB39-1BB7-38E9-1CBE-0DA0036A9240}"/>
              </a:ext>
            </a:extLst>
          </p:cNvPr>
          <p:cNvSpPr txBox="1"/>
          <p:nvPr/>
        </p:nvSpPr>
        <p:spPr>
          <a:xfrm>
            <a:off x="9306342" y="6236139"/>
            <a:ext cx="24721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Armed Services Board of Contract Appeals (asbca.mil)</a:t>
            </a:r>
            <a:endParaRPr lang="en-GB" sz="700" dirty="0"/>
          </a:p>
        </p:txBody>
      </p:sp>
      <p:pic>
        <p:nvPicPr>
          <p:cNvPr id="2050" name="Picture 2" descr="asbca">
            <a:extLst>
              <a:ext uri="{FF2B5EF4-FFF2-40B4-BE49-F238E27FC236}">
                <a16:creationId xmlns:a16="http://schemas.microsoft.com/office/drawing/2014/main" id="{EEB80588-BAC3-B39D-B195-850770649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342" y="4082690"/>
            <a:ext cx="2054385" cy="205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277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77D60D-0A45-4243-710F-3BCB4AC7FC2B}"/>
              </a:ext>
            </a:extLst>
          </p:cNvPr>
          <p:cNvSpPr/>
          <p:nvPr/>
        </p:nvSpPr>
        <p:spPr>
          <a:xfrm>
            <a:off x="966592" y="433172"/>
            <a:ext cx="10258816" cy="3457184"/>
          </a:xfrm>
          <a:prstGeom prst="rect">
            <a:avLst/>
          </a:prstGeom>
          <a:solidFill>
            <a:schemeClr val="bg1">
              <a:alpha val="73000"/>
            </a:schemeClr>
          </a:solidFill>
          <a:ln w="127000">
            <a:solidFill>
              <a:schemeClr val="bg1">
                <a:alpha val="4848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8D7B1-1D0D-0874-5FF8-4D00C147BECD}"/>
              </a:ext>
            </a:extLst>
          </p:cNvPr>
          <p:cNvSpPr txBox="1">
            <a:spLocks/>
          </p:cNvSpPr>
          <p:nvPr/>
        </p:nvSpPr>
        <p:spPr>
          <a:xfrm>
            <a:off x="1762298" y="764770"/>
            <a:ext cx="9099666" cy="7798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 of constructive acceleration in U.S.</a:t>
            </a:r>
            <a:endParaRPr lang="en-TR" sz="3200" b="1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C2628-538F-221D-C7FA-C567D8537082}"/>
              </a:ext>
            </a:extLst>
          </p:cNvPr>
          <p:cNvSpPr txBox="1">
            <a:spLocks/>
          </p:cNvSpPr>
          <p:nvPr/>
        </p:nvSpPr>
        <p:spPr>
          <a:xfrm>
            <a:off x="1762298" y="18468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 encountered excusable critical delay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 made timely and sufficient request for </a:t>
            </a:r>
            <a:r>
              <a:rPr lang="en-GB" sz="2000" dirty="0" err="1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EoT</a:t>
            </a:r>
            <a:endParaRPr lang="en-GB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 denied request or failed to act within reasonable time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 insisted on completion within shorter time than Contractor would be entitled given excusable critical delay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 was required (and did) expend extra resources to accelerate</a:t>
            </a:r>
          </a:p>
          <a:p>
            <a:pPr algn="l"/>
            <a:endParaRPr lang="en-GB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Cartoon Woman Chasing Man Rolling Pin: vetor stock (livre de direitos)  616397687 | Shutterstock">
            <a:extLst>
              <a:ext uri="{FF2B5EF4-FFF2-40B4-BE49-F238E27FC236}">
                <a16:creationId xmlns:a16="http://schemas.microsoft.com/office/drawing/2014/main" id="{6F3D61BA-10FB-57C8-5B89-0E41B06A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930" y="4401583"/>
            <a:ext cx="3719120" cy="212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5119B4-13C3-AA27-D045-3E57D07E86DA}"/>
              </a:ext>
            </a:extLst>
          </p:cNvPr>
          <p:cNvSpPr txBox="1"/>
          <p:nvPr/>
        </p:nvSpPr>
        <p:spPr>
          <a:xfrm>
            <a:off x="8106475" y="6522466"/>
            <a:ext cx="41378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Cartoon Woman Chasing Man Rolling Pin: </a:t>
            </a:r>
            <a:r>
              <a:rPr lang="en-GB" sz="7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vetor</a:t>
            </a:r>
            <a:r>
              <a:rPr lang="en-GB" sz="7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stock (livre de </a:t>
            </a:r>
            <a:r>
              <a:rPr lang="en-GB" sz="7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direitos</a:t>
            </a:r>
            <a:r>
              <a:rPr lang="en-GB" sz="7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 616397687 | Shutterstock</a:t>
            </a:r>
            <a:endParaRPr lang="en-GB" sz="700" dirty="0"/>
          </a:p>
        </p:txBody>
      </p:sp>
    </p:spTree>
    <p:extLst>
      <p:ext uri="{BB962C8B-B14F-4D97-AF65-F5344CB8AC3E}">
        <p14:creationId xmlns:p14="http://schemas.microsoft.com/office/powerpoint/2010/main" val="2341854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C9C5-C539-CEE3-5E36-D5AA8EA00955}"/>
              </a:ext>
            </a:extLst>
          </p:cNvPr>
          <p:cNvSpPr txBox="1">
            <a:spLocks/>
          </p:cNvSpPr>
          <p:nvPr/>
        </p:nvSpPr>
        <p:spPr>
          <a:xfrm>
            <a:off x="441155" y="317791"/>
            <a:ext cx="4496605" cy="15262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Standard ANSI/ASCE/CI 67-17 (ASCE 67)</a:t>
            </a:r>
            <a:endParaRPr kumimoji="0" lang="en-TR" sz="45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9B3BA4-9DE3-571F-1ACE-44B51C562F20}"/>
              </a:ext>
            </a:extLst>
          </p:cNvPr>
          <p:cNvSpPr txBox="1">
            <a:spLocks/>
          </p:cNvSpPr>
          <p:nvPr/>
        </p:nvSpPr>
        <p:spPr>
          <a:xfrm>
            <a:off x="1001024" y="2582927"/>
            <a:ext cx="10286199" cy="3500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Guideline 11.3: Constructive acceleration may be proved by showing that</a:t>
            </a:r>
          </a:p>
          <a:p>
            <a:pPr marL="457200" lvl="0" indent="-457200" algn="l">
              <a:buAutoNum type="arabicParenBoth"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contractor encountered an excusable delay,</a:t>
            </a:r>
          </a:p>
          <a:p>
            <a:pPr marL="457200" lvl="0" indent="-457200" algn="l">
              <a:buAutoNum type="arabicParenBoth"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contractor made an appropriate time extension request,</a:t>
            </a:r>
          </a:p>
          <a:p>
            <a:pPr marL="457200" lvl="0" indent="-457200" algn="l">
              <a:buAutoNum type="arabicParenBoth"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owner denied all or part of the time extension request or failed to act on it within a reasonable time,</a:t>
            </a:r>
          </a:p>
          <a:p>
            <a:pPr marL="457200" lvl="0" indent="-457200" algn="l">
              <a:buAutoNum type="arabicParenBoth"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owner insisted the earlier completion date must be met or insinuated liquidated damages and the contractor notified the owner that the alleged acceleration order was regarded as a constructive change, and </a:t>
            </a:r>
          </a:p>
          <a:p>
            <a:pPr marL="457200" lvl="0" indent="-457200" algn="l">
              <a:buAutoNum type="arabicParenBoth"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contractor expended additional costs to accelerate performance</a:t>
            </a:r>
            <a:endParaRPr kumimoji="0" lang="en-T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2DD8B-720F-0143-3EEC-E208DD657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632" y="421513"/>
            <a:ext cx="1054736" cy="1220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5845A0-4D66-5AB0-343A-BE45CA5A6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668" y="1902053"/>
            <a:ext cx="5592663" cy="43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8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77D60D-0A45-4243-710F-3BCB4AC7FC2B}"/>
              </a:ext>
            </a:extLst>
          </p:cNvPr>
          <p:cNvSpPr/>
          <p:nvPr/>
        </p:nvSpPr>
        <p:spPr>
          <a:xfrm>
            <a:off x="966592" y="433172"/>
            <a:ext cx="10258816" cy="3457184"/>
          </a:xfrm>
          <a:prstGeom prst="rect">
            <a:avLst/>
          </a:prstGeom>
          <a:solidFill>
            <a:schemeClr val="bg1">
              <a:alpha val="73000"/>
            </a:schemeClr>
          </a:solidFill>
          <a:ln w="127000">
            <a:solidFill>
              <a:schemeClr val="bg1">
                <a:alpha val="4848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8D7B1-1D0D-0874-5FF8-4D00C147BECD}"/>
              </a:ext>
            </a:extLst>
          </p:cNvPr>
          <p:cNvSpPr txBox="1">
            <a:spLocks/>
          </p:cNvSpPr>
          <p:nvPr/>
        </p:nvSpPr>
        <p:spPr>
          <a:xfrm>
            <a:off x="1366981" y="764770"/>
            <a:ext cx="9670473" cy="7798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3500" b="1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 encountered excusable critical delay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C2628-538F-221D-C7FA-C567D8537082}"/>
              </a:ext>
            </a:extLst>
          </p:cNvPr>
          <p:cNvSpPr txBox="1">
            <a:spLocks/>
          </p:cNvSpPr>
          <p:nvPr/>
        </p:nvSpPr>
        <p:spPr>
          <a:xfrm>
            <a:off x="1762298" y="18468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824BEC8-E4AC-30E0-CE18-FE16D40AE3F6}"/>
              </a:ext>
            </a:extLst>
          </p:cNvPr>
          <p:cNvSpPr txBox="1">
            <a:spLocks/>
          </p:cNvSpPr>
          <p:nvPr/>
        </p:nvSpPr>
        <p:spPr>
          <a:xfrm>
            <a:off x="1914698" y="19992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Excusable but not necessarily compensable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 of / responsibility for predicate delay may not be known at time acceleration decision is needed</a:t>
            </a:r>
          </a:p>
        </p:txBody>
      </p:sp>
      <p:pic>
        <p:nvPicPr>
          <p:cNvPr id="4100" name="Picture 4" descr="Vector Cartoon Illustration of Two Men or Businessmen Blaming and Pointing  at Each Other Stock Vector - Illustration of accusation, shame: 203094627">
            <a:extLst>
              <a:ext uri="{FF2B5EF4-FFF2-40B4-BE49-F238E27FC236}">
                <a16:creationId xmlns:a16="http://schemas.microsoft.com/office/drawing/2014/main" id="{C525F2DD-2377-F0F1-BB1A-5F81D8F9D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245" y="3429001"/>
            <a:ext cx="3421181" cy="274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4C0CB3-986B-6A8D-70E7-0AFCADF7D0D6}"/>
              </a:ext>
            </a:extLst>
          </p:cNvPr>
          <p:cNvSpPr txBox="1"/>
          <p:nvPr/>
        </p:nvSpPr>
        <p:spPr>
          <a:xfrm>
            <a:off x="7624119" y="6176630"/>
            <a:ext cx="3504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Vector Cartoon Illustration of Two Men or Businessmen Blaming and Pointing at Each Other Stock Vector - Illustration of accusation, shame: 203094627 (dreamstime.com)</a:t>
            </a:r>
            <a:endParaRPr lang="en-GB" sz="700" dirty="0"/>
          </a:p>
        </p:txBody>
      </p:sp>
    </p:spTree>
    <p:extLst>
      <p:ext uri="{BB962C8B-B14F-4D97-AF65-F5344CB8AC3E}">
        <p14:creationId xmlns:p14="http://schemas.microsoft.com/office/powerpoint/2010/main" val="1133898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77D60D-0A45-4243-710F-3BCB4AC7FC2B}"/>
              </a:ext>
            </a:extLst>
          </p:cNvPr>
          <p:cNvSpPr/>
          <p:nvPr/>
        </p:nvSpPr>
        <p:spPr>
          <a:xfrm>
            <a:off x="966592" y="433172"/>
            <a:ext cx="10258816" cy="3457184"/>
          </a:xfrm>
          <a:prstGeom prst="rect">
            <a:avLst/>
          </a:prstGeom>
          <a:solidFill>
            <a:schemeClr val="bg1">
              <a:alpha val="73000"/>
            </a:schemeClr>
          </a:solidFill>
          <a:ln w="127000">
            <a:solidFill>
              <a:schemeClr val="bg1">
                <a:alpha val="4848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8D7B1-1D0D-0874-5FF8-4D00C147BECD}"/>
              </a:ext>
            </a:extLst>
          </p:cNvPr>
          <p:cNvSpPr txBox="1">
            <a:spLocks/>
          </p:cNvSpPr>
          <p:nvPr/>
        </p:nvSpPr>
        <p:spPr>
          <a:xfrm>
            <a:off x="1046493" y="764770"/>
            <a:ext cx="10258816" cy="7798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Contractor made timely &amp; sufficient </a:t>
            </a:r>
            <a:r>
              <a:rPr lang="en-GB" sz="3200" b="1" dirty="0" err="1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EoT</a:t>
            </a:r>
            <a:r>
              <a:rPr lang="en-GB" sz="3200" b="1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request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C2628-538F-221D-C7FA-C567D8537082}"/>
              </a:ext>
            </a:extLst>
          </p:cNvPr>
          <p:cNvSpPr txBox="1">
            <a:spLocks/>
          </p:cNvSpPr>
          <p:nvPr/>
        </p:nvSpPr>
        <p:spPr>
          <a:xfrm>
            <a:off x="1762298" y="18468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000" dirty="0">
              <a:solidFill>
                <a:srgbClr val="173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824BEC8-E4AC-30E0-CE18-FE16D40AE3F6}"/>
              </a:ext>
            </a:extLst>
          </p:cNvPr>
          <p:cNvSpPr txBox="1">
            <a:spLocks/>
          </p:cNvSpPr>
          <p:nvPr/>
        </p:nvSpPr>
        <p:spPr>
          <a:xfrm>
            <a:off x="1914698" y="1999277"/>
            <a:ext cx="8667404" cy="3722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Submitted notices &amp; claims on time</a:t>
            </a:r>
          </a:p>
          <a:p>
            <a:pPr marL="457200" indent="-4572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73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of notices and claims is compliant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C0CB3-986B-6A8D-70E7-0AFCADF7D0D6}"/>
              </a:ext>
            </a:extLst>
          </p:cNvPr>
          <p:cNvSpPr txBox="1"/>
          <p:nvPr/>
        </p:nvSpPr>
        <p:spPr>
          <a:xfrm>
            <a:off x="7721100" y="6164896"/>
            <a:ext cx="350430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Premium Vector | Businessman signing insurance claim form (freepik.com)</a:t>
            </a:r>
            <a:endParaRPr lang="en-GB" sz="700" dirty="0"/>
          </a:p>
        </p:txBody>
      </p:sp>
      <p:pic>
        <p:nvPicPr>
          <p:cNvPr id="6146" name="Picture 2" descr="Premium Vector | Businessman signing insurance claim form">
            <a:extLst>
              <a:ext uri="{FF2B5EF4-FFF2-40B4-BE49-F238E27FC236}">
                <a16:creationId xmlns:a16="http://schemas.microsoft.com/office/drawing/2014/main" id="{698D5E87-B18D-4C6D-1E03-7175A0BE6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700" y="2672323"/>
            <a:ext cx="3504308" cy="350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380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C9C5-C539-CEE3-5E36-D5AA8EA00955}"/>
              </a:ext>
            </a:extLst>
          </p:cNvPr>
          <p:cNvSpPr txBox="1">
            <a:spLocks/>
          </p:cNvSpPr>
          <p:nvPr/>
        </p:nvSpPr>
        <p:spPr>
          <a:xfrm>
            <a:off x="202503" y="330896"/>
            <a:ext cx="5237860" cy="7798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Constructive Acceleration Example</a:t>
            </a:r>
            <a:endParaRPr kumimoji="0" lang="en-TR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2DD8B-720F-0143-3EEC-E208DD657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632" y="421513"/>
            <a:ext cx="1054736" cy="1220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5845A0-4D66-5AB0-343A-BE45CA5A6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668" y="2354541"/>
            <a:ext cx="5592663" cy="438430"/>
          </a:xfrm>
          <a:prstGeom prst="rect">
            <a:avLst/>
          </a:prstGeom>
        </p:spPr>
      </p:pic>
      <p:sp>
        <p:nvSpPr>
          <p:cNvPr id="104" name="Rectangle 3">
            <a:extLst>
              <a:ext uri="{FF2B5EF4-FFF2-40B4-BE49-F238E27FC236}">
                <a16:creationId xmlns:a16="http://schemas.microsoft.com/office/drawing/2014/main" id="{31A0067D-FE7C-96E2-81BF-6A6099D2D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47888"/>
            <a:ext cx="9144000" cy="4688599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</a:endParaRPr>
          </a:p>
        </p:txBody>
      </p:sp>
      <p:grpSp>
        <p:nvGrpSpPr>
          <p:cNvPr id="105" name="Group 4">
            <a:extLst>
              <a:ext uri="{FF2B5EF4-FFF2-40B4-BE49-F238E27FC236}">
                <a16:creationId xmlns:a16="http://schemas.microsoft.com/office/drawing/2014/main" id="{E8AD7618-3E49-0B64-E2B9-E2AFE2FA723C}"/>
              </a:ext>
            </a:extLst>
          </p:cNvPr>
          <p:cNvGrpSpPr>
            <a:grpSpLocks/>
          </p:cNvGrpSpPr>
          <p:nvPr/>
        </p:nvGrpSpPr>
        <p:grpSpPr bwMode="auto">
          <a:xfrm>
            <a:off x="3278188" y="1900290"/>
            <a:ext cx="5484812" cy="4536198"/>
            <a:chOff x="1105" y="912"/>
            <a:chExt cx="3455" cy="3070"/>
          </a:xfrm>
        </p:grpSpPr>
        <p:sp>
          <p:nvSpPr>
            <p:cNvPr id="106" name="Line 5">
              <a:extLst>
                <a:ext uri="{FF2B5EF4-FFF2-40B4-BE49-F238E27FC236}">
                  <a16:creationId xmlns:a16="http://schemas.microsoft.com/office/drawing/2014/main" id="{6C68F750-6A43-D408-087B-F49265ECFE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6" y="1180"/>
              <a:ext cx="0" cy="2802"/>
            </a:xfrm>
            <a:prstGeom prst="line">
              <a:avLst/>
            </a:prstGeom>
            <a:noFill/>
            <a:ln w="6350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107" name="Line 6">
              <a:extLst>
                <a:ext uri="{FF2B5EF4-FFF2-40B4-BE49-F238E27FC236}">
                  <a16:creationId xmlns:a16="http://schemas.microsoft.com/office/drawing/2014/main" id="{2B3D18A3-378C-99D5-7C9F-5622C23300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7" y="1176"/>
              <a:ext cx="0" cy="2802"/>
            </a:xfrm>
            <a:prstGeom prst="line">
              <a:avLst/>
            </a:prstGeom>
            <a:noFill/>
            <a:ln w="6350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108" name="Line 7">
              <a:extLst>
                <a:ext uri="{FF2B5EF4-FFF2-40B4-BE49-F238E27FC236}">
                  <a16:creationId xmlns:a16="http://schemas.microsoft.com/office/drawing/2014/main" id="{2546AADE-BF7C-EE91-AFAA-0E90E5114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7" y="1176"/>
              <a:ext cx="0" cy="2802"/>
            </a:xfrm>
            <a:prstGeom prst="line">
              <a:avLst/>
            </a:prstGeom>
            <a:noFill/>
            <a:ln w="6350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109" name="Line 8">
              <a:extLst>
                <a:ext uri="{FF2B5EF4-FFF2-40B4-BE49-F238E27FC236}">
                  <a16:creationId xmlns:a16="http://schemas.microsoft.com/office/drawing/2014/main" id="{331798BF-C9DC-BB82-C1AC-154E17CB34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1174"/>
              <a:ext cx="0" cy="2802"/>
            </a:xfrm>
            <a:prstGeom prst="line">
              <a:avLst/>
            </a:prstGeom>
            <a:noFill/>
            <a:ln w="6350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110" name="Line 9">
              <a:extLst>
                <a:ext uri="{FF2B5EF4-FFF2-40B4-BE49-F238E27FC236}">
                  <a16:creationId xmlns:a16="http://schemas.microsoft.com/office/drawing/2014/main" id="{E0BA21D9-9459-3EF7-B715-F4CCE3ADFA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0" y="1174"/>
              <a:ext cx="0" cy="2802"/>
            </a:xfrm>
            <a:prstGeom prst="line">
              <a:avLst/>
            </a:prstGeom>
            <a:noFill/>
            <a:ln w="6350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111" name="Line 10">
              <a:extLst>
                <a:ext uri="{FF2B5EF4-FFF2-40B4-BE49-F238E27FC236}">
                  <a16:creationId xmlns:a16="http://schemas.microsoft.com/office/drawing/2014/main" id="{05DED708-863E-74DF-5C3D-529392238B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3" y="1174"/>
              <a:ext cx="0" cy="2802"/>
            </a:xfrm>
            <a:prstGeom prst="line">
              <a:avLst/>
            </a:prstGeom>
            <a:noFill/>
            <a:ln w="6350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112" name="Line 11">
              <a:extLst>
                <a:ext uri="{FF2B5EF4-FFF2-40B4-BE49-F238E27FC236}">
                  <a16:creationId xmlns:a16="http://schemas.microsoft.com/office/drawing/2014/main" id="{1AAA3850-8F13-6427-115E-7C7D160E27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5" y="1176"/>
              <a:ext cx="0" cy="2802"/>
            </a:xfrm>
            <a:prstGeom prst="line">
              <a:avLst/>
            </a:prstGeom>
            <a:noFill/>
            <a:ln w="6350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113" name="Rectangle 12">
              <a:extLst>
                <a:ext uri="{FF2B5EF4-FFF2-40B4-BE49-F238E27FC236}">
                  <a16:creationId xmlns:a16="http://schemas.microsoft.com/office/drawing/2014/main" id="{A0CE2568-F1FF-A21C-6C73-DBBB8D3C5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5" y="938"/>
              <a:ext cx="3455" cy="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114" name="Text Box 13">
              <a:extLst>
                <a:ext uri="{FF2B5EF4-FFF2-40B4-BE49-F238E27FC236}">
                  <a16:creationId xmlns:a16="http://schemas.microsoft.com/office/drawing/2014/main" id="{4617B960-3EDB-6D6B-474B-36122F8CA3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2" y="912"/>
              <a:ext cx="45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Months</a:t>
              </a:r>
            </a:p>
          </p:txBody>
        </p:sp>
        <p:sp>
          <p:nvSpPr>
            <p:cNvPr id="115" name="Text Box 14">
              <a:extLst>
                <a:ext uri="{FF2B5EF4-FFF2-40B4-BE49-F238E27FC236}">
                  <a16:creationId xmlns:a16="http://schemas.microsoft.com/office/drawing/2014/main" id="{2CA5E153-F39C-D32B-8648-FE9E928DA1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7" y="1024"/>
              <a:ext cx="303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1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16" name="Rectangle 15">
              <a:extLst>
                <a:ext uri="{FF2B5EF4-FFF2-40B4-BE49-F238E27FC236}">
                  <a16:creationId xmlns:a16="http://schemas.microsoft.com/office/drawing/2014/main" id="{F8B15E12-E2F9-5054-7AEA-554F7787A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5" y="1058"/>
              <a:ext cx="432" cy="12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117" name="Text Box 16">
              <a:extLst>
                <a:ext uri="{FF2B5EF4-FFF2-40B4-BE49-F238E27FC236}">
                  <a16:creationId xmlns:a16="http://schemas.microsoft.com/office/drawing/2014/main" id="{C5BCAD9A-2543-8422-0BAE-AC7918901A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1" y="1024"/>
              <a:ext cx="303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2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18" name="Rectangle 17">
              <a:extLst>
                <a:ext uri="{FF2B5EF4-FFF2-40B4-BE49-F238E27FC236}">
                  <a16:creationId xmlns:a16="http://schemas.microsoft.com/office/drawing/2014/main" id="{3C13D4DD-9B82-92A6-0DE1-ADEFC8353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058"/>
              <a:ext cx="432" cy="12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119" name="Text Box 18">
              <a:extLst>
                <a:ext uri="{FF2B5EF4-FFF2-40B4-BE49-F238E27FC236}">
                  <a16:creationId xmlns:a16="http://schemas.microsoft.com/office/drawing/2014/main" id="{446BCDC2-57CB-77A0-69F9-81086882C3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3" y="1024"/>
              <a:ext cx="303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3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20" name="Rectangle 19">
              <a:extLst>
                <a:ext uri="{FF2B5EF4-FFF2-40B4-BE49-F238E27FC236}">
                  <a16:creationId xmlns:a16="http://schemas.microsoft.com/office/drawing/2014/main" id="{B23F73CC-0376-2921-C744-754C681842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1058"/>
              <a:ext cx="432" cy="12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121" name="Text Box 20">
              <a:extLst>
                <a:ext uri="{FF2B5EF4-FFF2-40B4-BE49-F238E27FC236}">
                  <a16:creationId xmlns:a16="http://schemas.microsoft.com/office/drawing/2014/main" id="{94E56834-0BCC-74A6-9005-4DE0554478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7" y="1024"/>
              <a:ext cx="30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4</a:t>
              </a:r>
            </a:p>
          </p:txBody>
        </p:sp>
        <p:sp>
          <p:nvSpPr>
            <p:cNvPr id="122" name="Rectangle 21">
              <a:extLst>
                <a:ext uri="{FF2B5EF4-FFF2-40B4-BE49-F238E27FC236}">
                  <a16:creationId xmlns:a16="http://schemas.microsoft.com/office/drawing/2014/main" id="{D70DE149-AA2E-17F0-602B-AE0606CBB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9" y="1058"/>
              <a:ext cx="432" cy="12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123" name="Text Box 22">
              <a:extLst>
                <a:ext uri="{FF2B5EF4-FFF2-40B4-BE49-F238E27FC236}">
                  <a16:creationId xmlns:a16="http://schemas.microsoft.com/office/drawing/2014/main" id="{02E0CE83-EE69-31CB-1B24-5FBF1EF89D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9" y="1024"/>
              <a:ext cx="303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5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24" name="Rectangle 23">
              <a:extLst>
                <a:ext uri="{FF2B5EF4-FFF2-40B4-BE49-F238E27FC236}">
                  <a16:creationId xmlns:a16="http://schemas.microsoft.com/office/drawing/2014/main" id="{E0DFB255-C82C-D450-476E-AD002A708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" y="1058"/>
              <a:ext cx="432" cy="12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125" name="Text Box 24">
              <a:extLst>
                <a:ext uri="{FF2B5EF4-FFF2-40B4-BE49-F238E27FC236}">
                  <a16:creationId xmlns:a16="http://schemas.microsoft.com/office/drawing/2014/main" id="{51D22150-21E9-30AA-8542-EB5092F5A8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" y="1024"/>
              <a:ext cx="303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6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26" name="Rectangle 25">
              <a:extLst>
                <a:ext uri="{FF2B5EF4-FFF2-40B4-BE49-F238E27FC236}">
                  <a16:creationId xmlns:a16="http://schemas.microsoft.com/office/drawing/2014/main" id="{3411EEE0-37F6-DBA7-08C2-77F009531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2" y="1058"/>
              <a:ext cx="432" cy="12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127" name="Line 26">
              <a:extLst>
                <a:ext uri="{FF2B5EF4-FFF2-40B4-BE49-F238E27FC236}">
                  <a16:creationId xmlns:a16="http://schemas.microsoft.com/office/drawing/2014/main" id="{99C0B170-8BD8-84BC-65EC-13299A517A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1175"/>
              <a:ext cx="0" cy="2802"/>
            </a:xfrm>
            <a:prstGeom prst="line">
              <a:avLst/>
            </a:prstGeom>
            <a:noFill/>
            <a:ln w="6350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128" name="Text Box 27">
              <a:extLst>
                <a:ext uri="{FF2B5EF4-FFF2-40B4-BE49-F238E27FC236}">
                  <a16:creationId xmlns:a16="http://schemas.microsoft.com/office/drawing/2014/main" id="{2B1C5273-0545-53C6-9414-66B6389B98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5" y="1023"/>
              <a:ext cx="303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7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29" name="Rectangle 28">
              <a:extLst>
                <a:ext uri="{FF2B5EF4-FFF2-40B4-BE49-F238E27FC236}">
                  <a16:creationId xmlns:a16="http://schemas.microsoft.com/office/drawing/2014/main" id="{976D143A-F47F-9A09-8E6A-44656D7E3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4" y="1057"/>
              <a:ext cx="432" cy="12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130" name="Line 29">
              <a:extLst>
                <a:ext uri="{FF2B5EF4-FFF2-40B4-BE49-F238E27FC236}">
                  <a16:creationId xmlns:a16="http://schemas.microsoft.com/office/drawing/2014/main" id="{C0E1F5D9-032F-36BE-C562-AAF7886B52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8" y="1175"/>
              <a:ext cx="0" cy="2802"/>
            </a:xfrm>
            <a:prstGeom prst="line">
              <a:avLst/>
            </a:prstGeom>
            <a:noFill/>
            <a:ln w="6350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131" name="Text Box 30">
              <a:extLst>
                <a:ext uri="{FF2B5EF4-FFF2-40B4-BE49-F238E27FC236}">
                  <a16:creationId xmlns:a16="http://schemas.microsoft.com/office/drawing/2014/main" id="{B794AAAB-3D1A-BC38-B04A-6F4CB866A5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6" y="1023"/>
              <a:ext cx="303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8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32" name="Rectangle 31">
              <a:extLst>
                <a:ext uri="{FF2B5EF4-FFF2-40B4-BE49-F238E27FC236}">
                  <a16:creationId xmlns:a16="http://schemas.microsoft.com/office/drawing/2014/main" id="{C1C5E6B9-08AE-DD60-6A23-BE827DD63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5" y="1057"/>
              <a:ext cx="432" cy="12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</p:grpSp>
      <p:sp>
        <p:nvSpPr>
          <p:cNvPr id="135" name="AutoShape 34">
            <a:extLst>
              <a:ext uri="{FF2B5EF4-FFF2-40B4-BE49-F238E27FC236}">
                <a16:creationId xmlns:a16="http://schemas.microsoft.com/office/drawing/2014/main" id="{1F1FFD83-1D71-544C-5F2A-E4DE380D2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3050" y="2522589"/>
            <a:ext cx="173038" cy="265113"/>
          </a:xfrm>
          <a:prstGeom prst="diamond">
            <a:avLst/>
          </a:prstGeom>
          <a:solidFill>
            <a:srgbClr val="FF9900"/>
          </a:solidFill>
          <a:ln w="158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136" name="Text Box 35">
            <a:extLst>
              <a:ext uri="{FF2B5EF4-FFF2-40B4-BE49-F238E27FC236}">
                <a16:creationId xmlns:a16="http://schemas.microsoft.com/office/drawing/2014/main" id="{AA2B4703-6A33-AE8F-F09D-542D9D9DD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413" y="2373363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srgbClr val="000000"/>
                </a:solidFill>
                <a:latin typeface="Arial" charset="0"/>
              </a:rPr>
              <a:t>Required Contract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srgbClr val="000000"/>
                </a:solidFill>
                <a:latin typeface="Arial" charset="0"/>
              </a:rPr>
              <a:t>Completion Date</a:t>
            </a: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CF91134B-1EB4-9195-BE0F-079AA8803AA6}"/>
              </a:ext>
            </a:extLst>
          </p:cNvPr>
          <p:cNvGrpSpPr/>
          <p:nvPr/>
        </p:nvGrpSpPr>
        <p:grpSpPr>
          <a:xfrm>
            <a:off x="2192338" y="2494014"/>
            <a:ext cx="5100637" cy="1244599"/>
            <a:chOff x="2192338" y="2494014"/>
            <a:chExt cx="5100637" cy="1244599"/>
          </a:xfrm>
        </p:grpSpPr>
        <p:sp>
          <p:nvSpPr>
            <p:cNvPr id="133" name="Text Box 32">
              <a:extLst>
                <a:ext uri="{FF2B5EF4-FFF2-40B4-BE49-F238E27FC236}">
                  <a16:creationId xmlns:a16="http://schemas.microsoft.com/office/drawing/2014/main" id="{40B52EA3-A3A9-47CD-9A18-33D12C5A5D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1363" y="2738489"/>
              <a:ext cx="2741612" cy="182563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4" name="Text Box 33">
              <a:extLst>
                <a:ext uri="{FF2B5EF4-FFF2-40B4-BE49-F238E27FC236}">
                  <a16:creationId xmlns:a16="http://schemas.microsoft.com/office/drawing/2014/main" id="{7E19AEDC-25A7-5E8C-0160-F152FA85E7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1364" y="3170289"/>
              <a:ext cx="2738437" cy="182563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7" name="Text Box 36">
              <a:extLst>
                <a:ext uri="{FF2B5EF4-FFF2-40B4-BE49-F238E27FC236}">
                  <a16:creationId xmlns:a16="http://schemas.microsoft.com/office/drawing/2014/main" id="{3A3672C3-C72D-C52A-815C-C57BAF6C0B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9488" y="3141714"/>
              <a:ext cx="10287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Path B</a:t>
              </a:r>
            </a:p>
          </p:txBody>
        </p:sp>
        <p:sp>
          <p:nvSpPr>
            <p:cNvPr id="138" name="Text Box 37">
              <a:extLst>
                <a:ext uri="{FF2B5EF4-FFF2-40B4-BE49-F238E27FC236}">
                  <a16:creationId xmlns:a16="http://schemas.microsoft.com/office/drawing/2014/main" id="{500644AF-60D4-38A2-2BB8-E08A3CC800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2338" y="2709914"/>
              <a:ext cx="10668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Path A</a:t>
              </a:r>
            </a:p>
          </p:txBody>
        </p:sp>
        <p:sp>
          <p:nvSpPr>
            <p:cNvPr id="139" name="Line 38">
              <a:extLst>
                <a:ext uri="{FF2B5EF4-FFF2-40B4-BE49-F238E27FC236}">
                  <a16:creationId xmlns:a16="http://schemas.microsoft.com/office/drawing/2014/main" id="{8A1BBE0B-C30B-7509-B1A6-A305F7337F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1363" y="2836913"/>
              <a:ext cx="2741612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40" name="Text Box 39">
              <a:extLst>
                <a:ext uri="{FF2B5EF4-FFF2-40B4-BE49-F238E27FC236}">
                  <a16:creationId xmlns:a16="http://schemas.microsoft.com/office/drawing/2014/main" id="{31D00D50-F50D-C091-0517-C6A0147501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6150" y="3556051"/>
              <a:ext cx="685800" cy="182562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41" name="Group 40">
              <a:extLst>
                <a:ext uri="{FF2B5EF4-FFF2-40B4-BE49-F238E27FC236}">
                  <a16:creationId xmlns:a16="http://schemas.microsoft.com/office/drawing/2014/main" id="{8B0915EE-A685-52C9-FB4C-4D395DA0A5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91313" y="3052814"/>
              <a:ext cx="601662" cy="504825"/>
              <a:chOff x="3255" y="1758"/>
              <a:chExt cx="379" cy="318"/>
            </a:xfrm>
          </p:grpSpPr>
          <p:sp>
            <p:nvSpPr>
              <p:cNvPr id="142" name="AutoShape 41">
                <a:extLst>
                  <a:ext uri="{FF2B5EF4-FFF2-40B4-BE49-F238E27FC236}">
                    <a16:creationId xmlns:a16="http://schemas.microsoft.com/office/drawing/2014/main" id="{812A8154-E36C-6C58-A073-6E72C71988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6" y="1758"/>
                <a:ext cx="271" cy="176"/>
              </a:xfrm>
              <a:prstGeom prst="wave">
                <a:avLst>
                  <a:gd name="adj1" fmla="val 5593"/>
                  <a:gd name="adj2" fmla="val 0"/>
                </a:avLst>
              </a:prstGeom>
              <a:solidFill>
                <a:srgbClr val="FFFF99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      </a:t>
                </a:r>
              </a:p>
            </p:txBody>
          </p:sp>
          <p:grpSp>
            <p:nvGrpSpPr>
              <p:cNvPr id="143" name="Group 42">
                <a:extLst>
                  <a:ext uri="{FF2B5EF4-FFF2-40B4-BE49-F238E27FC236}">
                    <a16:creationId xmlns:a16="http://schemas.microsoft.com/office/drawing/2014/main" id="{180E7E62-E499-D76F-8892-F024E437FB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70" y="1762"/>
                <a:ext cx="60" cy="314"/>
                <a:chOff x="5141" y="2974"/>
                <a:chExt cx="84" cy="417"/>
              </a:xfrm>
            </p:grpSpPr>
            <p:sp>
              <p:nvSpPr>
                <p:cNvPr id="145" name="Line 43">
                  <a:extLst>
                    <a:ext uri="{FF2B5EF4-FFF2-40B4-BE49-F238E27FC236}">
                      <a16:creationId xmlns:a16="http://schemas.microsoft.com/office/drawing/2014/main" id="{566F1D51-C6D8-35B4-2816-5AAAEDE221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49" y="2983"/>
                  <a:ext cx="65" cy="4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146" name="Freeform 44">
                  <a:extLst>
                    <a:ext uri="{FF2B5EF4-FFF2-40B4-BE49-F238E27FC236}">
                      <a16:creationId xmlns:a16="http://schemas.microsoft.com/office/drawing/2014/main" id="{64869E6F-D1AE-8B94-9E7D-937E6F9531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49" y="2983"/>
                  <a:ext cx="65" cy="400"/>
                </a:xfrm>
                <a:custGeom>
                  <a:avLst/>
                  <a:gdLst>
                    <a:gd name="T0" fmla="*/ 36 w 72"/>
                    <a:gd name="T1" fmla="*/ 242 h 482"/>
                    <a:gd name="T2" fmla="*/ 0 w 72"/>
                    <a:gd name="T3" fmla="*/ 482 h 482"/>
                    <a:gd name="T4" fmla="*/ 54 w 72"/>
                    <a:gd name="T5" fmla="*/ 0 h 482"/>
                    <a:gd name="T6" fmla="*/ 0 w 72"/>
                    <a:gd name="T7" fmla="*/ 482 h 482"/>
                    <a:gd name="T8" fmla="*/ 36 w 72"/>
                    <a:gd name="T9" fmla="*/ 242 h 482"/>
                    <a:gd name="T10" fmla="*/ 72 w 72"/>
                    <a:gd name="T11" fmla="*/ 0 h 482"/>
                    <a:gd name="T12" fmla="*/ 0 w 72"/>
                    <a:gd name="T13" fmla="*/ 482 h 482"/>
                    <a:gd name="T14" fmla="*/ 72 w 72"/>
                    <a:gd name="T15" fmla="*/ 0 h 482"/>
                    <a:gd name="T16" fmla="*/ 36 w 72"/>
                    <a:gd name="T17" fmla="*/ 242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2" h="482">
                      <a:moveTo>
                        <a:pt x="36" y="242"/>
                      </a:moveTo>
                      <a:lnTo>
                        <a:pt x="0" y="482"/>
                      </a:lnTo>
                      <a:lnTo>
                        <a:pt x="54" y="0"/>
                      </a:lnTo>
                      <a:lnTo>
                        <a:pt x="0" y="482"/>
                      </a:lnTo>
                      <a:lnTo>
                        <a:pt x="36" y="242"/>
                      </a:lnTo>
                      <a:lnTo>
                        <a:pt x="72" y="0"/>
                      </a:lnTo>
                      <a:lnTo>
                        <a:pt x="0" y="482"/>
                      </a:lnTo>
                      <a:lnTo>
                        <a:pt x="72" y="0"/>
                      </a:lnTo>
                      <a:lnTo>
                        <a:pt x="36" y="242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147" name="Line 45">
                  <a:extLst>
                    <a:ext uri="{FF2B5EF4-FFF2-40B4-BE49-F238E27FC236}">
                      <a16:creationId xmlns:a16="http://schemas.microsoft.com/office/drawing/2014/main" id="{998ED98E-DEBB-486B-15D8-5EABFEA292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41" y="2991"/>
                  <a:ext cx="49" cy="4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148" name="Line 46">
                  <a:extLst>
                    <a:ext uri="{FF2B5EF4-FFF2-40B4-BE49-F238E27FC236}">
                      <a16:creationId xmlns:a16="http://schemas.microsoft.com/office/drawing/2014/main" id="{87F6ED55-67DE-E120-E0FE-B69D915E9E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98" y="2983"/>
                  <a:ext cx="1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149" name="Oval 47">
                  <a:extLst>
                    <a:ext uri="{FF2B5EF4-FFF2-40B4-BE49-F238E27FC236}">
                      <a16:creationId xmlns:a16="http://schemas.microsoft.com/office/drawing/2014/main" id="{EB04E4E4-068A-1291-A3E7-84AB2F9DA4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7" y="2974"/>
                  <a:ext cx="38" cy="18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150" name="Freeform 48">
                  <a:extLst>
                    <a:ext uri="{FF2B5EF4-FFF2-40B4-BE49-F238E27FC236}">
                      <a16:creationId xmlns:a16="http://schemas.microsoft.com/office/drawing/2014/main" id="{1723FD2F-A447-C495-55A1-1920E55F44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16" y="3016"/>
                  <a:ext cx="1" cy="1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</p:grpSp>
          <p:sp>
            <p:nvSpPr>
              <p:cNvPr id="144" name="Text Box 49">
                <a:extLst>
                  <a:ext uri="{FF2B5EF4-FFF2-40B4-BE49-F238E27FC236}">
                    <a16:creationId xmlns:a16="http://schemas.microsoft.com/office/drawing/2014/main" id="{7422BF3E-CD64-C4A1-02E3-02C1CBCF9F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55" y="1762"/>
                <a:ext cx="379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Scheduled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Completion</a:t>
                </a:r>
              </a:p>
            </p:txBody>
          </p:sp>
        </p:grpSp>
        <p:sp>
          <p:nvSpPr>
            <p:cNvPr id="151" name="Line 50">
              <a:extLst>
                <a:ext uri="{FF2B5EF4-FFF2-40B4-BE49-F238E27FC236}">
                  <a16:creationId xmlns:a16="http://schemas.microsoft.com/office/drawing/2014/main" id="{60FE1567-AC87-72D1-1586-E0E7AA01B0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30913" y="3644951"/>
              <a:ext cx="68580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6" name="Text Box 85">
              <a:extLst>
                <a:ext uri="{FF2B5EF4-FFF2-40B4-BE49-F238E27FC236}">
                  <a16:creationId xmlns:a16="http://schemas.microsoft.com/office/drawing/2014/main" id="{C71A457F-619A-2BC2-048A-354AAF1F74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200" y="2494014"/>
              <a:ext cx="10287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0 Float</a:t>
              </a:r>
            </a:p>
          </p:txBody>
        </p:sp>
        <p:sp>
          <p:nvSpPr>
            <p:cNvPr id="177" name="Text Box 86">
              <a:extLst>
                <a:ext uri="{FF2B5EF4-FFF2-40B4-BE49-F238E27FC236}">
                  <a16:creationId xmlns:a16="http://schemas.microsoft.com/office/drawing/2014/main" id="{1F792D73-0BBB-9E47-2173-094E943C22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1525" y="3324277"/>
              <a:ext cx="10287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0 Float</a:t>
              </a:r>
            </a:p>
          </p:txBody>
        </p:sp>
        <p:sp>
          <p:nvSpPr>
            <p:cNvPr id="178" name="Text Box 87">
              <a:extLst>
                <a:ext uri="{FF2B5EF4-FFF2-40B4-BE49-F238E27FC236}">
                  <a16:creationId xmlns:a16="http://schemas.microsoft.com/office/drawing/2014/main" id="{C611B2ED-8AF4-85AC-65D1-446D3AAA69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200" y="3348089"/>
              <a:ext cx="10287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0 Float</a:t>
              </a:r>
            </a:p>
          </p:txBody>
        </p:sp>
        <p:sp>
          <p:nvSpPr>
            <p:cNvPr id="182" name="Line 91">
              <a:extLst>
                <a:ext uri="{FF2B5EF4-FFF2-40B4-BE49-F238E27FC236}">
                  <a16:creationId xmlns:a16="http://schemas.microsoft.com/office/drawing/2014/main" id="{6ABA5F1D-693D-D193-1A20-C4F24C60B2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4563" y="2928989"/>
              <a:ext cx="0" cy="63976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183" name="Line 92">
              <a:extLst>
                <a:ext uri="{FF2B5EF4-FFF2-40B4-BE49-F238E27FC236}">
                  <a16:creationId xmlns:a16="http://schemas.microsoft.com/office/drawing/2014/main" id="{2BC2BD7D-A4AB-FE69-8FA4-70A4E589C3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6601" y="3265538"/>
              <a:ext cx="2741613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2EEBE141-AA44-6F5C-B9B6-3611A8F930C9}"/>
              </a:ext>
            </a:extLst>
          </p:cNvPr>
          <p:cNvGrpSpPr/>
          <p:nvPr/>
        </p:nvGrpSpPr>
        <p:grpSpPr>
          <a:xfrm>
            <a:off x="4646614" y="4519664"/>
            <a:ext cx="3330575" cy="1238249"/>
            <a:chOff x="4646614" y="4519664"/>
            <a:chExt cx="3330575" cy="1238249"/>
          </a:xfrm>
        </p:grpSpPr>
        <p:sp>
          <p:nvSpPr>
            <p:cNvPr id="152" name="Line 51">
              <a:extLst>
                <a:ext uri="{FF2B5EF4-FFF2-40B4-BE49-F238E27FC236}">
                  <a16:creationId xmlns:a16="http://schemas.microsoft.com/office/drawing/2014/main" id="{CF361F7C-3750-9A0B-44BF-B900112DF5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15125" y="4948289"/>
              <a:ext cx="0" cy="63976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153" name="Text Box 52">
              <a:extLst>
                <a:ext uri="{FF2B5EF4-FFF2-40B4-BE49-F238E27FC236}">
                  <a16:creationId xmlns:a16="http://schemas.microsoft.com/office/drawing/2014/main" id="{A1B90172-F40D-3738-C8DF-ABC1AEB672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8201" y="4757789"/>
              <a:ext cx="2068513" cy="182563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7" name="Line 56">
              <a:extLst>
                <a:ext uri="{FF2B5EF4-FFF2-40B4-BE49-F238E27FC236}">
                  <a16:creationId xmlns:a16="http://schemas.microsoft.com/office/drawing/2014/main" id="{0562BDF0-A60B-347E-7499-FEEE7D0005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8201" y="4856213"/>
              <a:ext cx="2066925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58" name="Text Box 57">
              <a:extLst>
                <a:ext uri="{FF2B5EF4-FFF2-40B4-BE49-F238E27FC236}">
                  <a16:creationId xmlns:a16="http://schemas.microsoft.com/office/drawing/2014/main" id="{24A3BCA8-3658-5971-F4B9-7867254152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3538" y="5575351"/>
              <a:ext cx="685800" cy="182562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59" name="Group 58">
              <a:extLst>
                <a:ext uri="{FF2B5EF4-FFF2-40B4-BE49-F238E27FC236}">
                  <a16:creationId xmlns:a16="http://schemas.microsoft.com/office/drawing/2014/main" id="{628D52E4-9101-20B8-9EA2-077479457D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75526" y="5072114"/>
              <a:ext cx="601663" cy="504825"/>
              <a:chOff x="3255" y="1758"/>
              <a:chExt cx="379" cy="318"/>
            </a:xfrm>
          </p:grpSpPr>
          <p:sp>
            <p:nvSpPr>
              <p:cNvPr id="160" name="AutoShape 59">
                <a:extLst>
                  <a:ext uri="{FF2B5EF4-FFF2-40B4-BE49-F238E27FC236}">
                    <a16:creationId xmlns:a16="http://schemas.microsoft.com/office/drawing/2014/main" id="{6B8AD07F-F18C-2B37-B0D6-46F85AE3C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6" y="1758"/>
                <a:ext cx="271" cy="176"/>
              </a:xfrm>
              <a:prstGeom prst="wave">
                <a:avLst>
                  <a:gd name="adj1" fmla="val 5593"/>
                  <a:gd name="adj2" fmla="val 0"/>
                </a:avLst>
              </a:prstGeom>
              <a:solidFill>
                <a:srgbClr val="FFFF99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      </a:t>
                </a:r>
              </a:p>
            </p:txBody>
          </p:sp>
          <p:grpSp>
            <p:nvGrpSpPr>
              <p:cNvPr id="161" name="Group 60">
                <a:extLst>
                  <a:ext uri="{FF2B5EF4-FFF2-40B4-BE49-F238E27FC236}">
                    <a16:creationId xmlns:a16="http://schemas.microsoft.com/office/drawing/2014/main" id="{63468BCB-D290-9189-7BC4-119620160B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70" y="1762"/>
                <a:ext cx="60" cy="314"/>
                <a:chOff x="5141" y="2974"/>
                <a:chExt cx="84" cy="417"/>
              </a:xfrm>
            </p:grpSpPr>
            <p:sp>
              <p:nvSpPr>
                <p:cNvPr id="163" name="Line 61">
                  <a:extLst>
                    <a:ext uri="{FF2B5EF4-FFF2-40B4-BE49-F238E27FC236}">
                      <a16:creationId xmlns:a16="http://schemas.microsoft.com/office/drawing/2014/main" id="{99DC2DBF-056E-48E5-0F84-020DB520D1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49" y="2983"/>
                  <a:ext cx="65" cy="4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164" name="Freeform 62">
                  <a:extLst>
                    <a:ext uri="{FF2B5EF4-FFF2-40B4-BE49-F238E27FC236}">
                      <a16:creationId xmlns:a16="http://schemas.microsoft.com/office/drawing/2014/main" id="{AE6B93B3-8780-FD73-1FAE-F0A6FB4CC8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49" y="2983"/>
                  <a:ext cx="65" cy="400"/>
                </a:xfrm>
                <a:custGeom>
                  <a:avLst/>
                  <a:gdLst>
                    <a:gd name="T0" fmla="*/ 36 w 72"/>
                    <a:gd name="T1" fmla="*/ 242 h 482"/>
                    <a:gd name="T2" fmla="*/ 0 w 72"/>
                    <a:gd name="T3" fmla="*/ 482 h 482"/>
                    <a:gd name="T4" fmla="*/ 54 w 72"/>
                    <a:gd name="T5" fmla="*/ 0 h 482"/>
                    <a:gd name="T6" fmla="*/ 0 w 72"/>
                    <a:gd name="T7" fmla="*/ 482 h 482"/>
                    <a:gd name="T8" fmla="*/ 36 w 72"/>
                    <a:gd name="T9" fmla="*/ 242 h 482"/>
                    <a:gd name="T10" fmla="*/ 72 w 72"/>
                    <a:gd name="T11" fmla="*/ 0 h 482"/>
                    <a:gd name="T12" fmla="*/ 0 w 72"/>
                    <a:gd name="T13" fmla="*/ 482 h 482"/>
                    <a:gd name="T14" fmla="*/ 72 w 72"/>
                    <a:gd name="T15" fmla="*/ 0 h 482"/>
                    <a:gd name="T16" fmla="*/ 36 w 72"/>
                    <a:gd name="T17" fmla="*/ 242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2" h="482">
                      <a:moveTo>
                        <a:pt x="36" y="242"/>
                      </a:moveTo>
                      <a:lnTo>
                        <a:pt x="0" y="482"/>
                      </a:lnTo>
                      <a:lnTo>
                        <a:pt x="54" y="0"/>
                      </a:lnTo>
                      <a:lnTo>
                        <a:pt x="0" y="482"/>
                      </a:lnTo>
                      <a:lnTo>
                        <a:pt x="36" y="242"/>
                      </a:lnTo>
                      <a:lnTo>
                        <a:pt x="72" y="0"/>
                      </a:lnTo>
                      <a:lnTo>
                        <a:pt x="0" y="482"/>
                      </a:lnTo>
                      <a:lnTo>
                        <a:pt x="72" y="0"/>
                      </a:lnTo>
                      <a:lnTo>
                        <a:pt x="36" y="242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165" name="Line 63">
                  <a:extLst>
                    <a:ext uri="{FF2B5EF4-FFF2-40B4-BE49-F238E27FC236}">
                      <a16:creationId xmlns:a16="http://schemas.microsoft.com/office/drawing/2014/main" id="{4D581EAF-64EE-67AD-20F5-498F09E483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41" y="2991"/>
                  <a:ext cx="49" cy="4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166" name="Line 64">
                  <a:extLst>
                    <a:ext uri="{FF2B5EF4-FFF2-40B4-BE49-F238E27FC236}">
                      <a16:creationId xmlns:a16="http://schemas.microsoft.com/office/drawing/2014/main" id="{90D9868B-A375-6818-FC59-5A800A6994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98" y="2983"/>
                  <a:ext cx="1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167" name="Oval 65">
                  <a:extLst>
                    <a:ext uri="{FF2B5EF4-FFF2-40B4-BE49-F238E27FC236}">
                      <a16:creationId xmlns:a16="http://schemas.microsoft.com/office/drawing/2014/main" id="{38E389DF-C465-F477-7599-5D0724B4A5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7" y="2974"/>
                  <a:ext cx="38" cy="18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168" name="Freeform 66">
                  <a:extLst>
                    <a:ext uri="{FF2B5EF4-FFF2-40B4-BE49-F238E27FC236}">
                      <a16:creationId xmlns:a16="http://schemas.microsoft.com/office/drawing/2014/main" id="{92EB61AA-8C45-F470-8D90-B3DC5209CD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16" y="3016"/>
                  <a:ext cx="1" cy="1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</p:grpSp>
          <p:sp>
            <p:nvSpPr>
              <p:cNvPr id="162" name="Text Box 67">
                <a:extLst>
                  <a:ext uri="{FF2B5EF4-FFF2-40B4-BE49-F238E27FC236}">
                    <a16:creationId xmlns:a16="http://schemas.microsoft.com/office/drawing/2014/main" id="{767FF0A8-4693-2B6E-67EE-C477093237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55" y="1762"/>
                <a:ext cx="379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Scheduled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Completion</a:t>
                </a:r>
              </a:p>
            </p:txBody>
          </p:sp>
        </p:grpSp>
        <p:sp>
          <p:nvSpPr>
            <p:cNvPr id="169" name="Line 68">
              <a:extLst>
                <a:ext uri="{FF2B5EF4-FFF2-40B4-BE49-F238E27FC236}">
                  <a16:creationId xmlns:a16="http://schemas.microsoft.com/office/drawing/2014/main" id="{01534369-E06C-21B7-7095-7D2B15C269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15125" y="5664251"/>
              <a:ext cx="68580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9" name="Text Box 88">
              <a:extLst>
                <a:ext uri="{FF2B5EF4-FFF2-40B4-BE49-F238E27FC236}">
                  <a16:creationId xmlns:a16="http://schemas.microsoft.com/office/drawing/2014/main" id="{C8519B29-38B4-5EB9-76BC-02854BC6ED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7788" y="4519664"/>
              <a:ext cx="10287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-30 Float</a:t>
              </a:r>
            </a:p>
          </p:txBody>
        </p:sp>
        <p:sp>
          <p:nvSpPr>
            <p:cNvPr id="180" name="Text Box 89">
              <a:extLst>
                <a:ext uri="{FF2B5EF4-FFF2-40B4-BE49-F238E27FC236}">
                  <a16:creationId xmlns:a16="http://schemas.microsoft.com/office/drawing/2014/main" id="{6F2FD8ED-DB02-1B84-5ECF-2C96AD710B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5100" y="5349927"/>
              <a:ext cx="10287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-30 Float</a:t>
              </a:r>
            </a:p>
          </p:txBody>
        </p:sp>
        <p:sp>
          <p:nvSpPr>
            <p:cNvPr id="181" name="Text Box 90">
              <a:extLst>
                <a:ext uri="{FF2B5EF4-FFF2-40B4-BE49-F238E27FC236}">
                  <a16:creationId xmlns:a16="http://schemas.microsoft.com/office/drawing/2014/main" id="{D4F98672-5C48-DF78-400B-68DE9951D6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5357864"/>
              <a:ext cx="10287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0 Float</a:t>
              </a:r>
            </a:p>
          </p:txBody>
        </p:sp>
        <p:sp>
          <p:nvSpPr>
            <p:cNvPr id="186" name="Line 95">
              <a:extLst>
                <a:ext uri="{FF2B5EF4-FFF2-40B4-BE49-F238E27FC236}">
                  <a16:creationId xmlns:a16="http://schemas.microsoft.com/office/drawing/2014/main" id="{89271FBE-FCC2-0F0C-8625-3AD853A963F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6362700" y="5024488"/>
              <a:ext cx="0" cy="6858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187" name="Text Box 96">
              <a:extLst>
                <a:ext uri="{FF2B5EF4-FFF2-40B4-BE49-F238E27FC236}">
                  <a16:creationId xmlns:a16="http://schemas.microsoft.com/office/drawing/2014/main" id="{345CBA0A-7CA3-7834-CC5D-ECBB01B590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6614" y="5189589"/>
              <a:ext cx="1373187" cy="182563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8" name="Line 97">
              <a:extLst>
                <a:ext uri="{FF2B5EF4-FFF2-40B4-BE49-F238E27FC236}">
                  <a16:creationId xmlns:a16="http://schemas.microsoft.com/office/drawing/2014/main" id="{1F18134F-3EDD-3D1E-3EFD-E0251FF254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6614" y="5288013"/>
              <a:ext cx="1373187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9B06E03C-1264-3A09-F801-A47ACA23B7E7}"/>
              </a:ext>
            </a:extLst>
          </p:cNvPr>
          <p:cNvGrpSpPr/>
          <p:nvPr/>
        </p:nvGrpSpPr>
        <p:grpSpPr>
          <a:xfrm>
            <a:off x="2200275" y="3857677"/>
            <a:ext cx="2460625" cy="1852611"/>
            <a:chOff x="2200275" y="3857677"/>
            <a:chExt cx="2460625" cy="1852611"/>
          </a:xfrm>
        </p:grpSpPr>
        <p:sp>
          <p:nvSpPr>
            <p:cNvPr id="154" name="Text Box 53">
              <a:extLst>
                <a:ext uri="{FF2B5EF4-FFF2-40B4-BE49-F238E27FC236}">
                  <a16:creationId xmlns:a16="http://schemas.microsoft.com/office/drawing/2014/main" id="{8EFBCDA3-929E-88EA-321A-4A633AE59C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9300" y="5189589"/>
              <a:ext cx="1358900" cy="182563"/>
            </a:xfrm>
            <a:prstGeom prst="rect">
              <a:avLst/>
            </a:prstGeom>
            <a:solidFill>
              <a:srgbClr val="4370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5" name="Text Box 54">
              <a:extLst>
                <a:ext uri="{FF2B5EF4-FFF2-40B4-BE49-F238E27FC236}">
                  <a16:creationId xmlns:a16="http://schemas.microsoft.com/office/drawing/2014/main" id="{1A948E3B-E56C-6879-AFC8-835A048657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7425" y="5161014"/>
              <a:ext cx="10287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Path B</a:t>
              </a:r>
            </a:p>
          </p:txBody>
        </p:sp>
        <p:sp>
          <p:nvSpPr>
            <p:cNvPr id="156" name="Text Box 55">
              <a:extLst>
                <a:ext uri="{FF2B5EF4-FFF2-40B4-BE49-F238E27FC236}">
                  <a16:creationId xmlns:a16="http://schemas.microsoft.com/office/drawing/2014/main" id="{87979EB3-6CC6-AD43-DCF8-DC4CC1F283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0275" y="4729214"/>
              <a:ext cx="10668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Path A</a:t>
              </a:r>
            </a:p>
          </p:txBody>
        </p:sp>
        <p:sp>
          <p:nvSpPr>
            <p:cNvPr id="170" name="Text Box 79">
              <a:extLst>
                <a:ext uri="{FF2B5EF4-FFF2-40B4-BE49-F238E27FC236}">
                  <a16:creationId xmlns:a16="http://schemas.microsoft.com/office/drawing/2014/main" id="{FD2EED41-5947-2944-1517-9F54538310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6126" y="4757789"/>
              <a:ext cx="1362075" cy="182563"/>
            </a:xfrm>
            <a:prstGeom prst="rect">
              <a:avLst/>
            </a:prstGeom>
            <a:solidFill>
              <a:srgbClr val="4370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1" name="AutoShape 80">
              <a:extLst>
                <a:ext uri="{FF2B5EF4-FFF2-40B4-BE49-F238E27FC236}">
                  <a16:creationId xmlns:a16="http://schemas.microsoft.com/office/drawing/2014/main" id="{B967E965-DC76-3232-AB6B-57162FC10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7638" y="4643489"/>
              <a:ext cx="703262" cy="411163"/>
            </a:xfrm>
            <a:prstGeom prst="rightArrow">
              <a:avLst>
                <a:gd name="adj1" fmla="val 43926"/>
                <a:gd name="adj2" fmla="val 46767"/>
              </a:avLst>
            </a:prstGeom>
            <a:solidFill>
              <a:srgbClr val="FFFFFF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84" name="Text Box 93">
              <a:extLst>
                <a:ext uri="{FF2B5EF4-FFF2-40B4-BE49-F238E27FC236}">
                  <a16:creationId xmlns:a16="http://schemas.microsoft.com/office/drawing/2014/main" id="{15AA9C1C-F415-9072-B54C-5B82B94175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0400" y="3857677"/>
              <a:ext cx="10668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" charset="0"/>
                </a:rPr>
                <a:t>30 day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" charset="0"/>
                </a:rPr>
                <a:t>excusable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" charset="0"/>
                </a:rPr>
                <a:t>delay</a:t>
              </a:r>
            </a:p>
          </p:txBody>
        </p:sp>
        <p:sp>
          <p:nvSpPr>
            <p:cNvPr id="185" name="Line 94">
              <a:extLst>
                <a:ext uri="{FF2B5EF4-FFF2-40B4-BE49-F238E27FC236}">
                  <a16:creationId xmlns:a16="http://schemas.microsoft.com/office/drawing/2014/main" id="{CFBCB401-6456-151A-9A5F-6175D034FE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2725" y="4430763"/>
              <a:ext cx="228600" cy="2286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89" name="Line 98">
              <a:extLst>
                <a:ext uri="{FF2B5EF4-FFF2-40B4-BE49-F238E27FC236}">
                  <a16:creationId xmlns:a16="http://schemas.microsoft.com/office/drawing/2014/main" id="{D572DA3C-9A97-6ACB-CE1D-C935B7AA92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7725" y="4346626"/>
              <a:ext cx="0" cy="1363662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</p:grpSp>
      <p:sp>
        <p:nvSpPr>
          <p:cNvPr id="190" name="Text Box 99">
            <a:extLst>
              <a:ext uri="{FF2B5EF4-FFF2-40B4-BE49-F238E27FC236}">
                <a16:creationId xmlns:a16="http://schemas.microsoft.com/office/drawing/2014/main" id="{F2221787-66D7-AA3B-608A-F2FF62CD5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576689"/>
            <a:ext cx="2133600" cy="2644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Ø"/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30 day excusable delay event</a:t>
            </a:r>
          </a:p>
          <a:p>
            <a:pPr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Ø"/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Contractor requests time extension</a:t>
            </a:r>
          </a:p>
          <a:p>
            <a:pPr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Ø"/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Owner denies request for time extension</a:t>
            </a:r>
          </a:p>
          <a:p>
            <a:pPr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Ø"/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Contract completion date not appropriately adjusted</a:t>
            </a:r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119F2A00-2965-455A-E9D5-EE1A645AB8B7}"/>
              </a:ext>
            </a:extLst>
          </p:cNvPr>
          <p:cNvGrpSpPr/>
          <p:nvPr/>
        </p:nvGrpSpPr>
        <p:grpSpPr>
          <a:xfrm>
            <a:off x="6400800" y="3752901"/>
            <a:ext cx="1371600" cy="914400"/>
            <a:chOff x="6400800" y="3752901"/>
            <a:chExt cx="1371600" cy="914400"/>
          </a:xfrm>
        </p:grpSpPr>
        <p:sp>
          <p:nvSpPr>
            <p:cNvPr id="172" name="Line 81">
              <a:extLst>
                <a:ext uri="{FF2B5EF4-FFF2-40B4-BE49-F238E27FC236}">
                  <a16:creationId xmlns:a16="http://schemas.microsoft.com/office/drawing/2014/main" id="{85513C0A-75E5-E272-70D6-564C709AE8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05600" y="4210101"/>
              <a:ext cx="0" cy="457200"/>
            </a:xfrm>
            <a:prstGeom prst="line">
              <a:avLst/>
            </a:prstGeom>
            <a:noFill/>
            <a:ln w="19050">
              <a:solidFill>
                <a:srgbClr val="19191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3" name="Line 82">
              <a:extLst>
                <a:ext uri="{FF2B5EF4-FFF2-40B4-BE49-F238E27FC236}">
                  <a16:creationId xmlns:a16="http://schemas.microsoft.com/office/drawing/2014/main" id="{6838C869-35BC-6E3A-3FD7-158B7E67B2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2350" y="4210101"/>
              <a:ext cx="0" cy="457200"/>
            </a:xfrm>
            <a:prstGeom prst="line">
              <a:avLst/>
            </a:prstGeom>
            <a:noFill/>
            <a:ln w="19050">
              <a:solidFill>
                <a:srgbClr val="19191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4" name="AutoShape 83">
              <a:extLst>
                <a:ext uri="{FF2B5EF4-FFF2-40B4-BE49-F238E27FC236}">
                  <a16:creationId xmlns:a16="http://schemas.microsoft.com/office/drawing/2014/main" id="{287F2BAE-C415-9C85-EE53-82974D0BF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9726" y="4230739"/>
              <a:ext cx="703263" cy="411163"/>
            </a:xfrm>
            <a:prstGeom prst="rightArrow">
              <a:avLst>
                <a:gd name="adj1" fmla="val 43926"/>
                <a:gd name="adj2" fmla="val 46767"/>
              </a:avLst>
            </a:prstGeom>
            <a:solidFill>
              <a:srgbClr val="FFFFFF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175" name="AutoShape 84">
              <a:extLst>
                <a:ext uri="{FF2B5EF4-FFF2-40B4-BE49-F238E27FC236}">
                  <a16:creationId xmlns:a16="http://schemas.microsoft.com/office/drawing/2014/main" id="{2D72B6BE-43BF-2A30-EAE4-1D4DF4364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1464" y="4292651"/>
              <a:ext cx="173037" cy="265112"/>
            </a:xfrm>
            <a:prstGeom prst="diamond">
              <a:avLst/>
            </a:prstGeom>
            <a:solidFill>
              <a:srgbClr val="FF9900"/>
            </a:solidFill>
            <a:ln w="158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191" name="Text Box 100">
              <a:extLst>
                <a:ext uri="{FF2B5EF4-FFF2-40B4-BE49-F238E27FC236}">
                  <a16:creationId xmlns:a16="http://schemas.microsoft.com/office/drawing/2014/main" id="{A4A7405A-6D29-E5C7-C5BF-CF07FD9719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0800" y="3752901"/>
              <a:ext cx="1371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srgbClr val="000000"/>
                  </a:solidFill>
                  <a:latin typeface="Arial" charset="0"/>
                </a:rPr>
                <a:t>30 day projected delay</a:t>
              </a: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6164A4D4-69C0-8661-CB24-DAED4E041D5E}"/>
              </a:ext>
            </a:extLst>
          </p:cNvPr>
          <p:cNvGrpSpPr/>
          <p:nvPr/>
        </p:nvGrpSpPr>
        <p:grpSpPr>
          <a:xfrm>
            <a:off x="8850041" y="1900289"/>
            <a:ext cx="1662113" cy="923925"/>
            <a:chOff x="7286625" y="1987550"/>
            <a:chExt cx="1662113" cy="923925"/>
          </a:xfrm>
        </p:grpSpPr>
        <p:sp>
          <p:nvSpPr>
            <p:cNvPr id="193" name="Text Box 259">
              <a:extLst>
                <a:ext uri="{FF2B5EF4-FFF2-40B4-BE49-F238E27FC236}">
                  <a16:creationId xmlns:a16="http://schemas.microsoft.com/office/drawing/2014/main" id="{7A5C32D1-9938-53DB-E738-0F4EEE0747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9975" y="2168525"/>
              <a:ext cx="258763" cy="136525"/>
            </a:xfrm>
            <a:prstGeom prst="rect">
              <a:avLst/>
            </a:prstGeom>
            <a:solidFill>
              <a:srgbClr val="00F6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4" name="Text Box 260" descr="Wide upward diagonal">
              <a:extLst>
                <a:ext uri="{FF2B5EF4-FFF2-40B4-BE49-F238E27FC236}">
                  <a16:creationId xmlns:a16="http://schemas.microsoft.com/office/drawing/2014/main" id="{C175B753-1A39-6540-6611-4C04CEEF01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9975" y="2436813"/>
              <a:ext cx="258763" cy="136525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5" name="Text Box 261">
              <a:extLst>
                <a:ext uri="{FF2B5EF4-FFF2-40B4-BE49-F238E27FC236}">
                  <a16:creationId xmlns:a16="http://schemas.microsoft.com/office/drawing/2014/main" id="{784148A3-1070-5AD4-D69B-29A6BED35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9975" y="2305050"/>
              <a:ext cx="258763" cy="136525"/>
            </a:xfrm>
            <a:prstGeom prst="rect">
              <a:avLst/>
            </a:prstGeom>
            <a:solidFill>
              <a:srgbClr val="4370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6" name="Text Box 262" descr="Large confetti">
              <a:extLst>
                <a:ext uri="{FF2B5EF4-FFF2-40B4-BE49-F238E27FC236}">
                  <a16:creationId xmlns:a16="http://schemas.microsoft.com/office/drawing/2014/main" id="{014B4792-6A65-9C2F-D72D-2154074541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9975" y="2576513"/>
              <a:ext cx="258763" cy="136525"/>
            </a:xfrm>
            <a:prstGeom prst="rect">
              <a:avLst/>
            </a:prstGeom>
            <a:pattFill prst="lgConfetti">
              <a:fgClr>
                <a:srgbClr val="00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7" name="Text Box 263">
              <a:extLst>
                <a:ext uri="{FF2B5EF4-FFF2-40B4-BE49-F238E27FC236}">
                  <a16:creationId xmlns:a16="http://schemas.microsoft.com/office/drawing/2014/main" id="{C9744BA8-52AF-0FAC-47AF-9FF313738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9975" y="2028825"/>
              <a:ext cx="258763" cy="136525"/>
            </a:xfrm>
            <a:prstGeom prst="rect">
              <a:avLst/>
            </a:prstGeom>
            <a:solidFill>
              <a:srgbClr val="00F6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8" name="Text Box 264">
              <a:extLst>
                <a:ext uri="{FF2B5EF4-FFF2-40B4-BE49-F238E27FC236}">
                  <a16:creationId xmlns:a16="http://schemas.microsoft.com/office/drawing/2014/main" id="{4C355DEA-DF1F-79D2-EF87-F3FCFAAC04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9975" y="2711450"/>
              <a:ext cx="258763" cy="136525"/>
            </a:xfrm>
            <a:prstGeom prst="rect">
              <a:avLst/>
            </a:prstGeom>
            <a:solidFill>
              <a:srgbClr val="4370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9" name="Line 265">
              <a:extLst>
                <a:ext uri="{FF2B5EF4-FFF2-40B4-BE49-F238E27FC236}">
                  <a16:creationId xmlns:a16="http://schemas.microsoft.com/office/drawing/2014/main" id="{4F71B2D8-B04B-EAF5-A069-53F71DF4A7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89975" y="2238594"/>
              <a:ext cx="25558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00" name="Line 266">
              <a:extLst>
                <a:ext uri="{FF2B5EF4-FFF2-40B4-BE49-F238E27FC236}">
                  <a16:creationId xmlns:a16="http://schemas.microsoft.com/office/drawing/2014/main" id="{8EE9DB1E-254B-5BFA-69C1-B181267792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89975" y="2778125"/>
              <a:ext cx="25558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01" name="Text Box 267">
              <a:extLst>
                <a:ext uri="{FF2B5EF4-FFF2-40B4-BE49-F238E27FC236}">
                  <a16:creationId xmlns:a16="http://schemas.microsoft.com/office/drawing/2014/main" id="{0B125E6D-C75D-44D0-35FF-CC4A65238F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6625" y="1987550"/>
              <a:ext cx="1403350" cy="923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Arial" charset="0"/>
                </a:rPr>
                <a:t>Activity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Arial" charset="0"/>
                </a:rPr>
                <a:t>Critical Activity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Arial" charset="0"/>
                </a:rPr>
                <a:t>As-Built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Arial" charset="0"/>
                </a:rPr>
                <a:t>Owner Delay</a:t>
              </a:r>
              <a:br>
                <a:rPr lang="en-US" sz="900" b="1" dirty="0">
                  <a:solidFill>
                    <a:srgbClr val="000000"/>
                  </a:solidFill>
                  <a:latin typeface="Arial" charset="0"/>
                </a:rPr>
              </a:br>
              <a:r>
                <a:rPr lang="en-US" sz="900" b="1" dirty="0">
                  <a:solidFill>
                    <a:srgbClr val="000000"/>
                  </a:solidFill>
                  <a:latin typeface="Arial" charset="0"/>
                </a:rPr>
                <a:t>Contractor Delay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Arial" charset="0"/>
                </a:rPr>
                <a:t>As-Built Critical Path</a:t>
              </a:r>
            </a:p>
          </p:txBody>
        </p:sp>
      </p:grpSp>
      <p:sp>
        <p:nvSpPr>
          <p:cNvPr id="202" name="Slide Number Placeholder 4">
            <a:extLst>
              <a:ext uri="{FF2B5EF4-FFF2-40B4-BE49-F238E27FC236}">
                <a16:creationId xmlns:a16="http://schemas.microsoft.com/office/drawing/2014/main" id="{F251227B-85D2-E1EA-0D12-42082136FC66}"/>
              </a:ext>
            </a:extLst>
          </p:cNvPr>
          <p:cNvSpPr txBox="1">
            <a:spLocks/>
          </p:cNvSpPr>
          <p:nvPr/>
        </p:nvSpPr>
        <p:spPr>
          <a:xfrm>
            <a:off x="2192338" y="6447944"/>
            <a:ext cx="7093064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/>
              </a:rPr>
              <a:t>Source: Dale and D’Onofrio, Construction Schedule Delays (Thomson Reuters 2022), Figure 3-5</a:t>
            </a:r>
          </a:p>
        </p:txBody>
      </p:sp>
    </p:spTree>
    <p:extLst>
      <p:ext uri="{BB962C8B-B14F-4D97-AF65-F5344CB8AC3E}">
        <p14:creationId xmlns:p14="http://schemas.microsoft.com/office/powerpoint/2010/main" val="259106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B2DD8B-720F-0143-3EEC-E208DD657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632" y="421513"/>
            <a:ext cx="1054736" cy="1220355"/>
          </a:xfrm>
          <a:prstGeom prst="rect">
            <a:avLst/>
          </a:prstGeom>
        </p:spPr>
      </p:pic>
      <p:sp>
        <p:nvSpPr>
          <p:cNvPr id="203" name="Rectangle 3">
            <a:extLst>
              <a:ext uri="{FF2B5EF4-FFF2-40B4-BE49-F238E27FC236}">
                <a16:creationId xmlns:a16="http://schemas.microsoft.com/office/drawing/2014/main" id="{B8343C2D-9394-9AE5-5767-1FB815D9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47887"/>
            <a:ext cx="9144000" cy="4558645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</a:endParaRPr>
          </a:p>
        </p:txBody>
      </p:sp>
      <p:grpSp>
        <p:nvGrpSpPr>
          <p:cNvPr id="204" name="Group 4">
            <a:extLst>
              <a:ext uri="{FF2B5EF4-FFF2-40B4-BE49-F238E27FC236}">
                <a16:creationId xmlns:a16="http://schemas.microsoft.com/office/drawing/2014/main" id="{99E69BAA-0A8F-C2E0-EDC9-28C0B7724E3E}"/>
              </a:ext>
            </a:extLst>
          </p:cNvPr>
          <p:cNvGrpSpPr>
            <a:grpSpLocks/>
          </p:cNvGrpSpPr>
          <p:nvPr/>
        </p:nvGrpSpPr>
        <p:grpSpPr bwMode="auto">
          <a:xfrm>
            <a:off x="3278188" y="1900289"/>
            <a:ext cx="5484812" cy="4351692"/>
            <a:chOff x="1105" y="912"/>
            <a:chExt cx="3455" cy="3070"/>
          </a:xfrm>
        </p:grpSpPr>
        <p:sp>
          <p:nvSpPr>
            <p:cNvPr id="205" name="Line 5">
              <a:extLst>
                <a:ext uri="{FF2B5EF4-FFF2-40B4-BE49-F238E27FC236}">
                  <a16:creationId xmlns:a16="http://schemas.microsoft.com/office/drawing/2014/main" id="{42F004F2-ED1A-A667-6B4E-5C6BC71F44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6" y="1180"/>
              <a:ext cx="0" cy="2802"/>
            </a:xfrm>
            <a:prstGeom prst="line">
              <a:avLst/>
            </a:prstGeom>
            <a:noFill/>
            <a:ln w="6350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06" name="Line 6">
              <a:extLst>
                <a:ext uri="{FF2B5EF4-FFF2-40B4-BE49-F238E27FC236}">
                  <a16:creationId xmlns:a16="http://schemas.microsoft.com/office/drawing/2014/main" id="{E6A86476-61C6-70B0-E069-25958688F1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7" y="1176"/>
              <a:ext cx="0" cy="2802"/>
            </a:xfrm>
            <a:prstGeom prst="line">
              <a:avLst/>
            </a:prstGeom>
            <a:noFill/>
            <a:ln w="6350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07" name="Line 7">
              <a:extLst>
                <a:ext uri="{FF2B5EF4-FFF2-40B4-BE49-F238E27FC236}">
                  <a16:creationId xmlns:a16="http://schemas.microsoft.com/office/drawing/2014/main" id="{A41E6BA5-FA56-EFF0-BEFF-6B13BA94EC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7" y="1176"/>
              <a:ext cx="0" cy="2802"/>
            </a:xfrm>
            <a:prstGeom prst="line">
              <a:avLst/>
            </a:prstGeom>
            <a:noFill/>
            <a:ln w="6350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08" name="Line 8">
              <a:extLst>
                <a:ext uri="{FF2B5EF4-FFF2-40B4-BE49-F238E27FC236}">
                  <a16:creationId xmlns:a16="http://schemas.microsoft.com/office/drawing/2014/main" id="{920DBDDB-9377-F86D-A52A-5B6628FC1F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1174"/>
              <a:ext cx="0" cy="2802"/>
            </a:xfrm>
            <a:prstGeom prst="line">
              <a:avLst/>
            </a:prstGeom>
            <a:noFill/>
            <a:ln w="6350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09" name="Line 9">
              <a:extLst>
                <a:ext uri="{FF2B5EF4-FFF2-40B4-BE49-F238E27FC236}">
                  <a16:creationId xmlns:a16="http://schemas.microsoft.com/office/drawing/2014/main" id="{A14969D4-1971-C11F-4D8E-E8E6233A95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0" y="1174"/>
              <a:ext cx="0" cy="2802"/>
            </a:xfrm>
            <a:prstGeom prst="line">
              <a:avLst/>
            </a:prstGeom>
            <a:noFill/>
            <a:ln w="6350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10" name="Line 10">
              <a:extLst>
                <a:ext uri="{FF2B5EF4-FFF2-40B4-BE49-F238E27FC236}">
                  <a16:creationId xmlns:a16="http://schemas.microsoft.com/office/drawing/2014/main" id="{6B363683-BB62-5F8E-4692-0001A9913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3" y="1174"/>
              <a:ext cx="0" cy="2802"/>
            </a:xfrm>
            <a:prstGeom prst="line">
              <a:avLst/>
            </a:prstGeom>
            <a:noFill/>
            <a:ln w="6350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11" name="Line 11">
              <a:extLst>
                <a:ext uri="{FF2B5EF4-FFF2-40B4-BE49-F238E27FC236}">
                  <a16:creationId xmlns:a16="http://schemas.microsoft.com/office/drawing/2014/main" id="{BAD337B1-82A9-01C4-29BB-9A70DBE666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5" y="1176"/>
              <a:ext cx="0" cy="2802"/>
            </a:xfrm>
            <a:prstGeom prst="line">
              <a:avLst/>
            </a:prstGeom>
            <a:noFill/>
            <a:ln w="6350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12" name="Rectangle 12">
              <a:extLst>
                <a:ext uri="{FF2B5EF4-FFF2-40B4-BE49-F238E27FC236}">
                  <a16:creationId xmlns:a16="http://schemas.microsoft.com/office/drawing/2014/main" id="{7F4CDD93-9B41-F5CB-7A1F-F0ECC15BC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5" y="938"/>
              <a:ext cx="3455" cy="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13" name="Text Box 13">
              <a:extLst>
                <a:ext uri="{FF2B5EF4-FFF2-40B4-BE49-F238E27FC236}">
                  <a16:creationId xmlns:a16="http://schemas.microsoft.com/office/drawing/2014/main" id="{122051A5-1668-CB33-3041-BC895C5C43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2" y="912"/>
              <a:ext cx="45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Months</a:t>
              </a:r>
            </a:p>
          </p:txBody>
        </p:sp>
        <p:sp>
          <p:nvSpPr>
            <p:cNvPr id="214" name="Text Box 14">
              <a:extLst>
                <a:ext uri="{FF2B5EF4-FFF2-40B4-BE49-F238E27FC236}">
                  <a16:creationId xmlns:a16="http://schemas.microsoft.com/office/drawing/2014/main" id="{E202E701-D97C-3C63-E274-047B3B5CA8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7" y="1024"/>
              <a:ext cx="303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1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15" name="Rectangle 15">
              <a:extLst>
                <a:ext uri="{FF2B5EF4-FFF2-40B4-BE49-F238E27FC236}">
                  <a16:creationId xmlns:a16="http://schemas.microsoft.com/office/drawing/2014/main" id="{7E8ECF58-5360-6D70-D60A-F071752B0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5" y="1058"/>
              <a:ext cx="432" cy="12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16" name="Text Box 16">
              <a:extLst>
                <a:ext uri="{FF2B5EF4-FFF2-40B4-BE49-F238E27FC236}">
                  <a16:creationId xmlns:a16="http://schemas.microsoft.com/office/drawing/2014/main" id="{5B52910D-E4BD-1A9E-2147-3D708AB0F2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1" y="1024"/>
              <a:ext cx="303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2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17" name="Rectangle 17">
              <a:extLst>
                <a:ext uri="{FF2B5EF4-FFF2-40B4-BE49-F238E27FC236}">
                  <a16:creationId xmlns:a16="http://schemas.microsoft.com/office/drawing/2014/main" id="{E72F28AA-1CB7-8455-CA42-DC6F9D4AF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058"/>
              <a:ext cx="432" cy="12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18" name="Text Box 18">
              <a:extLst>
                <a:ext uri="{FF2B5EF4-FFF2-40B4-BE49-F238E27FC236}">
                  <a16:creationId xmlns:a16="http://schemas.microsoft.com/office/drawing/2014/main" id="{A3B23324-25B0-74D6-3473-1F8B5D9DC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3" y="1024"/>
              <a:ext cx="303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3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19" name="Rectangle 19">
              <a:extLst>
                <a:ext uri="{FF2B5EF4-FFF2-40B4-BE49-F238E27FC236}">
                  <a16:creationId xmlns:a16="http://schemas.microsoft.com/office/drawing/2014/main" id="{D59C62BE-6C2E-2B40-0D96-8011A70BD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1058"/>
              <a:ext cx="432" cy="12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20" name="Text Box 20">
              <a:extLst>
                <a:ext uri="{FF2B5EF4-FFF2-40B4-BE49-F238E27FC236}">
                  <a16:creationId xmlns:a16="http://schemas.microsoft.com/office/drawing/2014/main" id="{BD90EE4D-69E8-DA48-6C07-4641D2E38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7" y="1024"/>
              <a:ext cx="30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4</a:t>
              </a:r>
            </a:p>
          </p:txBody>
        </p:sp>
        <p:sp>
          <p:nvSpPr>
            <p:cNvPr id="221" name="Rectangle 21">
              <a:extLst>
                <a:ext uri="{FF2B5EF4-FFF2-40B4-BE49-F238E27FC236}">
                  <a16:creationId xmlns:a16="http://schemas.microsoft.com/office/drawing/2014/main" id="{7D22D8B0-E685-4E79-C354-441C7FF26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9" y="1058"/>
              <a:ext cx="432" cy="12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22" name="Text Box 22">
              <a:extLst>
                <a:ext uri="{FF2B5EF4-FFF2-40B4-BE49-F238E27FC236}">
                  <a16:creationId xmlns:a16="http://schemas.microsoft.com/office/drawing/2014/main" id="{BD2DC24F-5C2E-6C10-E342-1F0066E82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9" y="1024"/>
              <a:ext cx="303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5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23" name="Rectangle 23">
              <a:extLst>
                <a:ext uri="{FF2B5EF4-FFF2-40B4-BE49-F238E27FC236}">
                  <a16:creationId xmlns:a16="http://schemas.microsoft.com/office/drawing/2014/main" id="{469D79BD-3744-27C2-6976-346B03D48B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" y="1058"/>
              <a:ext cx="432" cy="12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24" name="Text Box 24">
              <a:extLst>
                <a:ext uri="{FF2B5EF4-FFF2-40B4-BE49-F238E27FC236}">
                  <a16:creationId xmlns:a16="http://schemas.microsoft.com/office/drawing/2014/main" id="{ED37428D-5744-6CCA-C29B-EFD674CD4D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3" y="1024"/>
              <a:ext cx="303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6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25" name="Rectangle 25">
              <a:extLst>
                <a:ext uri="{FF2B5EF4-FFF2-40B4-BE49-F238E27FC236}">
                  <a16:creationId xmlns:a16="http://schemas.microsoft.com/office/drawing/2014/main" id="{B881B352-6AEB-7FE3-5656-44E4CF9C9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2" y="1058"/>
              <a:ext cx="432" cy="12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26" name="Line 26">
              <a:extLst>
                <a:ext uri="{FF2B5EF4-FFF2-40B4-BE49-F238E27FC236}">
                  <a16:creationId xmlns:a16="http://schemas.microsoft.com/office/drawing/2014/main" id="{208725A5-F044-8E71-76EC-D447F98F6E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1175"/>
              <a:ext cx="0" cy="2802"/>
            </a:xfrm>
            <a:prstGeom prst="line">
              <a:avLst/>
            </a:prstGeom>
            <a:noFill/>
            <a:ln w="6350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27" name="Text Box 27">
              <a:extLst>
                <a:ext uri="{FF2B5EF4-FFF2-40B4-BE49-F238E27FC236}">
                  <a16:creationId xmlns:a16="http://schemas.microsoft.com/office/drawing/2014/main" id="{5D1DFA70-FB8D-C1D5-B277-FD5A91E9E2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5" y="1023"/>
              <a:ext cx="303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7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28" name="Rectangle 28">
              <a:extLst>
                <a:ext uri="{FF2B5EF4-FFF2-40B4-BE49-F238E27FC236}">
                  <a16:creationId xmlns:a16="http://schemas.microsoft.com/office/drawing/2014/main" id="{9C2DA976-E7F1-9A72-3025-02EE87896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4" y="1057"/>
              <a:ext cx="432" cy="12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29" name="Line 29">
              <a:extLst>
                <a:ext uri="{FF2B5EF4-FFF2-40B4-BE49-F238E27FC236}">
                  <a16:creationId xmlns:a16="http://schemas.microsoft.com/office/drawing/2014/main" id="{80B8EA33-A705-503E-5D39-703DF4F326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8" y="1175"/>
              <a:ext cx="0" cy="2802"/>
            </a:xfrm>
            <a:prstGeom prst="line">
              <a:avLst/>
            </a:prstGeom>
            <a:noFill/>
            <a:ln w="6350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30" name="Text Box 30">
              <a:extLst>
                <a:ext uri="{FF2B5EF4-FFF2-40B4-BE49-F238E27FC236}">
                  <a16:creationId xmlns:a16="http://schemas.microsoft.com/office/drawing/2014/main" id="{FBA76223-11F7-BCB3-E5E9-FC5A0B41CE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6" y="1023"/>
              <a:ext cx="303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8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31" name="Rectangle 31">
              <a:extLst>
                <a:ext uri="{FF2B5EF4-FFF2-40B4-BE49-F238E27FC236}">
                  <a16:creationId xmlns:a16="http://schemas.microsoft.com/office/drawing/2014/main" id="{5497105A-22D6-AF81-C1E0-949B49E43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5" y="1057"/>
              <a:ext cx="432" cy="12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</p:grpSp>
      <p:sp>
        <p:nvSpPr>
          <p:cNvPr id="234" name="AutoShape 34">
            <a:extLst>
              <a:ext uri="{FF2B5EF4-FFF2-40B4-BE49-F238E27FC236}">
                <a16:creationId xmlns:a16="http://schemas.microsoft.com/office/drawing/2014/main" id="{66615BEC-D641-0669-7F7A-F734198AD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2425750"/>
            <a:ext cx="173038" cy="265112"/>
          </a:xfrm>
          <a:prstGeom prst="diamond">
            <a:avLst/>
          </a:prstGeom>
          <a:solidFill>
            <a:srgbClr val="FF9900"/>
          </a:solidFill>
          <a:ln w="158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</a:endParaRPr>
          </a:p>
        </p:txBody>
      </p:sp>
      <p:sp>
        <p:nvSpPr>
          <p:cNvPr id="235" name="Text Box 35">
            <a:extLst>
              <a:ext uri="{FF2B5EF4-FFF2-40B4-BE49-F238E27FC236}">
                <a16:creationId xmlns:a16="http://schemas.microsoft.com/office/drawing/2014/main" id="{B0771893-88B1-380B-2D07-4ABF0D773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7338" y="2373362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srgbClr val="000000"/>
                </a:solidFill>
                <a:latin typeface="Arial" charset="0"/>
              </a:rPr>
              <a:t>Required Contract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srgbClr val="000000"/>
                </a:solidFill>
                <a:latin typeface="Arial" charset="0"/>
              </a:rPr>
              <a:t>Completion Date</a:t>
            </a:r>
          </a:p>
        </p:txBody>
      </p: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7B72ADFC-2A95-2E57-71E8-177C31260BD9}"/>
              </a:ext>
            </a:extLst>
          </p:cNvPr>
          <p:cNvGrpSpPr/>
          <p:nvPr/>
        </p:nvGrpSpPr>
        <p:grpSpPr>
          <a:xfrm>
            <a:off x="2200275" y="4346625"/>
            <a:ext cx="5084764" cy="1411287"/>
            <a:chOff x="2200275" y="4346625"/>
            <a:chExt cx="5084764" cy="1411287"/>
          </a:xfrm>
        </p:grpSpPr>
        <p:sp>
          <p:nvSpPr>
            <p:cNvPr id="250" name="Line 50">
              <a:extLst>
                <a:ext uri="{FF2B5EF4-FFF2-40B4-BE49-F238E27FC236}">
                  <a16:creationId xmlns:a16="http://schemas.microsoft.com/office/drawing/2014/main" id="{0DC7897A-60A3-4389-B33F-0FD7AEFCE9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2975" y="4948288"/>
              <a:ext cx="0" cy="63976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51" name="Text Box 51">
              <a:extLst>
                <a:ext uri="{FF2B5EF4-FFF2-40B4-BE49-F238E27FC236}">
                  <a16:creationId xmlns:a16="http://schemas.microsoft.com/office/drawing/2014/main" id="{013939B4-0862-8327-8A3E-0AD3307F5D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7175" y="4757788"/>
              <a:ext cx="685800" cy="182563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2" name="Text Box 52">
              <a:extLst>
                <a:ext uri="{FF2B5EF4-FFF2-40B4-BE49-F238E27FC236}">
                  <a16:creationId xmlns:a16="http://schemas.microsoft.com/office/drawing/2014/main" id="{EF32BC29-438B-AB30-3F6B-8D2CABD9AB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9300" y="5189588"/>
              <a:ext cx="2057400" cy="182563"/>
            </a:xfrm>
            <a:prstGeom prst="rect">
              <a:avLst/>
            </a:prstGeom>
            <a:solidFill>
              <a:srgbClr val="4370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53" name="Text Box 53">
              <a:extLst>
                <a:ext uri="{FF2B5EF4-FFF2-40B4-BE49-F238E27FC236}">
                  <a16:creationId xmlns:a16="http://schemas.microsoft.com/office/drawing/2014/main" id="{42B4E57F-65D1-54E1-7E4A-FAE1232EE8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7425" y="5161013"/>
              <a:ext cx="10287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Path B</a:t>
              </a:r>
            </a:p>
          </p:txBody>
        </p:sp>
        <p:sp>
          <p:nvSpPr>
            <p:cNvPr id="254" name="Text Box 54">
              <a:extLst>
                <a:ext uri="{FF2B5EF4-FFF2-40B4-BE49-F238E27FC236}">
                  <a16:creationId xmlns:a16="http://schemas.microsoft.com/office/drawing/2014/main" id="{24189EBF-4E8D-E2E4-8E40-7F81A9D4D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0275" y="4729213"/>
              <a:ext cx="10668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Path A</a:t>
              </a:r>
            </a:p>
          </p:txBody>
        </p:sp>
        <p:sp>
          <p:nvSpPr>
            <p:cNvPr id="255" name="Line 55">
              <a:extLst>
                <a:ext uri="{FF2B5EF4-FFF2-40B4-BE49-F238E27FC236}">
                  <a16:creationId xmlns:a16="http://schemas.microsoft.com/office/drawing/2014/main" id="{25FBD6FF-25AF-0945-7004-F9BA68D4CE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37175" y="4856212"/>
              <a:ext cx="68580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56" name="Text Box 56">
              <a:extLst>
                <a:ext uri="{FF2B5EF4-FFF2-40B4-BE49-F238E27FC236}">
                  <a16:creationId xmlns:a16="http://schemas.microsoft.com/office/drawing/2014/main" id="{A28498E2-EC41-80C8-2A84-9F58278163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1388" y="5575350"/>
              <a:ext cx="685800" cy="182562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57" name="Group 57">
              <a:extLst>
                <a:ext uri="{FF2B5EF4-FFF2-40B4-BE49-F238E27FC236}">
                  <a16:creationId xmlns:a16="http://schemas.microsoft.com/office/drawing/2014/main" id="{5C9AAE7A-847C-95EC-1C82-C8D0FC324A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83376" y="5072113"/>
              <a:ext cx="601663" cy="504825"/>
              <a:chOff x="3255" y="1758"/>
              <a:chExt cx="379" cy="318"/>
            </a:xfrm>
          </p:grpSpPr>
          <p:sp>
            <p:nvSpPr>
              <p:cNvPr id="258" name="AutoShape 58">
                <a:extLst>
                  <a:ext uri="{FF2B5EF4-FFF2-40B4-BE49-F238E27FC236}">
                    <a16:creationId xmlns:a16="http://schemas.microsoft.com/office/drawing/2014/main" id="{29F3A187-305D-2FF4-F6BA-FA8F1A2AAE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6" y="1758"/>
                <a:ext cx="271" cy="176"/>
              </a:xfrm>
              <a:prstGeom prst="wave">
                <a:avLst>
                  <a:gd name="adj1" fmla="val 5593"/>
                  <a:gd name="adj2" fmla="val 0"/>
                </a:avLst>
              </a:prstGeom>
              <a:solidFill>
                <a:srgbClr val="FFFF99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      </a:t>
                </a:r>
              </a:p>
            </p:txBody>
          </p:sp>
          <p:grpSp>
            <p:nvGrpSpPr>
              <p:cNvPr id="259" name="Group 59">
                <a:extLst>
                  <a:ext uri="{FF2B5EF4-FFF2-40B4-BE49-F238E27FC236}">
                    <a16:creationId xmlns:a16="http://schemas.microsoft.com/office/drawing/2014/main" id="{54CD932E-F960-7F47-6A6A-9B2793D604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70" y="1762"/>
                <a:ext cx="60" cy="314"/>
                <a:chOff x="5141" y="2974"/>
                <a:chExt cx="84" cy="417"/>
              </a:xfrm>
            </p:grpSpPr>
            <p:sp>
              <p:nvSpPr>
                <p:cNvPr id="261" name="Line 60">
                  <a:extLst>
                    <a:ext uri="{FF2B5EF4-FFF2-40B4-BE49-F238E27FC236}">
                      <a16:creationId xmlns:a16="http://schemas.microsoft.com/office/drawing/2014/main" id="{E7865C9A-E30D-DD26-141E-2ACA135607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49" y="2983"/>
                  <a:ext cx="65" cy="4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262" name="Freeform 61">
                  <a:extLst>
                    <a:ext uri="{FF2B5EF4-FFF2-40B4-BE49-F238E27FC236}">
                      <a16:creationId xmlns:a16="http://schemas.microsoft.com/office/drawing/2014/main" id="{D04B1919-B7C1-0739-6968-F165E9C50A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49" y="2983"/>
                  <a:ext cx="65" cy="400"/>
                </a:xfrm>
                <a:custGeom>
                  <a:avLst/>
                  <a:gdLst>
                    <a:gd name="T0" fmla="*/ 36 w 72"/>
                    <a:gd name="T1" fmla="*/ 242 h 482"/>
                    <a:gd name="T2" fmla="*/ 0 w 72"/>
                    <a:gd name="T3" fmla="*/ 482 h 482"/>
                    <a:gd name="T4" fmla="*/ 54 w 72"/>
                    <a:gd name="T5" fmla="*/ 0 h 482"/>
                    <a:gd name="T6" fmla="*/ 0 w 72"/>
                    <a:gd name="T7" fmla="*/ 482 h 482"/>
                    <a:gd name="T8" fmla="*/ 36 w 72"/>
                    <a:gd name="T9" fmla="*/ 242 h 482"/>
                    <a:gd name="T10" fmla="*/ 72 w 72"/>
                    <a:gd name="T11" fmla="*/ 0 h 482"/>
                    <a:gd name="T12" fmla="*/ 0 w 72"/>
                    <a:gd name="T13" fmla="*/ 482 h 482"/>
                    <a:gd name="T14" fmla="*/ 72 w 72"/>
                    <a:gd name="T15" fmla="*/ 0 h 482"/>
                    <a:gd name="T16" fmla="*/ 36 w 72"/>
                    <a:gd name="T17" fmla="*/ 242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2" h="482">
                      <a:moveTo>
                        <a:pt x="36" y="242"/>
                      </a:moveTo>
                      <a:lnTo>
                        <a:pt x="0" y="482"/>
                      </a:lnTo>
                      <a:lnTo>
                        <a:pt x="54" y="0"/>
                      </a:lnTo>
                      <a:lnTo>
                        <a:pt x="0" y="482"/>
                      </a:lnTo>
                      <a:lnTo>
                        <a:pt x="36" y="242"/>
                      </a:lnTo>
                      <a:lnTo>
                        <a:pt x="72" y="0"/>
                      </a:lnTo>
                      <a:lnTo>
                        <a:pt x="0" y="482"/>
                      </a:lnTo>
                      <a:lnTo>
                        <a:pt x="72" y="0"/>
                      </a:lnTo>
                      <a:lnTo>
                        <a:pt x="36" y="242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263" name="Line 62">
                  <a:extLst>
                    <a:ext uri="{FF2B5EF4-FFF2-40B4-BE49-F238E27FC236}">
                      <a16:creationId xmlns:a16="http://schemas.microsoft.com/office/drawing/2014/main" id="{1204F6E0-BD3D-6683-D4CF-2D48962C1A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41" y="2991"/>
                  <a:ext cx="49" cy="4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264" name="Line 63">
                  <a:extLst>
                    <a:ext uri="{FF2B5EF4-FFF2-40B4-BE49-F238E27FC236}">
                      <a16:creationId xmlns:a16="http://schemas.microsoft.com/office/drawing/2014/main" id="{33A92C1E-C050-9C96-9DB8-663375A1F5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98" y="2983"/>
                  <a:ext cx="1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265" name="Oval 64">
                  <a:extLst>
                    <a:ext uri="{FF2B5EF4-FFF2-40B4-BE49-F238E27FC236}">
                      <a16:creationId xmlns:a16="http://schemas.microsoft.com/office/drawing/2014/main" id="{EFA5FB9C-6371-B924-BB8E-221C3F57AB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7" y="2974"/>
                  <a:ext cx="38" cy="18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266" name="Freeform 65">
                  <a:extLst>
                    <a:ext uri="{FF2B5EF4-FFF2-40B4-BE49-F238E27FC236}">
                      <a16:creationId xmlns:a16="http://schemas.microsoft.com/office/drawing/2014/main" id="{D891CCA0-350C-1106-CF0B-58091FF9CC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16" y="3016"/>
                  <a:ext cx="1" cy="1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</p:grpSp>
          <p:sp>
            <p:nvSpPr>
              <p:cNvPr id="260" name="Text Box 66">
                <a:extLst>
                  <a:ext uri="{FF2B5EF4-FFF2-40B4-BE49-F238E27FC236}">
                    <a16:creationId xmlns:a16="http://schemas.microsoft.com/office/drawing/2014/main" id="{D41DF29C-A61D-46B0-FC0F-9836032B28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55" y="1762"/>
                <a:ext cx="379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Scheduled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Completion</a:t>
                </a:r>
              </a:p>
            </p:txBody>
          </p:sp>
        </p:grpSp>
        <p:sp>
          <p:nvSpPr>
            <p:cNvPr id="267" name="Line 67">
              <a:extLst>
                <a:ext uri="{FF2B5EF4-FFF2-40B4-BE49-F238E27FC236}">
                  <a16:creationId xmlns:a16="http://schemas.microsoft.com/office/drawing/2014/main" id="{A1E01BBB-FCD0-0F41-B1CA-097E5E3EA8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2975" y="5664250"/>
              <a:ext cx="68580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68" name="Text Box 78">
              <a:extLst>
                <a:ext uri="{FF2B5EF4-FFF2-40B4-BE49-F238E27FC236}">
                  <a16:creationId xmlns:a16="http://schemas.microsoft.com/office/drawing/2014/main" id="{6DBC6038-5E34-80D8-387F-2A80719237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6126" y="4757788"/>
              <a:ext cx="2047875" cy="182563"/>
            </a:xfrm>
            <a:prstGeom prst="rect">
              <a:avLst/>
            </a:prstGeom>
            <a:solidFill>
              <a:srgbClr val="4370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9" name="AutoShape 79">
              <a:extLst>
                <a:ext uri="{FF2B5EF4-FFF2-40B4-BE49-F238E27FC236}">
                  <a16:creationId xmlns:a16="http://schemas.microsoft.com/office/drawing/2014/main" id="{381FF064-F119-DC36-C0F4-C8573F735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7638" y="4643488"/>
              <a:ext cx="703262" cy="411163"/>
            </a:xfrm>
            <a:prstGeom prst="rightArrow">
              <a:avLst>
                <a:gd name="adj1" fmla="val 43926"/>
                <a:gd name="adj2" fmla="val 46767"/>
              </a:avLst>
            </a:prstGeom>
            <a:solidFill>
              <a:srgbClr val="FFFFFF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70" name="Text Box 80">
              <a:extLst>
                <a:ext uri="{FF2B5EF4-FFF2-40B4-BE49-F238E27FC236}">
                  <a16:creationId xmlns:a16="http://schemas.microsoft.com/office/drawing/2014/main" id="{66272C96-2674-451B-8808-83426F4D4A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2075" y="4519663"/>
              <a:ext cx="10287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0 Float</a:t>
              </a:r>
            </a:p>
          </p:txBody>
        </p:sp>
        <p:sp>
          <p:nvSpPr>
            <p:cNvPr id="271" name="Text Box 81">
              <a:extLst>
                <a:ext uri="{FF2B5EF4-FFF2-40B4-BE49-F238E27FC236}">
                  <a16:creationId xmlns:a16="http://schemas.microsoft.com/office/drawing/2014/main" id="{B9F051EC-C539-9A30-DD83-CB99068F2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22950" y="5349926"/>
              <a:ext cx="10287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0 Float</a:t>
              </a:r>
            </a:p>
          </p:txBody>
        </p:sp>
        <p:sp>
          <p:nvSpPr>
            <p:cNvPr id="272" name="Text Box 82">
              <a:extLst>
                <a:ext uri="{FF2B5EF4-FFF2-40B4-BE49-F238E27FC236}">
                  <a16:creationId xmlns:a16="http://schemas.microsoft.com/office/drawing/2014/main" id="{07656C2A-9B47-A21D-5B7E-A4DBA9F5E3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7788" y="5357863"/>
              <a:ext cx="10287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0 Float</a:t>
              </a:r>
            </a:p>
          </p:txBody>
        </p:sp>
        <p:sp>
          <p:nvSpPr>
            <p:cNvPr id="274" name="Text Box 86">
              <a:extLst>
                <a:ext uri="{FF2B5EF4-FFF2-40B4-BE49-F238E27FC236}">
                  <a16:creationId xmlns:a16="http://schemas.microsoft.com/office/drawing/2014/main" id="{155AF7E8-E394-2DCC-C179-AEF3753C53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5588" y="5189588"/>
              <a:ext cx="685800" cy="182563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5" name="Line 87">
              <a:extLst>
                <a:ext uri="{FF2B5EF4-FFF2-40B4-BE49-F238E27FC236}">
                  <a16:creationId xmlns:a16="http://schemas.microsoft.com/office/drawing/2014/main" id="{88FC88C5-4773-D58C-B844-E0BF4BDF62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35588" y="5288012"/>
              <a:ext cx="68580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76" name="AutoShape 88" descr="Solid diamond">
              <a:extLst>
                <a:ext uri="{FF2B5EF4-FFF2-40B4-BE49-F238E27FC236}">
                  <a16:creationId xmlns:a16="http://schemas.microsoft.com/office/drawing/2014/main" id="{508DA6F3-6735-A27A-B659-75C656FD7D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632326" y="4643488"/>
              <a:ext cx="703263" cy="411163"/>
            </a:xfrm>
            <a:prstGeom prst="rightArrow">
              <a:avLst>
                <a:gd name="adj1" fmla="val 43926"/>
                <a:gd name="adj2" fmla="val 46767"/>
              </a:avLst>
            </a:prstGeom>
            <a:pattFill prst="solidDmnd">
              <a:fgClr>
                <a:srgbClr val="00F600"/>
              </a:fgClr>
              <a:bgClr>
                <a:srgbClr val="FFFFFF"/>
              </a:bgClr>
            </a:pattFill>
            <a:ln w="190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80" name="Line 92">
              <a:extLst>
                <a:ext uri="{FF2B5EF4-FFF2-40B4-BE49-F238E27FC236}">
                  <a16:creationId xmlns:a16="http://schemas.microsoft.com/office/drawing/2014/main" id="{F4985A08-E1CC-E069-276D-502D78ADC1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34000" y="4346625"/>
              <a:ext cx="0" cy="1363662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</p:grpSp>
      <p:sp>
        <p:nvSpPr>
          <p:cNvPr id="283" name="Text Box 95">
            <a:extLst>
              <a:ext uri="{FF2B5EF4-FFF2-40B4-BE49-F238E27FC236}">
                <a16:creationId xmlns:a16="http://schemas.microsoft.com/office/drawing/2014/main" id="{07FC6BED-2E50-D9B3-AFCD-BC3C86988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652888"/>
            <a:ext cx="2133600" cy="2462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Ø"/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Owner threatens liquidated damages or insists contract completion date must be met</a:t>
            </a:r>
          </a:p>
          <a:p>
            <a:pPr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Ø"/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Contractor accelerates to meet required completion</a:t>
            </a:r>
          </a:p>
          <a:p>
            <a:pPr eaLnBrk="0" fontAlgn="base" hangingPunct="0"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Ø"/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Owner liable for contractor’s costs</a:t>
            </a:r>
          </a:p>
        </p:txBody>
      </p:sp>
      <p:grpSp>
        <p:nvGrpSpPr>
          <p:cNvPr id="305" name="Group 304">
            <a:extLst>
              <a:ext uri="{FF2B5EF4-FFF2-40B4-BE49-F238E27FC236}">
                <a16:creationId xmlns:a16="http://schemas.microsoft.com/office/drawing/2014/main" id="{8C75DB5A-82B1-47C5-B26F-F3F6ABAC7C71}"/>
              </a:ext>
            </a:extLst>
          </p:cNvPr>
          <p:cNvGrpSpPr/>
          <p:nvPr/>
        </p:nvGrpSpPr>
        <p:grpSpPr>
          <a:xfrm>
            <a:off x="2192338" y="2332088"/>
            <a:ext cx="5781676" cy="1406524"/>
            <a:chOff x="2192338" y="2332088"/>
            <a:chExt cx="5781676" cy="1406524"/>
          </a:xfrm>
        </p:grpSpPr>
        <p:sp>
          <p:nvSpPr>
            <p:cNvPr id="232" name="Text Box 32">
              <a:extLst>
                <a:ext uri="{FF2B5EF4-FFF2-40B4-BE49-F238E27FC236}">
                  <a16:creationId xmlns:a16="http://schemas.microsoft.com/office/drawing/2014/main" id="{7E673B30-6F66-E841-185D-77D6025AF4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8201" y="2738488"/>
              <a:ext cx="2055813" cy="182563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3" name="Text Box 33">
              <a:extLst>
                <a:ext uri="{FF2B5EF4-FFF2-40B4-BE49-F238E27FC236}">
                  <a16:creationId xmlns:a16="http://schemas.microsoft.com/office/drawing/2014/main" id="{5C5C3399-E522-8B45-AF1F-4F0DC2A81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8200" y="3170288"/>
              <a:ext cx="1371600" cy="182563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6" name="Text Box 36">
              <a:extLst>
                <a:ext uri="{FF2B5EF4-FFF2-40B4-BE49-F238E27FC236}">
                  <a16:creationId xmlns:a16="http://schemas.microsoft.com/office/drawing/2014/main" id="{06B0105A-5469-BE75-5A5B-606899AF6D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9488" y="3141713"/>
              <a:ext cx="10287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Path B</a:t>
              </a:r>
            </a:p>
          </p:txBody>
        </p:sp>
        <p:sp>
          <p:nvSpPr>
            <p:cNvPr id="237" name="Text Box 37">
              <a:extLst>
                <a:ext uri="{FF2B5EF4-FFF2-40B4-BE49-F238E27FC236}">
                  <a16:creationId xmlns:a16="http://schemas.microsoft.com/office/drawing/2014/main" id="{B70A129C-D7E2-0492-BF12-86E2F286C6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2338" y="2709913"/>
              <a:ext cx="10668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Path A</a:t>
              </a:r>
            </a:p>
          </p:txBody>
        </p:sp>
        <p:sp>
          <p:nvSpPr>
            <p:cNvPr id="238" name="Text Box 38">
              <a:extLst>
                <a:ext uri="{FF2B5EF4-FFF2-40B4-BE49-F238E27FC236}">
                  <a16:creationId xmlns:a16="http://schemas.microsoft.com/office/drawing/2014/main" id="{482BB313-88E0-A4A5-0215-97BA6602E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7188" y="3556050"/>
              <a:ext cx="685800" cy="182562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39" name="Group 39">
              <a:extLst>
                <a:ext uri="{FF2B5EF4-FFF2-40B4-BE49-F238E27FC236}">
                  <a16:creationId xmlns:a16="http://schemas.microsoft.com/office/drawing/2014/main" id="{B8D4BEF8-364A-4AC8-B985-BD9EE5D42E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72351" y="3052813"/>
              <a:ext cx="601663" cy="504825"/>
              <a:chOff x="3255" y="1758"/>
              <a:chExt cx="379" cy="318"/>
            </a:xfrm>
          </p:grpSpPr>
          <p:sp>
            <p:nvSpPr>
              <p:cNvPr id="240" name="AutoShape 40">
                <a:extLst>
                  <a:ext uri="{FF2B5EF4-FFF2-40B4-BE49-F238E27FC236}">
                    <a16:creationId xmlns:a16="http://schemas.microsoft.com/office/drawing/2014/main" id="{5D271221-F12A-F384-B7D8-4277DFE5F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6" y="1758"/>
                <a:ext cx="271" cy="176"/>
              </a:xfrm>
              <a:prstGeom prst="wave">
                <a:avLst>
                  <a:gd name="adj1" fmla="val 5593"/>
                  <a:gd name="adj2" fmla="val 0"/>
                </a:avLst>
              </a:prstGeom>
              <a:solidFill>
                <a:srgbClr val="FFFF99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      </a:t>
                </a:r>
              </a:p>
            </p:txBody>
          </p:sp>
          <p:grpSp>
            <p:nvGrpSpPr>
              <p:cNvPr id="241" name="Group 41">
                <a:extLst>
                  <a:ext uri="{FF2B5EF4-FFF2-40B4-BE49-F238E27FC236}">
                    <a16:creationId xmlns:a16="http://schemas.microsoft.com/office/drawing/2014/main" id="{DCF55CA7-D1F2-FC6C-577C-79B0C33AC1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70" y="1762"/>
                <a:ext cx="60" cy="314"/>
                <a:chOff x="5141" y="2974"/>
                <a:chExt cx="84" cy="417"/>
              </a:xfrm>
            </p:grpSpPr>
            <p:sp>
              <p:nvSpPr>
                <p:cNvPr id="243" name="Line 42">
                  <a:extLst>
                    <a:ext uri="{FF2B5EF4-FFF2-40B4-BE49-F238E27FC236}">
                      <a16:creationId xmlns:a16="http://schemas.microsoft.com/office/drawing/2014/main" id="{471BEC25-EABA-96DC-06BD-6260772C90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49" y="2983"/>
                  <a:ext cx="65" cy="4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244" name="Freeform 43">
                  <a:extLst>
                    <a:ext uri="{FF2B5EF4-FFF2-40B4-BE49-F238E27FC236}">
                      <a16:creationId xmlns:a16="http://schemas.microsoft.com/office/drawing/2014/main" id="{3A5CC33C-B3CB-3A28-FBCD-8E0493BAA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49" y="2983"/>
                  <a:ext cx="65" cy="400"/>
                </a:xfrm>
                <a:custGeom>
                  <a:avLst/>
                  <a:gdLst>
                    <a:gd name="T0" fmla="*/ 36 w 72"/>
                    <a:gd name="T1" fmla="*/ 242 h 482"/>
                    <a:gd name="T2" fmla="*/ 0 w 72"/>
                    <a:gd name="T3" fmla="*/ 482 h 482"/>
                    <a:gd name="T4" fmla="*/ 54 w 72"/>
                    <a:gd name="T5" fmla="*/ 0 h 482"/>
                    <a:gd name="T6" fmla="*/ 0 w 72"/>
                    <a:gd name="T7" fmla="*/ 482 h 482"/>
                    <a:gd name="T8" fmla="*/ 36 w 72"/>
                    <a:gd name="T9" fmla="*/ 242 h 482"/>
                    <a:gd name="T10" fmla="*/ 72 w 72"/>
                    <a:gd name="T11" fmla="*/ 0 h 482"/>
                    <a:gd name="T12" fmla="*/ 0 w 72"/>
                    <a:gd name="T13" fmla="*/ 482 h 482"/>
                    <a:gd name="T14" fmla="*/ 72 w 72"/>
                    <a:gd name="T15" fmla="*/ 0 h 482"/>
                    <a:gd name="T16" fmla="*/ 36 w 72"/>
                    <a:gd name="T17" fmla="*/ 242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2" h="482">
                      <a:moveTo>
                        <a:pt x="36" y="242"/>
                      </a:moveTo>
                      <a:lnTo>
                        <a:pt x="0" y="482"/>
                      </a:lnTo>
                      <a:lnTo>
                        <a:pt x="54" y="0"/>
                      </a:lnTo>
                      <a:lnTo>
                        <a:pt x="0" y="482"/>
                      </a:lnTo>
                      <a:lnTo>
                        <a:pt x="36" y="242"/>
                      </a:lnTo>
                      <a:lnTo>
                        <a:pt x="72" y="0"/>
                      </a:lnTo>
                      <a:lnTo>
                        <a:pt x="0" y="482"/>
                      </a:lnTo>
                      <a:lnTo>
                        <a:pt x="72" y="0"/>
                      </a:lnTo>
                      <a:lnTo>
                        <a:pt x="36" y="242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245" name="Line 44">
                  <a:extLst>
                    <a:ext uri="{FF2B5EF4-FFF2-40B4-BE49-F238E27FC236}">
                      <a16:creationId xmlns:a16="http://schemas.microsoft.com/office/drawing/2014/main" id="{45E31DFB-57DC-4E2D-5466-4FA003972A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141" y="2991"/>
                  <a:ext cx="49" cy="40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246" name="Line 45">
                  <a:extLst>
                    <a:ext uri="{FF2B5EF4-FFF2-40B4-BE49-F238E27FC236}">
                      <a16:creationId xmlns:a16="http://schemas.microsoft.com/office/drawing/2014/main" id="{F26759BA-3579-B11C-0608-0B43448F9F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98" y="2983"/>
                  <a:ext cx="1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247" name="Oval 46">
                  <a:extLst>
                    <a:ext uri="{FF2B5EF4-FFF2-40B4-BE49-F238E27FC236}">
                      <a16:creationId xmlns:a16="http://schemas.microsoft.com/office/drawing/2014/main" id="{0799482C-4077-D28D-85F9-A2D53B5B5E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7" y="2974"/>
                  <a:ext cx="38" cy="18"/>
                </a:xfrm>
                <a:prstGeom prst="ellipse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  <p:sp>
              <p:nvSpPr>
                <p:cNvPr id="248" name="Freeform 47">
                  <a:extLst>
                    <a:ext uri="{FF2B5EF4-FFF2-40B4-BE49-F238E27FC236}">
                      <a16:creationId xmlns:a16="http://schemas.microsoft.com/office/drawing/2014/main" id="{AA57F663-9F6C-41ED-4B10-1C142A1F40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16" y="3016"/>
                  <a:ext cx="1" cy="1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 pitchFamily="34" charset="0"/>
                  </a:endParaRPr>
                </a:p>
              </p:txBody>
            </p:sp>
          </p:grpSp>
          <p:sp>
            <p:nvSpPr>
              <p:cNvPr id="242" name="Text Box 48">
                <a:extLst>
                  <a:ext uri="{FF2B5EF4-FFF2-40B4-BE49-F238E27FC236}">
                    <a16:creationId xmlns:a16="http://schemas.microsoft.com/office/drawing/2014/main" id="{BD169397-A22D-EC49-A3A8-AED901E989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55" y="1762"/>
                <a:ext cx="379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Scheduled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</a:rPr>
                  <a:t>Completion</a:t>
                </a:r>
              </a:p>
            </p:txBody>
          </p:sp>
        </p:grpSp>
        <p:sp>
          <p:nvSpPr>
            <p:cNvPr id="249" name="Line 49">
              <a:extLst>
                <a:ext uri="{FF2B5EF4-FFF2-40B4-BE49-F238E27FC236}">
                  <a16:creationId xmlns:a16="http://schemas.microsoft.com/office/drawing/2014/main" id="{5B9EFD39-AFF6-9B9F-B9CF-5A5321178C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11950" y="3644950"/>
              <a:ext cx="68580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73" name="Line 83">
              <a:extLst>
                <a:ext uri="{FF2B5EF4-FFF2-40B4-BE49-F238E27FC236}">
                  <a16:creationId xmlns:a16="http://schemas.microsoft.com/office/drawing/2014/main" id="{FEF9342A-08FC-1D09-19FD-254E31D9C8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05600" y="2928988"/>
              <a:ext cx="0" cy="63976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77" name="Text Box 89">
              <a:extLst>
                <a:ext uri="{FF2B5EF4-FFF2-40B4-BE49-F238E27FC236}">
                  <a16:creationId xmlns:a16="http://schemas.microsoft.com/office/drawing/2014/main" id="{266148E3-6587-23F2-A1C2-A4D941FBFC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7713" y="3175050"/>
              <a:ext cx="1358900" cy="182562"/>
            </a:xfrm>
            <a:prstGeom prst="rect">
              <a:avLst/>
            </a:prstGeom>
            <a:solidFill>
              <a:srgbClr val="4370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8" name="Text Box 90">
              <a:extLst>
                <a:ext uri="{FF2B5EF4-FFF2-40B4-BE49-F238E27FC236}">
                  <a16:creationId xmlns:a16="http://schemas.microsoft.com/office/drawing/2014/main" id="{2D4EB9FF-3167-AA80-9DE0-6245111AF2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4539" y="2743250"/>
              <a:ext cx="1362075" cy="182562"/>
            </a:xfrm>
            <a:prstGeom prst="rect">
              <a:avLst/>
            </a:prstGeom>
            <a:solidFill>
              <a:srgbClr val="4370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79" name="AutoShape 91">
              <a:extLst>
                <a:ext uri="{FF2B5EF4-FFF2-40B4-BE49-F238E27FC236}">
                  <a16:creationId xmlns:a16="http://schemas.microsoft.com/office/drawing/2014/main" id="{8A00A949-956B-DDB0-EF9D-59E054409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6051" y="2628950"/>
              <a:ext cx="703263" cy="411162"/>
            </a:xfrm>
            <a:prstGeom prst="rightArrow">
              <a:avLst>
                <a:gd name="adj1" fmla="val 43926"/>
                <a:gd name="adj2" fmla="val 46768"/>
              </a:avLst>
            </a:prstGeom>
            <a:solidFill>
              <a:srgbClr val="FFFFFF"/>
            </a:solidFill>
            <a:ln w="190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81" name="Line 93">
              <a:extLst>
                <a:ext uri="{FF2B5EF4-FFF2-40B4-BE49-F238E27FC236}">
                  <a16:creationId xmlns:a16="http://schemas.microsoft.com/office/drawing/2014/main" id="{AD449911-1748-AB10-6D0E-E79E8E14B2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1851" y="2830562"/>
              <a:ext cx="2066925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82" name="Line 94">
              <a:extLst>
                <a:ext uri="{FF2B5EF4-FFF2-40B4-BE49-F238E27FC236}">
                  <a16:creationId xmlns:a16="http://schemas.microsoft.com/office/drawing/2014/main" id="{CE899640-692A-5E97-A88E-A00B7DF7C38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6362700" y="3005187"/>
              <a:ext cx="0" cy="6858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84" name="Line 96">
              <a:extLst>
                <a:ext uri="{FF2B5EF4-FFF2-40B4-BE49-F238E27FC236}">
                  <a16:creationId xmlns:a16="http://schemas.microsoft.com/office/drawing/2014/main" id="{9D11CF95-19F2-75BD-393A-605F7AD657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8200" y="3256012"/>
              <a:ext cx="137160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85" name="Line 97">
              <a:extLst>
                <a:ext uri="{FF2B5EF4-FFF2-40B4-BE49-F238E27FC236}">
                  <a16:creationId xmlns:a16="http://schemas.microsoft.com/office/drawing/2014/main" id="{950AE90B-847A-AA47-79B3-A7F2C33FA5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6138" y="2332088"/>
              <a:ext cx="0" cy="1363663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</a:endParaRPr>
            </a:p>
          </p:txBody>
        </p:sp>
        <p:sp>
          <p:nvSpPr>
            <p:cNvPr id="286" name="Text Box 102">
              <a:extLst>
                <a:ext uri="{FF2B5EF4-FFF2-40B4-BE49-F238E27FC236}">
                  <a16:creationId xmlns:a16="http://schemas.microsoft.com/office/drawing/2014/main" id="{766F95E6-DC40-FC2A-33E3-1C6D5A3A6D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7788" y="2501951"/>
              <a:ext cx="10287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-30 Float</a:t>
              </a:r>
            </a:p>
          </p:txBody>
        </p:sp>
        <p:sp>
          <p:nvSpPr>
            <p:cNvPr id="287" name="Text Box 103">
              <a:extLst>
                <a:ext uri="{FF2B5EF4-FFF2-40B4-BE49-F238E27FC236}">
                  <a16:creationId xmlns:a16="http://schemas.microsoft.com/office/drawing/2014/main" id="{7D5C5D5B-50F1-F811-BFEC-57DF94D52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30975" y="3324276"/>
              <a:ext cx="10287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-30 Float</a:t>
              </a:r>
            </a:p>
          </p:txBody>
        </p:sp>
        <p:sp>
          <p:nvSpPr>
            <p:cNvPr id="288" name="Text Box 104">
              <a:extLst>
                <a:ext uri="{FF2B5EF4-FFF2-40B4-BE49-F238E27FC236}">
                  <a16:creationId xmlns:a16="http://schemas.microsoft.com/office/drawing/2014/main" id="{63EBD654-8D72-C66D-893A-CA2D1D25AB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3340151"/>
              <a:ext cx="10287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000000"/>
                  </a:solidFill>
                  <a:latin typeface="Arial" charset="0"/>
                </a:rPr>
                <a:t>0 Float</a:t>
              </a:r>
            </a:p>
          </p:txBody>
        </p: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8D407BC9-CDD6-51C0-D50D-BD6B22B60DD8}"/>
              </a:ext>
            </a:extLst>
          </p:cNvPr>
          <p:cNvGrpSpPr/>
          <p:nvPr/>
        </p:nvGrpSpPr>
        <p:grpSpPr>
          <a:xfrm>
            <a:off x="6665913" y="4210100"/>
            <a:ext cx="706437" cy="457200"/>
            <a:chOff x="6665913" y="4210100"/>
            <a:chExt cx="706437" cy="457200"/>
          </a:xfrm>
        </p:grpSpPr>
        <p:sp>
          <p:nvSpPr>
            <p:cNvPr id="289" name="Line 106">
              <a:extLst>
                <a:ext uri="{FF2B5EF4-FFF2-40B4-BE49-F238E27FC236}">
                  <a16:creationId xmlns:a16="http://schemas.microsoft.com/office/drawing/2014/main" id="{644F8374-CC0A-7727-12D6-E24D264000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05600" y="4210100"/>
              <a:ext cx="0" cy="457200"/>
            </a:xfrm>
            <a:prstGeom prst="line">
              <a:avLst/>
            </a:prstGeom>
            <a:noFill/>
            <a:ln w="19050">
              <a:solidFill>
                <a:srgbClr val="19191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90" name="Line 107">
              <a:extLst>
                <a:ext uri="{FF2B5EF4-FFF2-40B4-BE49-F238E27FC236}">
                  <a16:creationId xmlns:a16="http://schemas.microsoft.com/office/drawing/2014/main" id="{3BA714B2-8156-A91B-DE20-F42A54AC23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2350" y="4210100"/>
              <a:ext cx="0" cy="457200"/>
            </a:xfrm>
            <a:prstGeom prst="line">
              <a:avLst/>
            </a:prstGeom>
            <a:noFill/>
            <a:ln w="19050">
              <a:solidFill>
                <a:srgbClr val="19191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291" name="AutoShape 108" descr="Solid diamond">
              <a:extLst>
                <a:ext uri="{FF2B5EF4-FFF2-40B4-BE49-F238E27FC236}">
                  <a16:creationId xmlns:a16="http://schemas.microsoft.com/office/drawing/2014/main" id="{13A31AE0-4E8F-DD5D-BEDF-8CC205AD90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665913" y="4230738"/>
              <a:ext cx="703262" cy="411163"/>
            </a:xfrm>
            <a:prstGeom prst="rightArrow">
              <a:avLst>
                <a:gd name="adj1" fmla="val 43926"/>
                <a:gd name="adj2" fmla="val 46767"/>
              </a:avLst>
            </a:prstGeom>
            <a:pattFill prst="solidDmnd">
              <a:fgClr>
                <a:srgbClr val="00F600"/>
              </a:fgClr>
              <a:bgClr>
                <a:srgbClr val="FFFFFF"/>
              </a:bgClr>
            </a:pattFill>
            <a:ln w="1905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sp>
        <p:nvSpPr>
          <p:cNvPr id="292" name="AutoShape 101">
            <a:extLst>
              <a:ext uri="{FF2B5EF4-FFF2-40B4-BE49-F238E27FC236}">
                <a16:creationId xmlns:a16="http://schemas.microsoft.com/office/drawing/2014/main" id="{E90134CA-4591-0A62-2B40-F96345FB5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4292650"/>
            <a:ext cx="173038" cy="265112"/>
          </a:xfrm>
          <a:prstGeom prst="diamond">
            <a:avLst/>
          </a:prstGeom>
          <a:solidFill>
            <a:srgbClr val="FF9900"/>
          </a:solidFill>
          <a:ln w="158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</a:endParaRPr>
          </a:p>
        </p:txBody>
      </p: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74E6B238-5BA5-F550-9667-062A9E33D796}"/>
              </a:ext>
            </a:extLst>
          </p:cNvPr>
          <p:cNvGrpSpPr/>
          <p:nvPr/>
        </p:nvGrpSpPr>
        <p:grpSpPr>
          <a:xfrm>
            <a:off x="8850041" y="1900288"/>
            <a:ext cx="1662113" cy="923925"/>
            <a:chOff x="7286625" y="1987550"/>
            <a:chExt cx="1662113" cy="923925"/>
          </a:xfrm>
        </p:grpSpPr>
        <p:sp>
          <p:nvSpPr>
            <p:cNvPr id="294" name="Text Box 259">
              <a:extLst>
                <a:ext uri="{FF2B5EF4-FFF2-40B4-BE49-F238E27FC236}">
                  <a16:creationId xmlns:a16="http://schemas.microsoft.com/office/drawing/2014/main" id="{B5CC241E-DE41-41EA-52CB-82ADFA6A41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9975" y="2168525"/>
              <a:ext cx="258763" cy="136525"/>
            </a:xfrm>
            <a:prstGeom prst="rect">
              <a:avLst/>
            </a:prstGeom>
            <a:solidFill>
              <a:srgbClr val="00F6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5" name="Text Box 260" descr="Wide upward diagonal">
              <a:extLst>
                <a:ext uri="{FF2B5EF4-FFF2-40B4-BE49-F238E27FC236}">
                  <a16:creationId xmlns:a16="http://schemas.microsoft.com/office/drawing/2014/main" id="{10E5F49F-CFE8-2360-E279-D2BF17971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9975" y="2436813"/>
              <a:ext cx="258763" cy="136525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6" name="Text Box 261">
              <a:extLst>
                <a:ext uri="{FF2B5EF4-FFF2-40B4-BE49-F238E27FC236}">
                  <a16:creationId xmlns:a16="http://schemas.microsoft.com/office/drawing/2014/main" id="{8D809A87-72D1-CBBD-C83F-4FFAD6D425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9975" y="2305050"/>
              <a:ext cx="258763" cy="136525"/>
            </a:xfrm>
            <a:prstGeom prst="rect">
              <a:avLst/>
            </a:prstGeom>
            <a:solidFill>
              <a:srgbClr val="4370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7" name="Text Box 262" descr="Large confetti">
              <a:extLst>
                <a:ext uri="{FF2B5EF4-FFF2-40B4-BE49-F238E27FC236}">
                  <a16:creationId xmlns:a16="http://schemas.microsoft.com/office/drawing/2014/main" id="{B07D34C5-B526-2DBA-124E-378960AE9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9975" y="2576513"/>
              <a:ext cx="258763" cy="136525"/>
            </a:xfrm>
            <a:prstGeom prst="rect">
              <a:avLst/>
            </a:prstGeom>
            <a:pattFill prst="lgConfetti">
              <a:fgClr>
                <a:srgbClr val="00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8" name="Text Box 263">
              <a:extLst>
                <a:ext uri="{FF2B5EF4-FFF2-40B4-BE49-F238E27FC236}">
                  <a16:creationId xmlns:a16="http://schemas.microsoft.com/office/drawing/2014/main" id="{EA39A13C-D5C1-3B42-C3C4-0545C747ED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9975" y="2028825"/>
              <a:ext cx="258763" cy="136525"/>
            </a:xfrm>
            <a:prstGeom prst="rect">
              <a:avLst/>
            </a:prstGeom>
            <a:solidFill>
              <a:srgbClr val="00F6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9" name="Text Box 264">
              <a:extLst>
                <a:ext uri="{FF2B5EF4-FFF2-40B4-BE49-F238E27FC236}">
                  <a16:creationId xmlns:a16="http://schemas.microsoft.com/office/drawing/2014/main" id="{D4EB60DD-0647-88E2-B1FC-4AC437ADD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9975" y="2711450"/>
              <a:ext cx="258763" cy="136525"/>
            </a:xfrm>
            <a:prstGeom prst="rect">
              <a:avLst/>
            </a:prstGeom>
            <a:solidFill>
              <a:srgbClr val="4370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 anchorCtr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0" name="Line 265">
              <a:extLst>
                <a:ext uri="{FF2B5EF4-FFF2-40B4-BE49-F238E27FC236}">
                  <a16:creationId xmlns:a16="http://schemas.microsoft.com/office/drawing/2014/main" id="{306D38D0-E718-D6E1-B0E2-7F92ABF3A5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89975" y="2238594"/>
              <a:ext cx="25558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01" name="Line 266">
              <a:extLst>
                <a:ext uri="{FF2B5EF4-FFF2-40B4-BE49-F238E27FC236}">
                  <a16:creationId xmlns:a16="http://schemas.microsoft.com/office/drawing/2014/main" id="{6EAF6EEF-9DCB-3E6D-E3BF-E531A2EBB0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89975" y="2778125"/>
              <a:ext cx="25558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302" name="Text Box 267">
              <a:extLst>
                <a:ext uri="{FF2B5EF4-FFF2-40B4-BE49-F238E27FC236}">
                  <a16:creationId xmlns:a16="http://schemas.microsoft.com/office/drawing/2014/main" id="{0D7D3988-4701-4F67-E021-2AEAB7A1A9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6625" y="1987550"/>
              <a:ext cx="1403350" cy="923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Arial" charset="0"/>
                </a:rPr>
                <a:t>Activity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Arial" charset="0"/>
                </a:rPr>
                <a:t>Critical Activity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Arial" charset="0"/>
                </a:rPr>
                <a:t>As-Built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Arial" charset="0"/>
                </a:rPr>
                <a:t>Owner Delay</a:t>
              </a:r>
              <a:br>
                <a:rPr lang="en-US" sz="900" b="1" dirty="0">
                  <a:solidFill>
                    <a:srgbClr val="000000"/>
                  </a:solidFill>
                  <a:latin typeface="Arial" charset="0"/>
                </a:rPr>
              </a:br>
              <a:r>
                <a:rPr lang="en-US" sz="900" b="1" dirty="0">
                  <a:solidFill>
                    <a:srgbClr val="000000"/>
                  </a:solidFill>
                  <a:latin typeface="Arial" charset="0"/>
                </a:rPr>
                <a:t>Contractor Delay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solidFill>
                    <a:srgbClr val="000000"/>
                  </a:solidFill>
                  <a:latin typeface="Arial" charset="0"/>
                </a:rPr>
                <a:t>As-Built Critical Path</a:t>
              </a:r>
            </a:p>
          </p:txBody>
        </p:sp>
      </p:grpSp>
      <p:sp>
        <p:nvSpPr>
          <p:cNvPr id="303" name="Slide Number Placeholder 4">
            <a:extLst>
              <a:ext uri="{FF2B5EF4-FFF2-40B4-BE49-F238E27FC236}">
                <a16:creationId xmlns:a16="http://schemas.microsoft.com/office/drawing/2014/main" id="{D4FD22E8-B5ED-E632-A82F-EC9BCB8E94CE}"/>
              </a:ext>
            </a:extLst>
          </p:cNvPr>
          <p:cNvSpPr txBox="1">
            <a:spLocks/>
          </p:cNvSpPr>
          <p:nvPr/>
        </p:nvSpPr>
        <p:spPr>
          <a:xfrm>
            <a:off x="2192338" y="6447944"/>
            <a:ext cx="7093064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/>
              </a:rPr>
              <a:t>Source: Dale and D’Onofrio, Construction Schedule Delays (Thomson Reuters 2022), Figure 3-6</a:t>
            </a:r>
          </a:p>
        </p:txBody>
      </p:sp>
      <p:sp>
        <p:nvSpPr>
          <p:cNvPr id="304" name="Title 1">
            <a:extLst>
              <a:ext uri="{FF2B5EF4-FFF2-40B4-BE49-F238E27FC236}">
                <a16:creationId xmlns:a16="http://schemas.microsoft.com/office/drawing/2014/main" id="{0C0F58AB-6183-26AD-4268-FB1E6DC502A0}"/>
              </a:ext>
            </a:extLst>
          </p:cNvPr>
          <p:cNvSpPr txBox="1">
            <a:spLocks/>
          </p:cNvSpPr>
          <p:nvPr/>
        </p:nvSpPr>
        <p:spPr>
          <a:xfrm>
            <a:off x="202503" y="330896"/>
            <a:ext cx="5237860" cy="7798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Constructive Acceleration Example</a:t>
            </a:r>
            <a:endParaRPr kumimoji="0" lang="en-TR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9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 uiExpand="1" build="p" animBg="1"/>
      <p:bldP spid="29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Calibri">
    <a:maj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��< ? x m l   v e r s i o n = " 1 . 0 "   e n c o d i n g = " u t f - 1 6 " ? > < p r o p e r t i e s   x m l n s = " h t t p : / / w w w . i m a n a g e . c o m / w o r k / x m l s c h e m a " >  
     < d o c u m e n t i d > E U R O P E - L E G A L ! 2 8 0 0 3 6 4 0 8 . 1 < / d o c u m e n t i d >  
     < s e n d e r i d > K R O S E N B E R G < / s e n d e r i d >  
     < s e n d e r e m a i l > K I M . R O S E N B E R G @ F R E S H F I E L D S . C O M < / s e n d e r e m a i l >  
     < l a s t m o d i f i e d > 2 0 2 3 - 1 0 - 1 6 T 2 0 : 1 6 : 1 9 . 0 0 0 0 0 0 0 + 0 4 : 0 0 < / l a s t m o d i f i e d >  
     < d a t a b a s e > E U R O P E - L E G A L < / d a t a b a s e >  
 < / p r o p e r t i e s > 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fe23fb-d035-4ec8-a68f-b35832eaf6ff" xsi:nil="true"/>
    <lcf76f155ced4ddcb4097134ff3c332f xmlns="61d129fb-3414-4253-a6ab-2b113d90b847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C4C5CB383D0944A3F28151356A48CE" ma:contentTypeVersion="17" ma:contentTypeDescription="Create a new document." ma:contentTypeScope="" ma:versionID="3afc72b37e9e2dc80ba62d9a9a655bbf">
  <xsd:schema xmlns:xsd="http://www.w3.org/2001/XMLSchema" xmlns:xs="http://www.w3.org/2001/XMLSchema" xmlns:p="http://schemas.microsoft.com/office/2006/metadata/properties" xmlns:ns2="61d129fb-3414-4253-a6ab-2b113d90b847" xmlns:ns3="d8fe23fb-d035-4ec8-a68f-b35832eaf6ff" targetNamespace="http://schemas.microsoft.com/office/2006/metadata/properties" ma:root="true" ma:fieldsID="8c13c385cabdba4f8e14a630e3098bb7" ns2:_="" ns3:_="">
    <xsd:import namespace="61d129fb-3414-4253-a6ab-2b113d90b847"/>
    <xsd:import namespace="d8fe23fb-d035-4ec8-a68f-b35832eaf6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129fb-3414-4253-a6ab-2b113d90b8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fdd7224-93d1-4867-b393-30425173ee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fe23fb-d035-4ec8-a68f-b35832eaf6f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f315ea6-5613-4f2e-8938-29049b24a46c}" ma:internalName="TaxCatchAll" ma:showField="CatchAllData" ma:web="d8fe23fb-d035-4ec8-a68f-b35832eaf6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0480A7-8A4E-4850-B570-24264ABB13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C16BD8-5CD4-4887-B77B-1029C3372289}">
  <ds:schemaRefs>
    <ds:schemaRef ds:uri="http://www.imanage.com/work/xmlschema"/>
  </ds:schemaRefs>
</ds:datastoreItem>
</file>

<file path=customXml/itemProps3.xml><?xml version="1.0" encoding="utf-8"?>
<ds:datastoreItem xmlns:ds="http://schemas.openxmlformats.org/officeDocument/2006/customXml" ds:itemID="{2A9F20DB-86E4-4623-AE22-DA94D5BECD86}">
  <ds:schemaRefs>
    <ds:schemaRef ds:uri="http://schemas.microsoft.com/office/2006/metadata/properties"/>
    <ds:schemaRef ds:uri="http://schemas.microsoft.com/office/infopath/2007/PartnerControls"/>
    <ds:schemaRef ds:uri="d8fe23fb-d035-4ec8-a68f-b35832eaf6ff"/>
    <ds:schemaRef ds:uri="61d129fb-3414-4253-a6ab-2b113d90b847"/>
  </ds:schemaRefs>
</ds:datastoreItem>
</file>

<file path=customXml/itemProps4.xml><?xml version="1.0" encoding="utf-8"?>
<ds:datastoreItem xmlns:ds="http://schemas.openxmlformats.org/officeDocument/2006/customXml" ds:itemID="{29C6C7D4-BE2A-4763-B5EF-5AF9673CD7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d129fb-3414-4253-a6ab-2b113d90b847"/>
    <ds:schemaRef ds:uri="d8fe23fb-d035-4ec8-a68f-b35832eaf6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1305</Words>
  <Application>Microsoft Office PowerPoint</Application>
  <PresentationFormat>Widescreen</PresentationFormat>
  <Paragraphs>200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Tahoma</vt:lpstr>
      <vt:lpstr>Wingdings</vt:lpstr>
      <vt:lpstr>Wingdings 3</vt:lpstr>
      <vt:lpstr>Office Theme</vt:lpstr>
      <vt:lpstr>Custom Design</vt:lpstr>
      <vt:lpstr>Constructive Acceleration: Exploring the delay/accelerate quandary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</dc:title>
  <dc:creator>Serkan Kutluk</dc:creator>
  <cp:lastModifiedBy>ROSENBERG, Kim (KMR)</cp:lastModifiedBy>
  <cp:revision>22</cp:revision>
  <dcterms:created xsi:type="dcterms:W3CDTF">2023-08-28T12:48:48Z</dcterms:created>
  <dcterms:modified xsi:type="dcterms:W3CDTF">2023-10-17T10:23:38Z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0x010100CAC4C5CB383D0944A3F28151356A48CE</vt:lpwstr>
  </property>
</Properties>
</file>