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64" r:id="rId3"/>
    <p:sldId id="279" r:id="rId4"/>
    <p:sldId id="280" r:id="rId5"/>
    <p:sldId id="277" r:id="rId6"/>
    <p:sldId id="281" r:id="rId7"/>
    <p:sldId id="257" r:id="rId8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8"/>
    <p:restoredTop sz="94687"/>
  </p:normalViewPr>
  <p:slideViewPr>
    <p:cSldViewPr snapToGrid="0">
      <p:cViewPr varScale="1">
        <p:scale>
          <a:sx n="62" d="100"/>
          <a:sy n="62" d="100"/>
        </p:scale>
        <p:origin x="9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0300D-042C-45CE-B7F1-1793D0209090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79D9F-850B-4035-BF42-E7FC66B19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10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79D9F-850B-4035-BF42-E7FC66B1926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44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3917-907F-20B7-6F57-B551449F6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78AAA-E652-488F-A73B-2A8FB1A5B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3789-1171-0561-BC17-C9143255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D153-800A-28C6-148E-A7C83FFC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025D-125A-D4C8-58FC-A4C40080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5366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2F5-CFFE-1BB1-B52B-2C7BD36D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3EFF2-520E-2EEC-BAAE-884C961C6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396BD-C28B-A7E5-493A-62BE4D97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1119D-FA1A-F228-3576-E42F6484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5BEC-04E2-36B0-4FEF-97D4391B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5614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683DC-932B-6793-904F-AC5EAEB93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F7F92-C501-6260-F929-7985C533D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D1DE-E279-4627-4675-C443E5E7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8A38-C182-764D-A3AE-5B7820A6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9E4CA-D434-5C3A-FD02-34237B89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62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6098-6363-ECCB-E296-66EF4AE6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F5F3-0A19-1E10-5277-BE6C3E18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2E6C5-97E1-6604-C355-06D87071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3F12-2A13-9036-F30A-828C9C3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9244-66DC-AD84-8E52-16DF4619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3434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E85C-7F99-ABB1-AF4A-8ED1981B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6BAF-D78F-DFC0-8F2A-CC85C9B8E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0EB4-B7F6-446D-56AC-2DB96964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6753-5F25-92B4-1816-A201154D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B6BB-57AF-7320-D142-D72597D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9887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1A71-E5FD-109F-D793-6051B77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E6CF-DD93-81D8-4612-CE7E76F0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838FE-0BCF-91F8-1D29-0736900F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24C08-6148-7734-76B6-A070BD08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92125-9B32-18C6-B057-60B7251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15F6-8C04-0980-DF8F-2C1FA684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912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E33C-D301-6B8E-A741-B5D5DFA6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407C0-A77B-0D08-10DA-40F5DF54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2D57-2A8C-4D34-0AF3-4105C821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22D1D-6913-36F9-44F7-5F169C586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824AD-E9C9-D7A0-F87D-2B9AD6385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154DD-2923-4126-7851-6E1EDD9A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97033-3D68-3326-28A2-B64159BF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B5B27-E6CA-8B94-21C2-352FD32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3160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A0A3-CF26-DE2D-3F1C-16EC7228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D39CF-C09D-499D-3D55-935B31FF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3C209-2A27-7EAF-BCCA-E5DA026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D647B-3E2D-6627-2A38-D39E6600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446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4D7E1-EFEC-3B1D-4820-54CE46FF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A871F-48D0-4AF2-879F-D6BAD5D4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39D4-F4CD-4461-8F93-08107F03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124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EF7F-C792-F141-8854-2F2F7C05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9B63-516C-A3CC-B9A1-BD776C75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88A00-38A5-BB8C-1DE4-F3802BF80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34723-7F91-87D6-A839-001D8DB4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BB58F-1561-BA72-4D23-9AEFA034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0E5D5-20DD-E11A-68AF-3A024167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422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E5D-4933-5BF2-FA59-DA108548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4BACD-FEA0-A397-0B4C-8CE374583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6EBE-EA0F-5D41-EAE1-4DE19271B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FA8E2-B84E-9392-EA76-7D380A1C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4248-CD26-1FF4-21C8-AA391749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29753-78E8-1B47-AEEB-CA78FFCB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4631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6D33C-26BF-3BFB-105B-4072C18F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5C14-A485-A0AC-9DB0-912958C9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7B773-C1E3-C146-6C00-DE008D2ED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AF73-6249-F875-3150-3214BC942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8CAF-0A28-1CB5-5EC7-1C1494CE6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8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view-image.php?image=31125&amp;picture=sunshine-and-sun-rays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934948" y="3735315"/>
            <a:ext cx="10150868" cy="733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 Better Understanding: Delay Analysis Methodologies Revisited</a:t>
            </a:r>
          </a:p>
          <a:p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Contractor’s Perspective</a:t>
            </a:r>
          </a:p>
          <a:p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715192" y="4945528"/>
            <a:ext cx="8761615" cy="130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Taggart</a:t>
            </a:r>
          </a:p>
          <a:p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Webuild</a:t>
            </a:r>
            <a:endParaRPr lang="en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r>
              <a:rPr lang="en-US" b="1" dirty="0"/>
              <a:t>The Perception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BA6E22-1768-B183-2258-FB1BE3DEB4B3}"/>
              </a:ext>
            </a:extLst>
          </p:cNvPr>
          <p:cNvSpPr txBox="1"/>
          <p:nvPr/>
        </p:nvSpPr>
        <p:spPr>
          <a:xfrm>
            <a:off x="976045" y="1202076"/>
            <a:ext cx="102144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Rocket science?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Blackbox?</a:t>
            </a: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Technobabble?</a:t>
            </a: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Gobbledygook!</a:t>
            </a:r>
          </a:p>
          <a:p>
            <a:endParaRPr lang="en-GB" sz="14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Many titles?</a:t>
            </a:r>
            <a:endParaRPr lang="en-GB" dirty="0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06B9BAC3-A9E6-3BC1-65A1-76F0D29CE845}"/>
              </a:ext>
            </a:extLst>
          </p:cNvPr>
          <p:cNvSpPr/>
          <p:nvPr/>
        </p:nvSpPr>
        <p:spPr>
          <a:xfrm>
            <a:off x="3955549" y="3226081"/>
            <a:ext cx="1982913" cy="1325563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050E4-EA1E-53C7-2CCE-21CED59A5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900" y="1797971"/>
            <a:ext cx="1379204" cy="1541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46B46-A50F-2933-8AC3-5BDBB4E37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44" y="4366711"/>
            <a:ext cx="1348381" cy="1679631"/>
          </a:xfrm>
          <a:prstGeom prst="rect">
            <a:avLst/>
          </a:prstGeom>
        </p:spPr>
      </p:pic>
      <p:sp>
        <p:nvSpPr>
          <p:cNvPr id="17" name="Equals 16">
            <a:extLst>
              <a:ext uri="{FF2B5EF4-FFF2-40B4-BE49-F238E27FC236}">
                <a16:creationId xmlns:a16="http://schemas.microsoft.com/office/drawing/2014/main" id="{7CB41AC8-7586-B10D-3340-1D9D7C87EE5A}"/>
              </a:ext>
            </a:extLst>
          </p:cNvPr>
          <p:cNvSpPr/>
          <p:nvPr/>
        </p:nvSpPr>
        <p:spPr>
          <a:xfrm>
            <a:off x="7346029" y="343156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A66AC8-9462-36A9-A006-79C8307CE2A7}"/>
              </a:ext>
            </a:extLst>
          </p:cNvPr>
          <p:cNvSpPr txBox="1"/>
          <p:nvPr/>
        </p:nvSpPr>
        <p:spPr>
          <a:xfrm>
            <a:off x="8578920" y="3370128"/>
            <a:ext cx="2642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Recognisable </a:t>
            </a:r>
          </a:p>
          <a:p>
            <a:pPr algn="ctr"/>
            <a:r>
              <a:rPr lang="en-GB" sz="2400" b="1" dirty="0"/>
              <a:t>universal language and rules … well almost ! … </a:t>
            </a:r>
          </a:p>
          <a:p>
            <a:pPr algn="ctr"/>
            <a:r>
              <a:rPr lang="en-GB" sz="2400" b="1" dirty="0"/>
              <a:t>for  technical and legal professionals.</a:t>
            </a:r>
          </a:p>
        </p:txBody>
      </p:sp>
      <p:pic>
        <p:nvPicPr>
          <p:cNvPr id="23" name="Picture 22" descr="Sun shining through the clouds&#10;&#10;Description automatically generated">
            <a:extLst>
              <a:ext uri="{FF2B5EF4-FFF2-40B4-BE49-F238E27FC236}">
                <a16:creationId xmlns:a16="http://schemas.microsoft.com/office/drawing/2014/main" id="{000327B6-5D6A-9D43-7A30-5EE884EB4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48098" y="644175"/>
            <a:ext cx="2667857" cy="261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0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r>
              <a:rPr lang="en-US" b="1" dirty="0"/>
              <a:t>Main Methodologies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92CEFF-E04B-39BA-155E-337C258E767F}"/>
              </a:ext>
            </a:extLst>
          </p:cNvPr>
          <p:cNvSpPr txBox="1"/>
          <p:nvPr/>
        </p:nvSpPr>
        <p:spPr>
          <a:xfrm>
            <a:off x="1017142" y="1561673"/>
            <a:ext cx="954469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dirty="0"/>
              <a:t>Impacted as planned.</a:t>
            </a:r>
          </a:p>
          <a:p>
            <a:pPr marL="342900" indent="-342900">
              <a:buFont typeface="+mj-lt"/>
              <a:buAutoNum type="arabicPeriod"/>
            </a:pPr>
            <a:endParaRPr lang="en-GB" sz="9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Primitive,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usually of little practical use … limited demonstration of cause and effect,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typically, poor claim outcome resultant,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minimal contractual and legal support.</a:t>
            </a:r>
          </a:p>
          <a:p>
            <a:pPr lvl="1"/>
            <a:endParaRPr lang="en-GB" sz="900" b="1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Time impact analysis.</a:t>
            </a:r>
          </a:p>
          <a:p>
            <a:pPr marL="342900" indent="-342900">
              <a:buFont typeface="+mj-lt"/>
              <a:buAutoNum type="arabicPeriod"/>
            </a:pPr>
            <a:endParaRPr lang="en-GB" sz="9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The weapon of choice … applicable during the currency of the project,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useful if tempered with common sense (and not ideology) leading to sensible outcomes,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better contractual support (prospective approach of many forms),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typically, unattractive to CA’s (EOT entitlement is typically ignored).</a:t>
            </a:r>
          </a:p>
          <a:p>
            <a:pPr marL="342900" indent="-342900">
              <a:buFont typeface="+mj-lt"/>
              <a:buAutoNum type="arabicPeriod"/>
            </a:pPr>
            <a:endParaRPr lang="en-GB" sz="900" b="1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As Planned versus As Built.</a:t>
            </a:r>
          </a:p>
          <a:p>
            <a:pPr marL="342900" indent="-342900">
              <a:buFont typeface="+mj-lt"/>
              <a:buAutoNum type="arabicPeriod"/>
            </a:pPr>
            <a:endParaRPr lang="en-GB" sz="9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the last resort,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too often adopted due to the absence of poor contract administration and scheduling habits,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can be harsh by ignoring the realities and difficulties of performing works.</a:t>
            </a:r>
          </a:p>
        </p:txBody>
      </p:sp>
    </p:spTree>
    <p:extLst>
      <p:ext uri="{BB962C8B-B14F-4D97-AF65-F5344CB8AC3E}">
        <p14:creationId xmlns:p14="http://schemas.microsoft.com/office/powerpoint/2010/main" val="144419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r>
              <a:rPr lang="en-US" b="1" dirty="0"/>
              <a:t>Why a Delay Analysis is Pertinent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92CEFF-E04B-39BA-155E-337C258E767F}"/>
              </a:ext>
            </a:extLst>
          </p:cNvPr>
          <p:cNvSpPr txBox="1"/>
          <p:nvPr/>
        </p:nvSpPr>
        <p:spPr>
          <a:xfrm>
            <a:off x="1017142" y="1561673"/>
            <a:ext cx="954469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GB" b="1" dirty="0"/>
              <a:t>Functionally: </a:t>
            </a:r>
            <a:r>
              <a:rPr lang="en-GB" dirty="0"/>
              <a:t>Acts as both a sword and a shield with respect to liquidated damages and recovery of delay costs.</a:t>
            </a:r>
          </a:p>
          <a:p>
            <a:pPr marL="342900" indent="-342900" algn="just">
              <a:buFont typeface="+mj-lt"/>
              <a:buAutoNum type="arabicPeriod"/>
            </a:pPr>
            <a:endParaRPr lang="en-GB" b="1" dirty="0"/>
          </a:p>
          <a:p>
            <a:pPr marL="342900" indent="-342900" algn="just">
              <a:buFont typeface="+mj-lt"/>
              <a:buAutoNum type="arabicPeriod"/>
            </a:pPr>
            <a:r>
              <a:rPr lang="en-GB" b="1" dirty="0"/>
              <a:t>Financially: </a:t>
            </a:r>
            <a:r>
              <a:rPr lang="en-GB" dirty="0"/>
              <a:t>A professionally (and independently) compiled delay analysis adds value (real $$$ usually).</a:t>
            </a:r>
          </a:p>
          <a:p>
            <a:pPr marL="342900" indent="-342900" algn="just">
              <a:buFont typeface="+mj-lt"/>
              <a:buAutoNum type="arabicPeriod"/>
            </a:pPr>
            <a:endParaRPr lang="en-GB" b="1" dirty="0"/>
          </a:p>
          <a:p>
            <a:pPr marL="342900" indent="-342900" algn="just">
              <a:buFont typeface="+mj-lt"/>
              <a:buAutoNum type="arabicPeriod"/>
            </a:pPr>
            <a:r>
              <a:rPr lang="en-GB" b="1" dirty="0"/>
              <a:t>Practically: </a:t>
            </a:r>
            <a:r>
              <a:rPr lang="en-GB" dirty="0"/>
              <a:t>The result can give some certainty and sense of reality from a working programme perspective. It can then give the basis for an agreement of a proper construction programme … an act of de-escalation allowing focus on delivery.</a:t>
            </a:r>
          </a:p>
          <a:p>
            <a:pPr marL="342900" indent="-342900" algn="just">
              <a:buFont typeface="+mj-lt"/>
              <a:buAutoNum type="arabicPeriod"/>
            </a:pPr>
            <a:endParaRPr lang="en-GB" b="1" dirty="0"/>
          </a:p>
          <a:p>
            <a:pPr marL="342900" indent="-342900" algn="just">
              <a:buFont typeface="+mj-lt"/>
              <a:buAutoNum type="arabicPeriod"/>
            </a:pPr>
            <a:r>
              <a:rPr lang="en-GB" b="1" dirty="0"/>
              <a:t>Strategically: </a:t>
            </a:r>
            <a:r>
              <a:rPr lang="en-GB" dirty="0"/>
              <a:t>It gives back control of the execution programme. </a:t>
            </a:r>
          </a:p>
          <a:p>
            <a:pPr marL="342900" indent="-342900" algn="just">
              <a:buFont typeface="+mj-lt"/>
              <a:buAutoNum type="arabicPeriod"/>
            </a:pPr>
            <a:endParaRPr lang="en-GB" b="1" dirty="0"/>
          </a:p>
          <a:p>
            <a:pPr marL="342900" indent="-342900" algn="just">
              <a:buFont typeface="+mj-lt"/>
              <a:buAutoNum type="arabicPeriod"/>
            </a:pPr>
            <a:r>
              <a:rPr lang="en-GB" b="1" dirty="0"/>
              <a:t>Operationally: </a:t>
            </a:r>
            <a:r>
              <a:rPr lang="en-GB" dirty="0"/>
              <a:t>Preservation of time and control of the delivery programme i.e., obtaining adequate time to do the job in an orderly and economic manner. Management of subcontractors and interfaces.</a:t>
            </a:r>
          </a:p>
          <a:p>
            <a:pPr marL="342900" indent="-342900" algn="just">
              <a:buFont typeface="+mj-lt"/>
              <a:buAutoNum type="arabicPeriod"/>
            </a:pPr>
            <a:endParaRPr lang="en-GB" b="1" dirty="0"/>
          </a:p>
          <a:p>
            <a:pPr marL="342900" indent="-342900" algn="just">
              <a:buFont typeface="+mj-lt"/>
              <a:buAutoNum type="arabicPeriod"/>
            </a:pPr>
            <a:r>
              <a:rPr lang="en-GB" b="1" dirty="0"/>
              <a:t>Disputes: </a:t>
            </a:r>
            <a:r>
              <a:rPr lang="en-GB" dirty="0"/>
              <a:t>Investment to prevent money being spent on costly disputes in the long term … (TIA) is better than cure (APAB)?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7623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2-0F56-8947-996E-912ED1E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18"/>
            <a:ext cx="10515600" cy="1325563"/>
          </a:xfrm>
        </p:spPr>
        <p:txBody>
          <a:bodyPr/>
          <a:lstStyle/>
          <a:p>
            <a:r>
              <a:rPr lang="en-US" b="1" dirty="0"/>
              <a:t>The Key Issues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92CEFF-E04B-39BA-155E-337C258E767F}"/>
              </a:ext>
            </a:extLst>
          </p:cNvPr>
          <p:cNvSpPr txBox="1"/>
          <p:nvPr/>
        </p:nvSpPr>
        <p:spPr>
          <a:xfrm>
            <a:off x="1047964" y="1623317"/>
            <a:ext cx="954469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Choice of delay analysis methodology </a:t>
            </a:r>
          </a:p>
          <a:p>
            <a:endParaRPr lang="en-GB" sz="800" b="1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Many to choose from but only few are relevant. Chose appropriately if you want the desired outcome …  glass half empty is usually a glass half empty in this case.</a:t>
            </a:r>
          </a:p>
          <a:p>
            <a:endParaRPr lang="en-GB" b="1" i="1" dirty="0"/>
          </a:p>
          <a:p>
            <a:r>
              <a:rPr lang="en-GB" b="1" i="1" dirty="0"/>
              <a:t>Choice of Expert </a:t>
            </a:r>
          </a:p>
          <a:p>
            <a:endParaRPr lang="en-GB" sz="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Internal resources versus external resources?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Gravitas. In the case of DB’s and Arbitral work, the character, and experience (authority) of your expert counts. In the case of arbitration don’t be afraid to interview for your own satisfaction.</a:t>
            </a:r>
          </a:p>
          <a:p>
            <a:r>
              <a:rPr lang="en-GB" b="1" dirty="0"/>
              <a:t> </a:t>
            </a:r>
          </a:p>
          <a:p>
            <a:r>
              <a:rPr lang="en-GB" b="1" i="1" dirty="0"/>
              <a:t>Content: Simplistic presentations and conclusions are essential! </a:t>
            </a:r>
          </a:p>
          <a:p>
            <a:endParaRPr lang="en-GB" sz="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By all means produce the detailed analytical report but remember that it has to be understood by the counterparty, by the DB, or an Arbitral tribunal if it is to succeed</a:t>
            </a:r>
            <a:r>
              <a:rPr lang="en-GB" b="1" dirty="0"/>
              <a:t>. 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Arbitrators will typically receive two reports with very different outcomes and opinions. Who do they believe. They will want a simple a credible representation of the facts and its likely that’s all they can understand, relying on the authority </a:t>
            </a:r>
            <a:r>
              <a:rPr lang="en-GB"/>
              <a:t>and credibility of </a:t>
            </a:r>
            <a:r>
              <a:rPr lang="en-GB" dirty="0"/>
              <a:t>the deliverer.</a:t>
            </a:r>
          </a:p>
        </p:txBody>
      </p:sp>
    </p:spTree>
    <p:extLst>
      <p:ext uri="{BB962C8B-B14F-4D97-AF65-F5344CB8AC3E}">
        <p14:creationId xmlns:p14="http://schemas.microsoft.com/office/powerpoint/2010/main" val="111393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1CB28F-BC66-DF4E-82E0-CE2F9079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460" y="5789173"/>
            <a:ext cx="840070" cy="981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92CEFF-E04B-39BA-155E-337C258E767F}"/>
              </a:ext>
            </a:extLst>
          </p:cNvPr>
          <p:cNvSpPr txBox="1"/>
          <p:nvPr/>
        </p:nvSpPr>
        <p:spPr>
          <a:xfrm>
            <a:off x="1047964" y="1623317"/>
            <a:ext cx="954469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0" b="1" dirty="0"/>
          </a:p>
          <a:p>
            <a:pPr algn="ctr"/>
            <a:r>
              <a:rPr lang="en-GB" sz="8000" b="1" dirty="0">
                <a:latin typeface="Algerian" panose="04020705040A02060702" pitchFamily="82" charset="0"/>
              </a:rPr>
              <a:t>Thank YOU!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27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E874B8-1FD3-4E99-B00C-7B954052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824" y="212529"/>
            <a:ext cx="1195069" cy="1382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73726-4746-AE23-0972-F1AE57360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3" y="485153"/>
            <a:ext cx="5894866" cy="462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7D53D-F1E3-5837-378F-9C5175CD4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18" y="5019022"/>
            <a:ext cx="5052699" cy="10519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3D1A8B-6D00-F44F-81DC-72BB7BB5F946}"/>
              </a:ext>
            </a:extLst>
          </p:cNvPr>
          <p:cNvSpPr txBox="1">
            <a:spLocks/>
          </p:cNvSpPr>
          <p:nvPr/>
        </p:nvSpPr>
        <p:spPr>
          <a:xfrm>
            <a:off x="7415462" y="2450894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Contractor’s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Prespective</a:t>
            </a:r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4557E7A-B170-634A-88FD-DFD7A84293E3}"/>
              </a:ext>
            </a:extLst>
          </p:cNvPr>
          <p:cNvSpPr txBox="1">
            <a:spLocks/>
          </p:cNvSpPr>
          <p:nvPr/>
        </p:nvSpPr>
        <p:spPr>
          <a:xfrm>
            <a:off x="7861234" y="3876893"/>
            <a:ext cx="3580248" cy="130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Taggart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 LLP</a:t>
            </a:r>
            <a:endParaRPr lang="en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2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522</Words>
  <Application>Microsoft Office PowerPoint</Application>
  <PresentationFormat>Widescreen</PresentationFormat>
  <Paragraphs>78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Wingdings</vt:lpstr>
      <vt:lpstr>Office Theme</vt:lpstr>
      <vt:lpstr>PowerPoint Presentation</vt:lpstr>
      <vt:lpstr>The Perception</vt:lpstr>
      <vt:lpstr>Main Methodologies</vt:lpstr>
      <vt:lpstr>Why a Delay Analysis is Pertinent</vt:lpstr>
      <vt:lpstr>The Key Issues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Serkan Kutluk</dc:creator>
  <cp:lastModifiedBy>Paul Taggart</cp:lastModifiedBy>
  <cp:revision>15</cp:revision>
  <dcterms:created xsi:type="dcterms:W3CDTF">2023-08-28T12:48:48Z</dcterms:created>
  <dcterms:modified xsi:type="dcterms:W3CDTF">2023-10-12T14:11:40Z</dcterms:modified>
</cp:coreProperties>
</file>