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10.bin" ContentType="image/jpe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/>
    <p:restoredTop sz="94675"/>
  </p:normalViewPr>
  <p:slideViewPr>
    <p:cSldViewPr snapToGrid="0">
      <p:cViewPr varScale="1">
        <p:scale>
          <a:sx n="59" d="100"/>
          <a:sy n="59" d="100"/>
        </p:scale>
        <p:origin x="1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35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34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36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39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38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37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40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43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42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4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44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47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46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45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48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51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50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49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52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3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2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7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6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8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11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10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12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15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14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16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19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18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20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23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22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24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27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26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28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bin"/><Relationship Id="rId13" Type="http://schemas.openxmlformats.org/officeDocument/2006/relationships/image" Target="../media/image6.bin"/><Relationship Id="rId18" Type="http://schemas.openxmlformats.org/officeDocument/2006/relationships/image" Target="../media/image9.bin"/><Relationship Id="rId3" Type="http://schemas.openxmlformats.org/officeDocument/2006/relationships/tags" Target="../tags/tag31.xml"/><Relationship Id="rId21" Type="http://schemas.openxmlformats.org/officeDocument/2006/relationships/image" Target="../media/image11.bin"/><Relationship Id="rId7" Type="http://schemas.openxmlformats.org/officeDocument/2006/relationships/image" Target="../media/image2.png"/><Relationship Id="rId12" Type="http://schemas.openxmlformats.org/officeDocument/2006/relationships/image" Target="../media/image5.bin"/><Relationship Id="rId17" Type="http://schemas.microsoft.com/office/2007/relationships/hdphoto" Target="../media/hdphoto4.wdp"/><Relationship Id="rId2" Type="http://schemas.openxmlformats.org/officeDocument/2006/relationships/tags" Target="../tags/tag30.xml"/><Relationship Id="rId16" Type="http://schemas.openxmlformats.org/officeDocument/2006/relationships/image" Target="../media/image8.bin"/><Relationship Id="rId20" Type="http://schemas.openxmlformats.org/officeDocument/2006/relationships/image" Target="../media/image10.bin"/><Relationship Id="rId1" Type="http://schemas.openxmlformats.org/officeDocument/2006/relationships/tags" Target="../tags/tag29.xml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microsoft.com/office/2007/relationships/hdphoto" Target="../media/hdphoto7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7.bin"/><Relationship Id="rId23" Type="http://schemas.openxmlformats.org/officeDocument/2006/relationships/image" Target="../media/image12.bin"/><Relationship Id="rId10" Type="http://schemas.openxmlformats.org/officeDocument/2006/relationships/image" Target="../media/image4.bin"/><Relationship Id="rId19" Type="http://schemas.microsoft.com/office/2007/relationships/hdphoto" Target="../media/hdphoto5.wdp"/><Relationship Id="rId4" Type="http://schemas.openxmlformats.org/officeDocument/2006/relationships/tags" Target="../tags/tag32.xml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1464141" y="4352858"/>
            <a:ext cx="23036756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r>
              <a:rPr lang="tr-TR" dirty="0" err="1"/>
              <a:t>Multidisciplinary</a:t>
            </a:r>
            <a:r>
              <a:rPr lang="tr-TR" dirty="0"/>
              <a:t> </a:t>
            </a:r>
            <a:r>
              <a:rPr lang="tr-TR" dirty="0" err="1"/>
              <a:t>Literacy</a:t>
            </a:r>
            <a:endParaRPr dirty="0"/>
          </a:p>
        </p:txBody>
      </p:sp>
      <p:sp>
        <p:nvSpPr>
          <p:cNvPr id="176" name="Speaker name"/>
          <p:cNvSpPr txBox="1"/>
          <p:nvPr/>
        </p:nvSpPr>
        <p:spPr>
          <a:xfrm>
            <a:off x="1083677" y="8583152"/>
            <a:ext cx="354744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Ekrem Kaya</a:t>
            </a:r>
            <a:endParaRPr dirty="0"/>
          </a:p>
        </p:txBody>
      </p:sp>
      <p:sp>
        <p:nvSpPr>
          <p:cNvPr id="177" name="Title"/>
          <p:cNvSpPr txBox="1"/>
          <p:nvPr/>
        </p:nvSpPr>
        <p:spPr>
          <a:xfrm>
            <a:off x="1083677" y="9415108"/>
            <a:ext cx="1240243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dirty="0"/>
              <a:t>Partner, HKA &amp; </a:t>
            </a:r>
            <a:r>
              <a:rPr lang="tr-TR" dirty="0" err="1"/>
              <a:t>Vice</a:t>
            </a:r>
            <a:r>
              <a:rPr lang="tr-TR" dirty="0"/>
              <a:t> </a:t>
            </a:r>
            <a:r>
              <a:rPr lang="tr-TR" dirty="0" err="1"/>
              <a:t>President</a:t>
            </a:r>
            <a:r>
              <a:rPr lang="tr-TR" dirty="0"/>
              <a:t> SCL Türkiye</a:t>
            </a:r>
            <a:endParaRPr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083677" y="10386701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0580D-5FEC-9AD9-4845-42BEE39D3DA1}"/>
              </a:ext>
            </a:extLst>
          </p:cNvPr>
          <p:cNvSpPr txBox="1"/>
          <p:nvPr/>
        </p:nvSpPr>
        <p:spPr>
          <a:xfrm>
            <a:off x="1464141" y="6709446"/>
            <a:ext cx="2229600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6000" dirty="0"/>
              <a:t>A Critical Skill for Construction Dispute Resolution</a:t>
            </a:r>
            <a:endParaRPr lang="en-US" sz="6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B3815-2A23-AC5A-7C9B-E1EF205B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615A373-3B92-CFB2-F0D7-78F2C96439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FBE9586A-CF43-C955-3783-55E2EBB0DD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667287FB-AE07-83D4-6CBE-5656E9376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FDCA592-C388-D845-7185-1AFEF3159D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51BD2-90C6-A896-35AD-BA6A09A7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423" y="975839"/>
            <a:ext cx="8229600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The Limits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190D-F0D5-8EAC-6718-9F9CB976648E}"/>
              </a:ext>
            </a:extLst>
          </p:cNvPr>
          <p:cNvSpPr txBox="1">
            <a:spLocks/>
          </p:cNvSpPr>
          <p:nvPr/>
        </p:nvSpPr>
        <p:spPr>
          <a:xfrm>
            <a:off x="1896423" y="3004457"/>
            <a:ext cx="15030609" cy="656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dirty="0"/>
              <a:t>AI cannot:</a:t>
            </a:r>
          </a:p>
          <a:p>
            <a:endParaRPr lang="en-GB" dirty="0"/>
          </a:p>
          <a:p>
            <a:r>
              <a:rPr lang="en-GB" dirty="0"/>
              <a:t>• Replace judgment</a:t>
            </a:r>
          </a:p>
          <a:p>
            <a:endParaRPr lang="en-GB" dirty="0"/>
          </a:p>
          <a:p>
            <a:r>
              <a:rPr lang="en-GB" dirty="0"/>
              <a:t>• Understand project realities fully</a:t>
            </a:r>
          </a:p>
          <a:p>
            <a:endParaRPr lang="en-GB" dirty="0"/>
          </a:p>
          <a:p>
            <a:r>
              <a:rPr lang="en-GB" dirty="0"/>
              <a:t>• Determine significance on its own</a:t>
            </a:r>
          </a:p>
          <a:p>
            <a:endParaRPr lang="en-GB" dirty="0"/>
          </a:p>
          <a:p>
            <a:r>
              <a:rPr lang="en-GB" dirty="0"/>
              <a:t>• Replace experience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9FD31B-5D70-DB1A-9A84-3EAB4AD262D3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FA2369-E5DD-4B66-EFD7-2650F5E7D6B3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913D450-7500-C1A1-75EF-76466B3FFB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D2D8E1-307C-9A8F-EA20-AF3E3A5D07DE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0C10185-C3D3-F1D8-B7DB-74D7CD06C69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E10C591-3BC7-AD92-EBC2-8344A43CAC5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7FF7E4-6770-AB05-882D-CA2F60960DBD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A0F4A04-792E-8896-F8B4-2EB0BD826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3AF816C-C619-9E2C-7789-566CB9B9C65C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2D4892E3-A422-5341-405C-591CC0DF11A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D436E46-5F7F-EBBC-C2AF-EA69722926B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0714C9-0E06-22DC-5A89-77D3871CE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07644E-F4BE-A42E-202A-28FC95822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99E366-9099-8E78-CC91-EFFE82926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3DD660-537E-0CCA-DDF6-2F90B13C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797446-52C1-D9F2-03E4-F3DF36009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18E4AE-3217-BE05-C3AC-F7F40119E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102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19D0-1F2C-8B37-2EDE-B8BB3A43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054249B4-C186-203C-2011-3BEAAD0D5F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EB5F393B-D4D9-AD32-45A2-29636085E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ABEB7364-E1AB-5FB7-205B-178EC1C01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545CA1D0-FEDC-18F7-92F4-EAAE3F78E8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9B0F1-6469-B5A1-2713-093CD035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74" y="1077248"/>
            <a:ext cx="12214257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Practical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7277-B811-A8C1-8B3D-7397288BFA6F}"/>
              </a:ext>
            </a:extLst>
          </p:cNvPr>
          <p:cNvSpPr txBox="1">
            <a:spLocks/>
          </p:cNvSpPr>
          <p:nvPr/>
        </p:nvSpPr>
        <p:spPr>
          <a:xfrm>
            <a:off x="1969574" y="3375561"/>
            <a:ext cx="15876961" cy="485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pPr marL="914400" indent="-914400">
              <a:buAutoNum type="arabicPeriod"/>
            </a:pPr>
            <a:r>
              <a:rPr lang="en-GB" dirty="0"/>
              <a:t>Delay and system integration</a:t>
            </a:r>
          </a:p>
          <a:p>
            <a:pPr marL="914400" indent="-914400">
              <a:buAutoNum type="arabicPeriod"/>
            </a:pPr>
            <a:endParaRPr lang="en-GB" dirty="0"/>
          </a:p>
          <a:p>
            <a:pPr marL="914400" indent="-914400">
              <a:buAutoNum type="arabicPeriod"/>
            </a:pPr>
            <a:endParaRPr lang="en-GB" dirty="0"/>
          </a:p>
          <a:p>
            <a:r>
              <a:rPr lang="en-GB" dirty="0"/>
              <a:t>2. Testing and commissioning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Scope reallocation and provisional sums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FC60D-AFFF-A817-E4B6-B8E8AF2F699D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9433FC6-35A2-01C5-B3F4-4302D563C597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3171BB1-A4E8-E22E-9160-90435ABA7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9D8A996-DDB0-E408-E30D-822BE8BBFB1C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D24FF75B-BC21-4B26-2CEE-D6EBA21BB31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26B824B8-9745-ED58-46BC-9B74F3B6A32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1D7143-F944-D92B-FE95-646931D9610F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C28572E-C07D-5783-9D47-19D0BF2A4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FFC9872-2282-F5FA-714D-7D0B0D7573DF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54023B2-6E2C-DB6F-D8C7-CF165159296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4A166ECB-7927-BD56-DB87-A89C0995824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ACBACE-ADB9-35C6-F2A2-656F32EF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D725EC-1742-5123-3754-8ECC12AEB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EE609F-EC54-9836-FB4B-C478D4E52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BBB0CF-9779-CFA4-4ABA-74BB5E9AB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23588D-A955-0D1C-118E-DA5A7B3BF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CFB3B0-B7F6-F8FC-1DF3-CF98F8EEE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4489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0B26E-9BAB-A5F2-A949-AF12AA13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104CB241-A6E6-56FD-5C9A-E57400C0F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3BB5403B-1330-8587-8212-9EDA8F485F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1C329495-19FF-0FBA-5E6D-4CB4811F3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949F27DA-3EE3-5EA9-E126-45B399FD78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C6197-F691-D25E-61BE-DF25AA63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508" y="919716"/>
            <a:ext cx="8229600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3BFB8-5BD1-D33E-9906-48B79ED652FC}"/>
              </a:ext>
            </a:extLst>
          </p:cNvPr>
          <p:cNvSpPr txBox="1">
            <a:spLocks/>
          </p:cNvSpPr>
          <p:nvPr/>
        </p:nvSpPr>
        <p:spPr>
          <a:xfrm>
            <a:off x="2015508" y="2714232"/>
            <a:ext cx="11177978" cy="661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dirty="0"/>
              <a:t>Knowledge within disciplines</a:t>
            </a:r>
          </a:p>
          <a:p>
            <a:r>
              <a:rPr lang="en-GB" dirty="0"/>
              <a:t>         ↓</a:t>
            </a:r>
          </a:p>
          <a:p>
            <a:r>
              <a:rPr lang="en-GB" dirty="0"/>
              <a:t>Understanding across disciplines</a:t>
            </a:r>
          </a:p>
          <a:p>
            <a:r>
              <a:rPr lang="en-GB" dirty="0"/>
              <a:t>         ↓</a:t>
            </a:r>
          </a:p>
          <a:p>
            <a:r>
              <a:rPr lang="en-GB" dirty="0"/>
              <a:t>Integrated analysis</a:t>
            </a:r>
          </a:p>
          <a:p>
            <a:r>
              <a:rPr lang="en-GB" dirty="0"/>
              <a:t>          ↓</a:t>
            </a:r>
          </a:p>
          <a:p>
            <a:r>
              <a:rPr lang="en-GB" dirty="0"/>
              <a:t>Clear communication</a:t>
            </a:r>
          </a:p>
          <a:p>
            <a:r>
              <a:rPr lang="en-GB" dirty="0"/>
              <a:t>          ↓</a:t>
            </a:r>
          </a:p>
          <a:p>
            <a:r>
              <a:rPr lang="en-GB" dirty="0"/>
              <a:t>Better dispute resolution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D460FB-98B2-E3E8-4A36-AA94B9C6FB8F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31AA56-A566-4B9B-F816-303621AD877E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1121B0C-29E1-3C18-B12A-15D78AB3CA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59748AF-CEE7-5BBB-EA5E-35CF632D8DD6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C16E3ED-9350-4E95-530B-0E032D156B7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2CB45B54-817A-9F69-4583-5055707EAE4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32F889-7D14-623D-1C6F-6801B6C719E3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F52B4D0-3C9D-1E6A-3471-63A04A76B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DAADD76-1E82-4E79-A52C-FEFFB5D014DC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7D56749E-D7D0-82A0-0F92-472D5E0E4C3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8E349EEF-998C-A5C3-3968-0C573166E00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5D928E-20CE-D9CA-A1CC-570E54759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A310A8-9FB5-807D-C2E9-FDB65E643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72FA5F-6393-9529-F13B-78B7AD2BC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634772-F7DB-A69B-6C35-4E2AB54D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07EC52-4624-8D37-03E8-C2F00C235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0CBC8D-E2C1-983C-E81E-CF1C65110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9143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BD5A-2679-F18C-0E0D-38250748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DF8C0BE-DBC2-EF3F-8704-A3D228DF42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7F403FF-EC6E-66B3-795F-7B3CC8942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B0AC465B-9564-6044-DC8A-EC4CE89FEF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527215E7-B8FF-C9B2-2E0F-2ABB2EA343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78BC1-323A-C068-6351-EDDDA963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32" y="1077248"/>
            <a:ext cx="8229600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557E-1C87-20D8-1EF2-4F68EE9C4E38}"/>
              </a:ext>
            </a:extLst>
          </p:cNvPr>
          <p:cNvSpPr txBox="1">
            <a:spLocks/>
          </p:cNvSpPr>
          <p:nvPr/>
        </p:nvSpPr>
        <p:spPr>
          <a:xfrm>
            <a:off x="1978932" y="3526971"/>
            <a:ext cx="15500994" cy="510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dirty="0"/>
              <a:t>• Disputes arise at interfaces</a:t>
            </a:r>
          </a:p>
          <a:p>
            <a:endParaRPr lang="en-GB" dirty="0"/>
          </a:p>
          <a:p>
            <a:r>
              <a:rPr lang="en-GB" dirty="0"/>
              <a:t>• Understanding matters more than information</a:t>
            </a:r>
          </a:p>
          <a:p>
            <a:endParaRPr lang="en-GB" dirty="0"/>
          </a:p>
          <a:p>
            <a:r>
              <a:rPr lang="en-GB" dirty="0"/>
              <a:t>• AI supports multidisciplinary learning</a:t>
            </a:r>
          </a:p>
          <a:p>
            <a:endParaRPr lang="en-GB" dirty="0"/>
          </a:p>
          <a:p>
            <a:r>
              <a:rPr lang="en-GB" dirty="0"/>
              <a:t>• Human judgment remains essential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824E45-8402-70C5-D75C-C138715EE411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63BB0B-707E-ECE1-85ED-E6E8794AC9D9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8E1514F-43E9-C7F8-AB8B-571402C6ED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0A99A6E-FECE-42B4-5B38-B6E00D7C22DB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3C4E370-10B4-FCBC-BBF0-2B74BF6E0B7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76EB683-D2BA-748F-0B3D-A9AE6378B61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9E8DA6-75F1-6B95-FBBA-6F24D22274C5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7FF1A0-0AD0-A453-8310-C4B9F9869E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52FD33F-86E1-0D0A-73C9-7B6C3ED70DD9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E2D460A-1A80-543E-3CAC-A24B0A4E3E1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A59DF3EE-8547-F911-2503-1F05F72855C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FB0B40-F3A5-B156-A9E5-A9A35D5B7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0DAF9B-0DAF-FF8E-19CE-D2ED59D58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8F842A-A351-3F01-EAE3-B2A87D1DB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46BB3E-C236-3C0F-5E26-8CB23A9B2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AD0B5A-3BFF-BA26-8925-77566AEA0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B4AB44-98D6-A611-9204-C763C5974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6781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06CD0-5429-4874-7738-3DDB9F5D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8C1BA49-462F-DA5D-DE06-643CD4CB56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AD9C49BA-53A5-BC7E-6A8E-6A65E56C11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E0C2FB59-05C2-654A-459E-4C66E6D947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A88CFF1D-2109-8AA6-C6BF-EFEE74304D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66D9F-66EF-40BB-2E00-7DF75469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792" y="4922884"/>
            <a:ext cx="8229600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pPr algn="ctr"/>
            <a:r>
              <a:rPr sz="8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5B8E-0317-3BDD-D946-6288F2F36032}"/>
              </a:ext>
            </a:extLst>
          </p:cNvPr>
          <p:cNvSpPr txBox="1">
            <a:spLocks/>
          </p:cNvSpPr>
          <p:nvPr/>
        </p:nvSpPr>
        <p:spPr>
          <a:xfrm>
            <a:off x="7871070" y="65067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8000" b="1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sz="5400" b="0" dirty="0"/>
              <a:t>Questions &amp; Discussion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BB339-D0C7-64E5-E2BE-96137EFE4E21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F4B5C8-6910-E899-4F52-842152A7CC3C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E2A35E9-22F0-A604-84AC-B373B6A9FE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1AB5A8F-ECFC-DA10-AC3F-13572489EA6B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78B52AF5-6AA0-D29A-6AFE-00FF627B89B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1ACFC3AB-5196-C570-730B-7C11EC4CDD9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E87CBE-3F4C-A996-0FE0-A11FD5C6B684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D899586-E668-ACAE-FA95-CC3398835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1E2996-3CD8-312C-FC8D-09C44DF00B83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76DE94B-B13E-8FE8-1AD8-0FC052D9A23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1242BE1D-DFAB-FA26-B53C-A9438AFE184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81C511-4E46-2195-45E1-4DB5E6C0D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23ED13-D0A8-E106-96BA-4FB89ED99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4B141-55C0-9DB1-5231-D9FDEA871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49C76E-8FA8-E62B-8F54-2730D94B2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CE0E7F-0ECA-7AA0-54BA-3FBB33C51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1C9FA5-C4DF-B953-BFD3-6AEA7D99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3397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1EFAD-AE9F-2453-56A9-9A58F388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937" y="1077248"/>
            <a:ext cx="15965424" cy="1143000"/>
          </a:xfrm>
        </p:spPr>
        <p:txBody>
          <a:bodyPr>
            <a:normAutofit/>
          </a:bodyPr>
          <a:lstStyle/>
          <a:p>
            <a:r>
              <a:rPr sz="8000" dirty="0"/>
              <a:t>Why This Topic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6A6A-4740-4568-57C7-7DF2EE615FD4}"/>
              </a:ext>
            </a:extLst>
          </p:cNvPr>
          <p:cNvSpPr txBox="1">
            <a:spLocks/>
          </p:cNvSpPr>
          <p:nvPr/>
        </p:nvSpPr>
        <p:spPr>
          <a:xfrm>
            <a:off x="1877568" y="3830802"/>
            <a:ext cx="20628864" cy="261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Construction disputes rarely arise within a single discipline.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GB" sz="54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They usually emerge at the interfaces between disciplines.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AF80FB-9546-A80C-13E9-1FB2597525F3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F1C1BB-5D0A-C1E9-3C72-2A3B53714D2A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7A868DD-3E1D-9FDA-2FA3-6BA278386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6C96870-50C4-A9C9-0C65-664872BB047A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F2F6D96-24B9-7FE0-4D8E-C63E385BA46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29508D21-8AF0-9183-6360-3B5B5358754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6FED74-DFA1-BCDC-DD5B-A4AD2A0C3BF4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259106C-1C0F-652F-1F45-6BA6F5337C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1804C9C-6B56-F652-D539-4896ED4D479C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FD3851A3-AB9A-0426-3979-36BFFD61C5B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5248F5F4-622F-6449-9755-36A2E95B00A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C988DC-85F9-5FD7-8FDC-B3EC17096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11891A-8712-DAEB-E31A-353E9161F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0BF5D-7D21-EE39-78BC-62349DF7E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0DEE0E-9277-6E6E-E3BF-354ED507A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465B8B-68D6-0CB3-17DD-51E016B3E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9D8B89-F220-6B87-8E99-93EB49FCA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F320-E046-D9E4-3259-910C398D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137F38FE-91E8-19DD-1874-19116396E2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FEA43943-E786-E3DC-54FD-29B0DF2185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39323231-E5DD-55E1-0882-5D02185370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D78E518-9AB5-F1AC-2914-7108EB2C0C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329CE1-A8AE-46EA-E01C-38E93066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763" y="1241929"/>
            <a:ext cx="17702784" cy="1143000"/>
          </a:xfrm>
        </p:spPr>
        <p:txBody>
          <a:bodyPr>
            <a:normAutofit/>
          </a:bodyPr>
          <a:lstStyle/>
          <a:p>
            <a:r>
              <a:rPr sz="8000" dirty="0"/>
              <a:t>Central Proposition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C43BDF-D13F-3FB0-FACD-E0FA8051C278}"/>
              </a:ext>
            </a:extLst>
          </p:cNvPr>
          <p:cNvSpPr txBox="1">
            <a:spLocks/>
          </p:cNvSpPr>
          <p:nvPr/>
        </p:nvSpPr>
        <p:spPr>
          <a:xfrm>
            <a:off x="2531763" y="4166027"/>
            <a:ext cx="1770278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The challenge is not a lack of expertise.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GB" sz="54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The challenge is connecting expertise across disciplines.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5901F-C04A-338E-BE9D-98B9DC3074AD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CEDA8D-36BF-94AC-F2C9-7C513CFE1052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68ED82C-E78D-4978-EBBF-4C37E4A3D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677505F-5551-EF4A-9A32-8BF4FB51C4BA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47736E2E-4A59-2A0A-0B3E-956BEA7EF6E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ABC4FC26-F141-6692-6461-B44DAA552EC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46AF8B-7C9E-2955-7D55-51C6D24C34AA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2B46537-1129-04A5-6656-512277CAE5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D814C17-14A9-22FC-9DD7-579257080E62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1A7D0941-0098-2039-06D1-5F74576D308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F712EA89-989A-62B5-9469-9A6D3224D6E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EE837E-80CE-D55C-7A6E-40636AD0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815EE8-175B-AC01-1A1A-A634DA6FD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BE1CA5-BF8A-B9EE-EF71-599416CED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D0D580-E24F-2F42-E92D-67C5F637B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AE98B6-8FFD-84BC-7BFA-FBE668119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590118-38A2-A29D-AF7A-07DC3F1EF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8948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6953-78BE-35BA-0428-0D427DC9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B86416C-BF19-C642-3727-30E340CBDC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8339DF3D-AB97-EC6A-F9DD-E69643B005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60969CA7-CC1B-C39A-8BBF-EC9F4DC551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57C1297A-DD56-7300-DC0F-E82F75A5F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D1520-D5ED-C79F-DC27-93818350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17" y="1122556"/>
            <a:ext cx="19670860" cy="1143000"/>
          </a:xfrm>
        </p:spPr>
        <p:txBody>
          <a:bodyPr>
            <a:normAutofit/>
          </a:bodyPr>
          <a:lstStyle/>
          <a:p>
            <a:r>
              <a:rPr sz="8000" dirty="0"/>
              <a:t>What is Multidisciplinary Literacy?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1F00-4537-0043-A73A-60F42C25772B}"/>
              </a:ext>
            </a:extLst>
          </p:cNvPr>
          <p:cNvSpPr txBox="1">
            <a:spLocks/>
          </p:cNvSpPr>
          <p:nvPr/>
        </p:nvSpPr>
        <p:spPr>
          <a:xfrm>
            <a:off x="1953839" y="3244198"/>
            <a:ext cx="1982164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Understanding interactions between disciplines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GB" sz="54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Identifying failures at interfaces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GB" sz="54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Explaining complex issues clearly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GB" sz="5400" b="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GB" sz="5400" b="0" dirty="0"/>
              <a:t>Connecting technical, contractual and commercial perspectives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AB4F5F-5B90-0A59-230E-A2E70D48FF21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7048F7-47F3-4196-20E5-14E2434A3BB9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95B1DF-519D-1FC1-0379-48B5B54952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D40FC5A-5BE7-0819-E560-9C1898440CC0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BBAC148-C1F4-F0D3-2CDE-FB56AB43E1A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90987F2-07B7-E053-9CC3-CF53383618E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E5C72E-EB10-9F2F-1A58-100A567DD961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F1CF9C-E96E-FC40-C544-50ECC3463F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9D5491B-055C-DF55-3E4E-1DB1424E8AA0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43BA251A-A5C9-7A96-4319-CEE1FDDD474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5C6B316F-6F38-1369-FBE8-A3F4403B05C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9BB851-8B93-40B1-9DD2-F4C7CE0FA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E0100E-0DF8-CB57-78D2-6F27B0678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411C43-E893-063E-2134-60D6ED28A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1B04B8-5AB0-2450-88C6-AAC641316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325FF4-B98B-97BA-5560-22B8AEE36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2F81A1-D3DF-B292-02C1-A3524C5E6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2137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1F8A-9061-AE7B-3F05-A6A69D7F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B33D9449-39F0-7859-1C14-C263970421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13931050-6DFD-9170-2A24-4864B18101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4DC44C71-70F3-7E18-BD3D-ADC7FEF79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740F50EC-ACED-F1FC-A147-C209DFDFA6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F2C0FC-8A8A-D665-3A7F-4E0BD8080694}"/>
              </a:ext>
            </a:extLst>
          </p:cNvPr>
          <p:cNvSpPr txBox="1">
            <a:spLocks/>
          </p:cNvSpPr>
          <p:nvPr/>
        </p:nvSpPr>
        <p:spPr>
          <a:xfrm>
            <a:off x="1977656" y="1304277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8000" dirty="0"/>
              <a:t>Project Reality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54C1D7-773F-EF7F-F6F8-0BB6F537EF48}"/>
              </a:ext>
            </a:extLst>
          </p:cNvPr>
          <p:cNvSpPr txBox="1">
            <a:spLocks/>
          </p:cNvSpPr>
          <p:nvPr/>
        </p:nvSpPr>
        <p:spPr>
          <a:xfrm>
            <a:off x="2121643" y="3822966"/>
            <a:ext cx="2090360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5400" b="0" dirty="0"/>
              <a:t>Design ↔ Procurement ↔ Construction ↔ Testing &amp; Commissioning ↔ Operations</a:t>
            </a:r>
          </a:p>
          <a:p>
            <a:pPr hangingPunct="1"/>
            <a:endParaRPr lang="en-GB" sz="5400" b="0" dirty="0"/>
          </a:p>
          <a:p>
            <a:pPr hangingPunct="1"/>
            <a:endParaRPr lang="en-GB" sz="5400" b="0" dirty="0"/>
          </a:p>
          <a:p>
            <a:pPr hangingPunct="1"/>
            <a:r>
              <a:rPr lang="en-GB" sz="5400" b="0" dirty="0"/>
              <a:t>Problems often emerge at the handovers and interfaces.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F7153-175D-3CF6-E99E-E42618B4D11B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D6CE93-25E5-43F6-5303-3DFA8EF4BFD8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DCDC9C6-5BD8-B438-07D9-978026B27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E229F2C-0448-12D2-0158-EAAE5FC4B967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CABC0A4B-E9F4-A44A-CFAF-5F313C0EDAA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59E4EFB9-1C29-4546-5727-76605C4FE9D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CF6D3D3-DE7C-D720-4EDD-7D876984E532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C948F75-6CA6-85AC-B630-F7CBEC7383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80A7EFB-1C03-909D-4B2E-A26ADD80EAF0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3CEC3EB5-563F-7E63-7CA8-C8EBAF2639F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5F5A55B-B909-950C-391A-0F7EB7D9976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378919-E35A-3F6F-B935-251E37853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584EF1-4D1F-2263-0D78-21CE3856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E6B91-D67B-7B38-20A5-3B2EF0A67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B15E39-25BE-84AA-41CA-21B57633D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8AC24-CC03-58E5-73DA-8BE57180D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C146C2-2F6A-E46D-5B1C-CD3785107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1082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0C60F-491E-40F9-6B84-A158AE693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FBED7920-A3E0-66AD-F39A-2B50944F5B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C3E9B0B0-10A0-C7C1-0212-679995D3FC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8441D1C8-25B6-9D51-C6AD-A643D5F6BA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7A091DD7-B35B-F53B-5FEA-D173E54E63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B2441-3BAF-9447-67FD-0856F0C44B8B}"/>
              </a:ext>
            </a:extLst>
          </p:cNvPr>
          <p:cNvSpPr txBox="1">
            <a:spLocks/>
          </p:cNvSpPr>
          <p:nvPr/>
        </p:nvSpPr>
        <p:spPr>
          <a:xfrm>
            <a:off x="2408486" y="1276989"/>
            <a:ext cx="1592204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8000" dirty="0"/>
              <a:t>Where Disputes Actually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8D6C-0677-8772-C699-9C2949A1C8EF}"/>
              </a:ext>
            </a:extLst>
          </p:cNvPr>
          <p:cNvSpPr txBox="1">
            <a:spLocks/>
          </p:cNvSpPr>
          <p:nvPr/>
        </p:nvSpPr>
        <p:spPr>
          <a:xfrm>
            <a:off x="1760324" y="3263996"/>
            <a:ext cx="17218365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5400" b="0" dirty="0"/>
              <a:t>• Structural vs MEP coordination</a:t>
            </a:r>
          </a:p>
          <a:p>
            <a:pPr hangingPunct="1"/>
            <a:endParaRPr lang="en-GB" sz="5400" b="0" dirty="0"/>
          </a:p>
          <a:p>
            <a:pPr hangingPunct="1"/>
            <a:r>
              <a:rPr lang="en-GB" sz="5400" b="0" dirty="0"/>
              <a:t>• Design vs programme constraints</a:t>
            </a:r>
          </a:p>
          <a:p>
            <a:pPr hangingPunct="1"/>
            <a:endParaRPr lang="en-GB" sz="5400" b="0" dirty="0"/>
          </a:p>
          <a:p>
            <a:pPr hangingPunct="1"/>
            <a:r>
              <a:rPr lang="en-GB" sz="5400" b="0" dirty="0"/>
              <a:t>• Procurement vs construction sequence</a:t>
            </a:r>
          </a:p>
          <a:p>
            <a:pPr hangingPunct="1"/>
            <a:endParaRPr lang="en-GB" sz="5400" b="0" dirty="0"/>
          </a:p>
          <a:p>
            <a:pPr hangingPunct="1"/>
            <a:r>
              <a:rPr lang="en-GB" sz="5400" b="0" dirty="0"/>
              <a:t>• Testing vs contractual completion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26FAE79-F99C-268A-6F58-BA25978B9B3F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3A2CEE-751F-3A28-69B0-A3390ADFA318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865A2EA-D376-7A10-62F5-ADE01EF2E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BD24C9-78B0-C87A-9EB8-D32C14E05B19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CD5B60A-82FF-4D4A-D492-3EE99E11BD2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664B9D55-F79F-D83A-D456-F654BC10BCE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3C1807-44C9-DAE0-ADC8-9933B4C62974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D3BB75-3A29-FDB8-BD00-3D10014BBC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79EFACA-1233-7EFE-DA7F-4365FD4CAE67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948CA6F-BBC4-7A46-CE61-0B08EA33093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CE8310E1-2291-8F77-ACF5-EA2B2A3BC79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5BC190-9B30-A360-C4FB-E39380EDA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5A4ED57-FD24-A990-5ACB-3258ACD91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7C4ABF8-4087-D045-C75E-E8855CC83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3C8B371-D684-836B-2395-75A4A5841F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BE9D310-C0A7-25FE-03A0-89EDD5EF1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BA92625B-4849-9451-FA9B-0020C763E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8104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8740-D21B-6A8D-311B-51ECD269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0302A9B2-9EF7-9218-C29A-1D4BA98956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DFEA5BF5-860B-33E2-781D-76B6034C5A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2B9198E4-DDBD-0D0A-49CF-B0FE862352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3B2E1CBB-4B01-F13C-B838-B1FFA58C54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152BC-1C7C-B2E2-3B2C-E14D230C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543" y="1077248"/>
            <a:ext cx="17969022" cy="1143000"/>
          </a:xfrm>
        </p:spPr>
        <p:txBody>
          <a:bodyPr>
            <a:noAutofit/>
          </a:bodyPr>
          <a:lstStyle/>
          <a:p>
            <a:r>
              <a:rPr sz="8000" dirty="0"/>
              <a:t>Where Disputes Are Decided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2BD8B-07EC-2CB6-9915-A9E41B6D4E14}"/>
              </a:ext>
            </a:extLst>
          </p:cNvPr>
          <p:cNvSpPr txBox="1">
            <a:spLocks/>
          </p:cNvSpPr>
          <p:nvPr/>
        </p:nvSpPr>
        <p:spPr>
          <a:xfrm>
            <a:off x="2544958" y="3348356"/>
            <a:ext cx="19656973" cy="664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Dispute Boards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Adjudication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Arbitration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Litigation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Decision-makers need integrated explanations, not isolated expertise.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AAE611-3D95-6FA4-651F-5AECDAF033D2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50B724-9F43-54A5-CB23-EAACA86AD4E6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31B3D3-C3BC-62C4-F52A-38836C3102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CEFCBD8-10BD-5F35-BF0A-05E12B6A14BA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5975CE7-DC4B-9B01-A599-94F0D0CA455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204FB2D-D0CE-D464-F7F2-78574A63821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D03E27-487C-9462-28CD-99BF28EBF747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FF545E2-5AAB-6B54-1668-63D8A72833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95410C-3171-B598-4F13-6F63F8541437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F7E94946-5B67-4469-A1A9-A588562F869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3DC0FB70-311C-1C9F-645E-D1402B9C1D0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6E27B5-80B2-3998-1362-21E2FE707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D092FE-445B-2C8B-DE09-963B98178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52AB70-CEE9-5E69-97ED-014672E5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EEE75-762C-0C86-5A74-6FB78AD4A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E92199-A744-AF63-31D1-5B4F45F79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0508B6-A62A-2646-5CE7-F648A43B6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190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877-C7F0-959E-BE1B-4C805CC7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A9AFF448-FA40-4B07-7451-B5907C14F2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1FD6358C-70B4-FD57-60A0-236A5DB640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5CBC217F-DB94-43AB-62A8-8BF02FC501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84A2ACB-1E95-F965-712B-00A8F14230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4A50F-5D46-48B4-9EE7-B7DA2A6E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025" y="1077248"/>
            <a:ext cx="20563367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How Multidisciplinary Literacy is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20DF-BE23-8368-F8A2-9AF87238892B}"/>
              </a:ext>
            </a:extLst>
          </p:cNvPr>
          <p:cNvSpPr txBox="1">
            <a:spLocks/>
          </p:cNvSpPr>
          <p:nvPr/>
        </p:nvSpPr>
        <p:spPr>
          <a:xfrm>
            <a:off x="1702027" y="3102430"/>
            <a:ext cx="18479386" cy="657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dirty="0"/>
              <a:t>• Project exposure</a:t>
            </a:r>
          </a:p>
          <a:p>
            <a:endParaRPr lang="en-GB" dirty="0"/>
          </a:p>
          <a:p>
            <a:r>
              <a:rPr lang="en-GB" dirty="0"/>
              <a:t>• Cross-disciplinary collaboration</a:t>
            </a:r>
          </a:p>
          <a:p>
            <a:endParaRPr lang="en-GB" dirty="0"/>
          </a:p>
          <a:p>
            <a:r>
              <a:rPr lang="en-GB" dirty="0"/>
              <a:t>• Curiosity beyond your specialism</a:t>
            </a:r>
          </a:p>
          <a:p>
            <a:endParaRPr lang="en-GB" dirty="0"/>
          </a:p>
          <a:p>
            <a:r>
              <a:rPr lang="en-GB" dirty="0"/>
              <a:t>• Learning from other experts</a:t>
            </a:r>
          </a:p>
          <a:p>
            <a:endParaRPr lang="en-GB" dirty="0"/>
          </a:p>
          <a:p>
            <a:r>
              <a:rPr lang="en-GB" dirty="0"/>
              <a:t>• Continuous professional development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5CCAE-46FA-AFF8-2809-4D77D3602C0A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43CB0B-3F72-FB86-380D-58E3B8A31367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EF19468-332F-2F46-5DBB-C1AFBF22A7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F5F2DC9-07F9-9675-3B25-2D4D07917BD7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5FF6B4C-DE00-F9EA-02C4-124BBFB231E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CEF7900-3F1E-595A-A11C-0637D58F488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0F0B6D-6F3F-6AE7-3477-69A42B86371A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2549048-24ED-ED80-3C4E-B1753216A9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264C91B-8A9A-DE86-A6B0-8D2061CACEAA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2ABC1D0A-779C-9F0A-F12C-DFE19BD2A7B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8BA2BFE1-8E55-AC87-3123-975D6F35D15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59728-EDF4-0067-5FAA-F33C5768C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12F280-AB01-3621-A6B4-9282827CC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01B5FC-3B5F-8062-B042-4C544ACEA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909178-E674-A5F2-D5E2-0A2453E00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1032BE-6FB0-D43E-08B2-81BEDFE8D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2FEA7C-646B-C873-1D87-B628F30E9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125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123C-160F-D01F-EA62-16C924715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753D65BC-2F6B-B0A9-8BF9-FFCD579730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35162AEE-F039-CD61-1724-D8D0CB287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2EFE415B-0431-E543-3F23-1C73678801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B8005E2E-1B79-CC85-E9AD-E556000EE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E96A1-4A64-A4D5-A4FC-C1B46B24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890491"/>
            <a:ext cx="8229600" cy="1143000"/>
          </a:xfrm>
          <a:ln w="12700">
            <a:miter lim="400000"/>
          </a:ln>
        </p:spPr>
        <p:txBody>
          <a:bodyPr lIns="50800" tIns="50800" rIns="50800" bIns="50800" anchor="b">
            <a:noAutofit/>
          </a:bodyPr>
          <a:lstStyle/>
          <a:p>
            <a:r>
              <a:rPr sz="8000" dirty="0"/>
              <a:t>The Role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69C8-0888-986E-C355-7E6C93608F07}"/>
              </a:ext>
            </a:extLst>
          </p:cNvPr>
          <p:cNvSpPr txBox="1">
            <a:spLocks/>
          </p:cNvSpPr>
          <p:nvPr/>
        </p:nvSpPr>
        <p:spPr>
          <a:xfrm>
            <a:off x="2194559" y="3810822"/>
            <a:ext cx="19240677" cy="575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spcBef>
                <a:spcPts val="0"/>
              </a:spcBef>
              <a:defRPr sz="5400" spc="-232"/>
            </a:lvl1pPr>
            <a:lvl2pPr>
              <a:lnSpc>
                <a:spcPct val="80000"/>
              </a:lnSpc>
              <a:spcBef>
                <a:spcPts val="0"/>
              </a:spcBef>
              <a:defRPr sz="8500" b="1" spc="-170"/>
            </a:lvl2pPr>
            <a:lvl3pPr>
              <a:lnSpc>
                <a:spcPct val="80000"/>
              </a:lnSpc>
              <a:spcBef>
                <a:spcPts val="0"/>
              </a:spcBef>
              <a:defRPr sz="8500" b="1" spc="-170"/>
            </a:lvl3pPr>
            <a:lvl4pPr>
              <a:lnSpc>
                <a:spcPct val="80000"/>
              </a:lnSpc>
              <a:spcBef>
                <a:spcPts val="0"/>
              </a:spcBef>
              <a:defRPr sz="8500" b="1" spc="-170"/>
            </a:lvl4pPr>
            <a:lvl5pPr>
              <a:lnSpc>
                <a:spcPct val="80000"/>
              </a:lnSpc>
              <a:spcBef>
                <a:spcPts val="0"/>
              </a:spcBef>
              <a:defRPr sz="8500" b="1" spc="-170"/>
            </a:lvl5pPr>
            <a:lvl6pPr>
              <a:lnSpc>
                <a:spcPct val="80000"/>
              </a:lnSpc>
              <a:spcBef>
                <a:spcPts val="0"/>
              </a:spcBef>
              <a:defRPr sz="8500" b="1" spc="-170"/>
            </a:lvl6pPr>
            <a:lvl7pPr>
              <a:lnSpc>
                <a:spcPct val="80000"/>
              </a:lnSpc>
              <a:spcBef>
                <a:spcPts val="0"/>
              </a:spcBef>
              <a:defRPr sz="8500" b="1" spc="-170"/>
            </a:lvl7pPr>
            <a:lvl8pPr>
              <a:lnSpc>
                <a:spcPct val="80000"/>
              </a:lnSpc>
              <a:spcBef>
                <a:spcPts val="0"/>
              </a:spcBef>
              <a:defRPr sz="8500" b="1" spc="-170"/>
            </a:lvl8pPr>
            <a:lvl9pPr>
              <a:lnSpc>
                <a:spcPct val="80000"/>
              </a:lnSpc>
              <a:spcBef>
                <a:spcPts val="0"/>
              </a:spcBef>
              <a:defRPr sz="8500" b="1" spc="-170"/>
            </a:lvl9pPr>
          </a:lstStyle>
          <a:p>
            <a:r>
              <a:rPr lang="en-GB" dirty="0"/>
              <a:t>AI can:</a:t>
            </a:r>
          </a:p>
          <a:p>
            <a:endParaRPr lang="en-GB" dirty="0"/>
          </a:p>
          <a:p>
            <a:r>
              <a:rPr lang="en-GB" dirty="0"/>
              <a:t>• Accelerate learning</a:t>
            </a:r>
          </a:p>
          <a:p>
            <a:endParaRPr lang="en-GB" dirty="0"/>
          </a:p>
          <a:p>
            <a:r>
              <a:rPr lang="en-GB" dirty="0"/>
              <a:t>• Explain unfamiliar concepts</a:t>
            </a:r>
          </a:p>
          <a:p>
            <a:endParaRPr lang="en-GB" dirty="0"/>
          </a:p>
          <a:p>
            <a:r>
              <a:rPr lang="en-GB" dirty="0"/>
              <a:t>• Connect knowledge domains</a:t>
            </a:r>
          </a:p>
          <a:p>
            <a:endParaRPr lang="en-GB" dirty="0"/>
          </a:p>
          <a:p>
            <a:r>
              <a:rPr lang="en-GB" dirty="0"/>
              <a:t>• Support analysis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6CCE54-C3E3-6AA1-024D-E333A76EC3BF}"/>
              </a:ext>
            </a:extLst>
          </p:cNvPr>
          <p:cNvGrpSpPr/>
          <p:nvPr/>
        </p:nvGrpSpPr>
        <p:grpSpPr>
          <a:xfrm>
            <a:off x="1194958" y="10612119"/>
            <a:ext cx="22536355" cy="1661654"/>
            <a:chOff x="1194958" y="10612119"/>
            <a:chExt cx="22536355" cy="16616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8F3068-6205-1A2A-1345-0190C0F6A4F5}"/>
                </a:ext>
              </a:extLst>
            </p:cNvPr>
            <p:cNvGrpSpPr/>
            <p:nvPr/>
          </p:nvGrpSpPr>
          <p:grpSpPr>
            <a:xfrm>
              <a:off x="1194958" y="10613139"/>
              <a:ext cx="2700000" cy="1620000"/>
              <a:chOff x="503138" y="1323805"/>
              <a:chExt cx="2700000" cy="1620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9A7CEAC-084B-0A19-6448-CDA100D75C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2518" r="29046" b="2518"/>
              <a:stretch/>
            </p:blipFill>
            <p:spPr>
              <a:xfrm>
                <a:off x="503138" y="1323805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E69CC83-6FE2-9640-9D16-5E85A189181F}"/>
                  </a:ext>
                </a:extLst>
              </p:cNvPr>
              <p:cNvGrpSpPr/>
              <p:nvPr/>
            </p:nvGrpSpPr>
            <p:grpSpPr>
              <a:xfrm>
                <a:off x="643641" y="1975321"/>
                <a:ext cx="366566" cy="314928"/>
                <a:chOff x="613428" y="5414757"/>
                <a:chExt cx="366566" cy="31492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DE92E7BF-C6DC-EF69-E266-2652271F4AA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769491F-A933-52F3-4EC2-6033E3C5CF5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43C619-D546-E183-6033-9CEF4C475C01}"/>
                </a:ext>
              </a:extLst>
            </p:cNvPr>
            <p:cNvGrpSpPr/>
            <p:nvPr/>
          </p:nvGrpSpPr>
          <p:grpSpPr>
            <a:xfrm>
              <a:off x="4028082" y="10650886"/>
              <a:ext cx="2700000" cy="1620000"/>
              <a:chOff x="3376498" y="1322051"/>
              <a:chExt cx="2700000" cy="162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C8A87B6-2B6B-7270-A2C7-D01723D2D9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t="5662" r="5328" b="5662"/>
              <a:stretch/>
            </p:blipFill>
            <p:spPr>
              <a:xfrm>
                <a:off x="3376498" y="1322051"/>
                <a:ext cx="2700000" cy="1620000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9169ECA-9258-D552-9041-E456DD778B4F}"/>
                  </a:ext>
                </a:extLst>
              </p:cNvPr>
              <p:cNvGrpSpPr/>
              <p:nvPr/>
            </p:nvGrpSpPr>
            <p:grpSpPr>
              <a:xfrm>
                <a:off x="3505657" y="1973567"/>
                <a:ext cx="366566" cy="314928"/>
                <a:chOff x="613428" y="5414757"/>
                <a:chExt cx="366566" cy="31492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04648F33-1330-6EE4-34D9-39F10427529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 rotWithShape="1">
                <a:blip r:embed="rId10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stretch/>
              </p:blipFill>
              <p:spPr>
                <a:xfrm>
                  <a:off x="712001" y="5414757"/>
                  <a:ext cx="267993" cy="314928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29EA58BE-F7EF-4765-1402-A789DC86EFF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 rotWithShape="1">
                <a:blip r:embed="rId12"/>
                <a:srcRect/>
                <a:stretch/>
              </p:blipFill>
              <p:spPr>
                <a:xfrm>
                  <a:off x="613428" y="5414757"/>
                  <a:ext cx="267993" cy="3149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760D95-4BBF-A30C-D1E7-F80724C0C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4204" b="4204"/>
            <a:stretch/>
          </p:blipFill>
          <p:spPr>
            <a:xfrm>
              <a:off x="18256998" y="10612119"/>
              <a:ext cx="2700000" cy="16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3AF161-000B-4836-9E4B-08581B44F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35" r="25336" b="35"/>
            <a:stretch/>
          </p:blipFill>
          <p:spPr>
            <a:xfrm>
              <a:off x="6857241" y="10650886"/>
              <a:ext cx="2700000" cy="16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71375-FE0B-867D-C8E4-CF46FDA4E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t="656" r="7479" b="656"/>
            <a:stretch/>
          </p:blipFill>
          <p:spPr>
            <a:xfrm>
              <a:off x="9719057" y="10653773"/>
              <a:ext cx="2700000" cy="162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75A371-764A-7D5C-81D7-3F4BDEC65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213" t="234" b="234"/>
            <a:stretch/>
          </p:blipFill>
          <p:spPr>
            <a:xfrm>
              <a:off x="21031313" y="10612119"/>
              <a:ext cx="2700000" cy="162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EA4B43-C872-859D-0778-40BA07920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b="15321"/>
            <a:stretch/>
          </p:blipFill>
          <p:spPr>
            <a:xfrm>
              <a:off x="15410032" y="10613139"/>
              <a:ext cx="2700000" cy="16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22C4A8-AAED-C206-BD40-0FC30A99A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 l="9035" t="4744" r="9097" b="4744"/>
            <a:stretch/>
          </p:blipFill>
          <p:spPr>
            <a:xfrm>
              <a:off x="12573448" y="10613139"/>
              <a:ext cx="270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95827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37463\AppData\Local\Templafy\AddIns\PowerPointVsto\Blue Chevron.png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293</Words>
  <Application>Microsoft Macintosh PowerPoint</Application>
  <PresentationFormat>Custom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Helvetica Neue Medium</vt:lpstr>
      <vt:lpstr>21_BasicWhite</vt:lpstr>
      <vt:lpstr>PowerPoint Presentation</vt:lpstr>
      <vt:lpstr>Why This Topic Matters</vt:lpstr>
      <vt:lpstr>Central Proposition</vt:lpstr>
      <vt:lpstr>What is Multidisciplinary Literacy?</vt:lpstr>
      <vt:lpstr>PowerPoint Presentation</vt:lpstr>
      <vt:lpstr>PowerPoint Presentation</vt:lpstr>
      <vt:lpstr>Where Disputes Are Decided</vt:lpstr>
      <vt:lpstr>How Multidisciplinary Literacy is Developed</vt:lpstr>
      <vt:lpstr>The Role of AI</vt:lpstr>
      <vt:lpstr>The Limits of AI</vt:lpstr>
      <vt:lpstr>Practical Examples</vt:lpstr>
      <vt:lpstr>A Framework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Ekrem Kaya</cp:lastModifiedBy>
  <cp:revision>3</cp:revision>
  <dcterms:modified xsi:type="dcterms:W3CDTF">2026-06-09T11:46:24Z</dcterms:modified>
</cp:coreProperties>
</file>