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4" r:id="rId4"/>
    <p:sldId id="261" r:id="rId5"/>
    <p:sldId id="265" r:id="rId6"/>
    <p:sldId id="266" r:id="rId7"/>
    <p:sldId id="267" r:id="rId8"/>
    <p:sldId id="268" r:id="rId9"/>
    <p:sldId id="269" r:id="rId10"/>
    <p:sldId id="270" r:id="rId11"/>
    <p:sldId id="271" r:id="rId12"/>
    <p:sldId id="272" r:id="rId13"/>
    <p:sldId id="273" r:id="rId14"/>
    <p:sldId id="274" r:id="rId15"/>
    <p:sldId id="275" r:id="rId16"/>
    <p:sldId id="258" r:id="rId17"/>
    <p:sldId id="256" r:id="rId1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7068063" y="1938395"/>
            <a:ext cx="4979773" cy="1628399"/>
          </a:xfrm>
        </p:spPr>
        <p:txBody>
          <a:bodyPr>
            <a:normAutofit fontScale="90000"/>
          </a:bodyPr>
          <a:lstStyle/>
          <a:p>
            <a:r>
              <a:rPr lang="en-GB" sz="2400" b="1" dirty="0">
                <a:solidFill>
                  <a:schemeClr val="bg1"/>
                </a:solidFill>
                <a:latin typeface="Arial" panose="020B0604020202020204" pitchFamily="34" charset="0"/>
                <a:cs typeface="Arial" panose="020B0604020202020204" pitchFamily="34" charset="0"/>
              </a:rPr>
              <a:t>MEANING AND ENFORCEABILITY OF FIT FOR PURPOSE CLAUSES</a:t>
            </a:r>
            <a:br>
              <a:rPr lang="en-GB" sz="2400" b="1" dirty="0">
                <a:solidFill>
                  <a:schemeClr val="bg1"/>
                </a:solidFill>
                <a:latin typeface="Arial" panose="020B0604020202020204" pitchFamily="34" charset="0"/>
                <a:cs typeface="Arial" panose="020B0604020202020204" pitchFamily="34" charset="0"/>
              </a:rPr>
            </a:b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 A CIVIL LAW JURISDICTION PERSPECTIVE –</a:t>
            </a: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214536" y="3566794"/>
            <a:ext cx="4471792" cy="3500220"/>
          </a:xfrm>
        </p:spPr>
        <p:txBody>
          <a:bodyPr>
            <a:normAutofit/>
          </a:bodyPr>
          <a:lstStyle/>
          <a:p>
            <a:pPr algn="r">
              <a:lnSpc>
                <a:spcPct val="110000"/>
              </a:lnSpc>
              <a:spcBef>
                <a:spcPts val="0"/>
              </a:spcBef>
            </a:pPr>
            <a:endParaRPr lang="en-GB" sz="1800" b="1"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endParaRPr lang="en-GB" sz="1800" b="1"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endParaRPr lang="en-GB" sz="1800" b="1"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endParaRPr lang="en-GB" sz="1800" b="1"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r>
              <a:rPr lang="en-TR" sz="1800" b="1" dirty="0">
                <a:solidFill>
                  <a:schemeClr val="bg1"/>
                </a:solidFill>
                <a:latin typeface="Arial" panose="020B0604020202020204" pitchFamily="34" charset="0"/>
                <a:cs typeface="Arial" panose="020B0604020202020204" pitchFamily="34" charset="0"/>
              </a:rPr>
              <a:t>Mino Han</a:t>
            </a:r>
          </a:p>
          <a:p>
            <a:pPr algn="r">
              <a:lnSpc>
                <a:spcPct val="110000"/>
              </a:lnSpc>
              <a:spcBef>
                <a:spcPts val="0"/>
              </a:spcBef>
            </a:pPr>
            <a:r>
              <a:rPr lang="en-TR" sz="1600">
                <a:solidFill>
                  <a:schemeClr val="bg1"/>
                </a:solidFill>
                <a:latin typeface="Arial" panose="020B0604020202020204" pitchFamily="34" charset="0"/>
                <a:cs typeface="Arial" panose="020B0604020202020204" pitchFamily="34" charset="0"/>
              </a:rPr>
              <a:t>minohan</a:t>
            </a:r>
            <a:r>
              <a:rPr lang="en-TR" sz="1600" dirty="0">
                <a:solidFill>
                  <a:schemeClr val="bg1"/>
                </a:solidFill>
                <a:latin typeface="Arial" panose="020B0604020202020204" pitchFamily="34" charset="0"/>
                <a:cs typeface="Arial" panose="020B0604020202020204" pitchFamily="34" charset="0"/>
              </a:rPr>
              <a:t>@peterandkim.com</a:t>
            </a:r>
            <a:r>
              <a:rPr lang="en-GB" sz="1600" dirty="0">
                <a:solidFill>
                  <a:schemeClr val="bg1"/>
                </a:solidFill>
                <a:latin typeface="Arial" panose="020B0604020202020204" pitchFamily="34" charset="0"/>
                <a:cs typeface="Arial" panose="020B0604020202020204" pitchFamily="34" charset="0"/>
              </a:rPr>
              <a:t> </a:t>
            </a:r>
            <a:endParaRPr lang="en-TR" sz="1600"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endParaRPr lang="en-TR" sz="16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280716" y="212797"/>
            <a:ext cx="1054736" cy="1220355"/>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1417830" y="951785"/>
            <a:ext cx="8985636"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566138" y="186039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1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D.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Other Statutory Mechanisms Under Korean Law Imposing Strict Liability On The Contractor For Defective Works</a:t>
            </a:r>
          </a:p>
          <a:p>
            <a:pPr lvl="1" algn="just">
              <a:lnSpc>
                <a:spcPct val="110000"/>
              </a:lnSpc>
              <a:spcAft>
                <a:spcPts val="12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Statutory Defect Liability Provisions In The Korean Civil Code</a:t>
            </a:r>
          </a:p>
          <a:p>
            <a:pPr algn="just">
              <a:lnSpc>
                <a:spcPct val="110000"/>
              </a:lnSpc>
              <a:spcAft>
                <a:spcPts val="800"/>
              </a:spcAft>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statutory duty imposes a strict liability on the contractor. </a:t>
            </a:r>
          </a:p>
          <a:p>
            <a:pPr marL="285750" indent="-285750" algn="just">
              <a:lnSpc>
                <a:spcPct val="110000"/>
              </a:lnSpc>
              <a:spcAft>
                <a:spcPts val="800"/>
              </a:spcAft>
              <a:buFont typeface="Arial" panose="020B0604020202020204" pitchFamily="34" charset="0"/>
              <a:buChar char="•"/>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statutory right of the employer (or this statutory obligation by the contractor) arises even if the contractor has exercised reasonably its skill and care for the works. </a:t>
            </a:r>
          </a:p>
          <a:p>
            <a:pPr marL="285750" indent="-285750" algn="just">
              <a:lnSpc>
                <a:spcPct val="110000"/>
              </a:lnSpc>
              <a:spcAft>
                <a:spcPts val="800"/>
              </a:spcAft>
              <a:buFont typeface="Arial" panose="020B0604020202020204" pitchFamily="34" charset="0"/>
              <a:buChar char="•"/>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statutory duty differs from a “fitness for purpose” clause in terms of the legal remedies available to an employer. The remedies available to an employer under Article 667 of the Korean Civil Code include demanding the contractor to repair the defect, or seeking damages in lieu of such demand, which is limited to repair costs. Therefore, while the scope of claimable damages is more limited, Article 667 of the Korean Civil Code entitles an employer to seek specific performance, which is a remedy usually not available under English law. </a:t>
            </a:r>
          </a:p>
        </p:txBody>
      </p:sp>
      <p:pic>
        <p:nvPicPr>
          <p:cNvPr id="4" name="Picture 3">
            <a:extLst>
              <a:ext uri="{FF2B5EF4-FFF2-40B4-BE49-F238E27FC236}">
                <a16:creationId xmlns:a16="http://schemas.microsoft.com/office/drawing/2014/main" id="{5D2A78F4-C83F-E915-9A8D-78879EBF7FF0}"/>
              </a:ext>
            </a:extLst>
          </p:cNvPr>
          <p:cNvPicPr>
            <a:picLocks noChangeAspect="1"/>
          </p:cNvPicPr>
          <p:nvPr/>
        </p:nvPicPr>
        <p:blipFill>
          <a:blip r:embed="rId4"/>
          <a:stretch>
            <a:fillRect/>
          </a:stretch>
        </p:blipFill>
        <p:spPr>
          <a:xfrm>
            <a:off x="1603181" y="299732"/>
            <a:ext cx="5592663" cy="438430"/>
          </a:xfrm>
          <a:prstGeom prst="rect">
            <a:avLst/>
          </a:prstGeom>
        </p:spPr>
      </p:pic>
    </p:spTree>
    <p:extLst>
      <p:ext uri="{BB962C8B-B14F-4D97-AF65-F5344CB8AC3E}">
        <p14:creationId xmlns:p14="http://schemas.microsoft.com/office/powerpoint/2010/main" val="54582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280716" y="212797"/>
            <a:ext cx="1054736" cy="1220355"/>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1417830" y="951785"/>
            <a:ext cx="8985636"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566138" y="186039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D.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Other Statutory Mechanisms Under Korean Law Imposing Strict Liability On The Contractor For Defective Works</a:t>
            </a:r>
          </a:p>
          <a:p>
            <a:pPr lvl="1" algn="just">
              <a:lnSpc>
                <a:spcPct val="100000"/>
              </a:lnSpc>
              <a:spcAft>
                <a:spcPts val="12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b. Interplay Between Statutory Defect Liability Provisions and Contractual Obligations to Deliver Works Without Defects</a:t>
            </a:r>
          </a:p>
          <a:p>
            <a:pPr marL="285750" lvl="0" indent="-285750" algn="just">
              <a:lnSpc>
                <a:spcPct val="100000"/>
              </a:lnSpc>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Statutory remedies under Article 667 of the Korean Civil Code: no need to prove fault, damages are limited to repair costs. </a:t>
            </a:r>
          </a:p>
          <a:p>
            <a:pPr marL="285750" lvl="0" indent="-285750" algn="just">
              <a:lnSpc>
                <a:spcPct val="10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Breach of contract: Need to prove fault, damages include ordinary damages and (foreseeable) special damages.</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An employer can choose which remedy to pursue – it can also elect to pursue both remedies (to the extent they do not result in double recovery). </a:t>
            </a:r>
          </a:p>
        </p:txBody>
      </p:sp>
      <p:pic>
        <p:nvPicPr>
          <p:cNvPr id="4" name="Picture 3">
            <a:extLst>
              <a:ext uri="{FF2B5EF4-FFF2-40B4-BE49-F238E27FC236}">
                <a16:creationId xmlns:a16="http://schemas.microsoft.com/office/drawing/2014/main" id="{D0E87102-C023-A734-48B5-D644C9821077}"/>
              </a:ext>
            </a:extLst>
          </p:cNvPr>
          <p:cNvPicPr>
            <a:picLocks noChangeAspect="1"/>
          </p:cNvPicPr>
          <p:nvPr/>
        </p:nvPicPr>
        <p:blipFill>
          <a:blip r:embed="rId4"/>
          <a:stretch>
            <a:fillRect/>
          </a:stretch>
        </p:blipFill>
        <p:spPr>
          <a:xfrm>
            <a:off x="1603181" y="299732"/>
            <a:ext cx="5592663" cy="438430"/>
          </a:xfrm>
          <a:prstGeom prst="rect">
            <a:avLst/>
          </a:prstGeom>
        </p:spPr>
      </p:pic>
    </p:spTree>
    <p:extLst>
      <p:ext uri="{BB962C8B-B14F-4D97-AF65-F5344CB8AC3E}">
        <p14:creationId xmlns:p14="http://schemas.microsoft.com/office/powerpoint/2010/main" val="184200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3. MEANING AND ENFORCEABILITY OF THE FITNESS FOR PURPOSE CLAUSES UNDER SWISS LAW</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Meaning Of “Fit For Purpose” Under Swiss Law In Light Of The Meaning Of “Defects”</a:t>
            </a:r>
          </a:p>
          <a:p>
            <a:pPr algn="just">
              <a:lnSpc>
                <a:spcPct val="100000"/>
              </a:lnSpc>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Similarly to Korean law, a breach of a “fitness for purpose” clause would likely be considered a “defect”. </a:t>
            </a:r>
          </a:p>
          <a:p>
            <a:pPr algn="just">
              <a:lnSpc>
                <a:spcPct val="100000"/>
              </a:lnSpc>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According to the Swiss Supreme Court, a work is defective:</a:t>
            </a:r>
          </a:p>
          <a:p>
            <a:pPr marL="800100" lvl="1" indent="-342900" algn="just">
              <a:lnSpc>
                <a:spcPct val="100000"/>
              </a:lnSpc>
              <a:buFont typeface="+mj-lt"/>
              <a:buAutoNum type="romanLcParenBoth"/>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when it lacks the properties (i.e., qualities, specifications, features) explicitly or implicitly agreed upon by the parties;</a:t>
            </a:r>
          </a:p>
          <a:p>
            <a:pPr marL="800100" lvl="1" indent="-342900" algn="just">
              <a:lnSpc>
                <a:spcPct val="100000"/>
              </a:lnSpc>
              <a:buFont typeface="+mj-lt"/>
              <a:buAutoNum type="romanLcParenBoth"/>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when it lacks the properties which the customer could have expected according to the rules of good faith. </a:t>
            </a:r>
          </a:p>
          <a:p>
            <a:pPr algn="just">
              <a:lnSpc>
                <a:spcPct val="100000"/>
              </a:lnSpc>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work is deemed “fit for purpose” if it has the properties necessary or usual for the purpose or intended use of the work (“</a:t>
            </a:r>
            <a:r>
              <a:rPr lang="en-GB" sz="1800" i="1" dirty="0" err="1">
                <a:solidFill>
                  <a:schemeClr val="bg1"/>
                </a:solidFill>
                <a:effectLst/>
                <a:latin typeface="Arial" panose="020B0604020202020204" pitchFamily="34" charset="0"/>
                <a:ea typeface="맑은 고딕" panose="020B0503020000020004" pitchFamily="50" charset="-127"/>
                <a:cs typeface="Arial" panose="020B0604020202020204" pitchFamily="34" charset="0"/>
              </a:rPr>
              <a:t>Gebrauchszweck</a:t>
            </a: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a:t>
            </a:r>
          </a:p>
          <a:p>
            <a:pPr>
              <a:lnSpc>
                <a:spcPct val="100000"/>
              </a:lnSpc>
            </a:pPr>
            <a:endParaRPr lang="en-TR"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40555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3. MEANING AND ENFORCEABILITY OF THE FITNESS FOR PURPOSE CLAUSES UNDER SWISS LAW</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B. Application Of “Fitness For Purpose” Clauses and The Principle Of Fault</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Under Swiss law, if the debtor proves that it is not at fault for a breach of contract, it bears no liability for damages. (Article 97 of the Swiss Code of Obligations)</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One can only claim that a “fitness for purpose” obligation was breached and seek damages if the contractor was at fault (i.e., was negligent) – or in other words, if the contractor had not exercised its reasonable skill and care for the works performed.</a:t>
            </a:r>
          </a:p>
          <a:p>
            <a:pPr>
              <a:lnSpc>
                <a:spcPct val="100000"/>
              </a:lnSpc>
            </a:pPr>
            <a:endParaRPr lang="en-TR"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538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3. MEANING AND ENFORCEABILITY OF THE FITNESS FOR PURPOSE CLAUSES UNDER SWISS LAW</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 Statutory Mechanisms Imposing Liability On The Contractor For Defective Works</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Swiss Supreme Court has held: </a:t>
            </a:r>
          </a:p>
          <a:p>
            <a:pPr marL="736600" algn="just">
              <a:lnSpc>
                <a:spcPct val="100000"/>
              </a:lnSpc>
              <a:spcAft>
                <a:spcPts val="800"/>
              </a:spcAft>
            </a:pP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Under Article 368 CO, </a:t>
            </a:r>
            <a:r>
              <a:rPr lang="en-GB" sz="1800" i="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contractor is responsible for the work’s quality, even in the absence of fault</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His liability is sanctioned by the client’s right to reject the defective work, or to reduce the price, or to require the contractor to repair the work. </a:t>
            </a:r>
            <a:r>
              <a:rPr lang="en-GB" sz="1800" i="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If the contractor is at fault, he may be required to pay full damages</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In accordance with the rule in article 97 of the Swiss Code of Obligations, he must prove that he is not at fault. </a:t>
            </a: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(Emphasis added)</a:t>
            </a:r>
          </a:p>
          <a:p>
            <a:pPr>
              <a:lnSpc>
                <a:spcPct val="100000"/>
              </a:lnSpc>
            </a:pPr>
            <a:endParaRPr lang="en-TR"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54221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3. MEANING AND ENFORCEABILITY OF THE FITNESS FOR PURPOSE CLAUSES UNDER SWISS LAW</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 Statutory Mechanisms Imposing Liability </a:t>
            </a: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O</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n The Contractor For Defective Works</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Articles 368(1) and (2) CO provide that the employer has a cumulative right to seek damages for the loss resulting from the defect in the work which remains or would remain despite the termination of the contract, the reduction of the price or the rectification of the work. </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damages covered by this provision include not only the repair costs but also the consequential damages, such as lost profits. </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Contrarily to the other remedies available under Article 368 CO, the right to claim damages requires the establishment of the contractor’s fault. </a:t>
            </a:r>
          </a:p>
          <a:p>
            <a:pPr>
              <a:lnSpc>
                <a:spcPct val="100000"/>
              </a:lnSpc>
            </a:pPr>
            <a:endParaRPr lang="en-TR"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319946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1" y="2175088"/>
            <a:ext cx="5686816" cy="452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4. CONCLUSION</a:t>
            </a:r>
            <a:endParaRPr lang="en-TR" sz="24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
        <p:nvSpPr>
          <p:cNvPr id="3" name="Subtitle 2">
            <a:extLst>
              <a:ext uri="{FF2B5EF4-FFF2-40B4-BE49-F238E27FC236}">
                <a16:creationId xmlns:a16="http://schemas.microsoft.com/office/drawing/2014/main" id="{B32CA9EC-A7F4-93AF-4FDF-1229E0FF2997}"/>
              </a:ext>
            </a:extLst>
          </p:cNvPr>
          <p:cNvSpPr txBox="1">
            <a:spLocks/>
          </p:cNvSpPr>
          <p:nvPr/>
        </p:nvSpPr>
        <p:spPr>
          <a:xfrm>
            <a:off x="2172729" y="2614345"/>
            <a:ext cx="7846540"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meaning, scope and enforceability of a "fitness for purpose" clause may vary significantly depending on the substantive law governing the construction contract. </a:t>
            </a:r>
          </a:p>
          <a:p>
            <a:pPr marL="342900" lvl="0" indent="-342900" algn="just">
              <a:lnSpc>
                <a:spcPct val="100000"/>
              </a:lnSpc>
              <a:buFont typeface="+mj-lt"/>
              <a:buAutoNum type="arabicPeriod"/>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What is the meaning of defects under the relevant governing law?</a:t>
            </a:r>
          </a:p>
          <a:p>
            <a:pPr marL="342900" lvl="0" indent="-342900" algn="just">
              <a:lnSpc>
                <a:spcPct val="100000"/>
              </a:lnSpc>
              <a:buFont typeface="+mj-lt"/>
              <a:buAutoNum type="arabicPeriod"/>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Is the fault principle applicable under that governing law?</a:t>
            </a:r>
          </a:p>
          <a:p>
            <a:pPr marL="342900" lvl="0" indent="-342900" algn="just">
              <a:lnSpc>
                <a:spcPct val="100000"/>
              </a:lnSpc>
              <a:buFont typeface="+mj-lt"/>
              <a:buAutoNum type="arabicPeriod"/>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Is deviating from the fault principle allowable under that governing law? </a:t>
            </a:r>
          </a:p>
          <a:p>
            <a:pPr marL="342900" lvl="0" indent="-342900" algn="just">
              <a:lnSpc>
                <a:spcPct val="100000"/>
              </a:lnSpc>
              <a:spcAft>
                <a:spcPts val="800"/>
              </a:spcAft>
              <a:buFont typeface="+mj-lt"/>
              <a:buAutoNum type="arabicPeriod"/>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Are there statutory regimes under which a contractor is subject to a fit for purpose obligation? What are the remedies? </a:t>
            </a:r>
          </a:p>
          <a:p>
            <a:pPr algn="just">
              <a:lnSpc>
                <a:spcPct val="100000"/>
              </a:lnSpc>
              <a:spcBef>
                <a:spcPts val="600"/>
              </a:spcBef>
              <a:spcAft>
                <a:spcPts val="6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When negotiating the construction contract, one should be conscious of the potential differences and implications of the governing law when agreeing on a “fitness for purpose” provision.</a:t>
            </a:r>
          </a:p>
        </p:txBody>
      </p:sp>
    </p:spTree>
    <p:extLst>
      <p:ext uri="{BB962C8B-B14F-4D97-AF65-F5344CB8AC3E}">
        <p14:creationId xmlns:p14="http://schemas.microsoft.com/office/powerpoint/2010/main" val="286048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b="1" dirty="0">
                <a:solidFill>
                  <a:schemeClr val="bg1"/>
                </a:solidFill>
                <a:latin typeface="Arial" panose="020B0604020202020204" pitchFamily="34" charset="0"/>
                <a:cs typeface="Arial" panose="020B0604020202020204" pitchFamily="34" charset="0"/>
              </a:rPr>
              <a:t>THANK YOU</a:t>
            </a:r>
            <a:endParaRPr lang="en-TR" sz="4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2" name="Subtitle 2">
            <a:extLst>
              <a:ext uri="{FF2B5EF4-FFF2-40B4-BE49-F238E27FC236}">
                <a16:creationId xmlns:a16="http://schemas.microsoft.com/office/drawing/2014/main" id="{9ABCE0B1-F956-DDFC-1CAD-9C211D1420E9}"/>
              </a:ext>
            </a:extLst>
          </p:cNvPr>
          <p:cNvSpPr>
            <a:spLocks noGrp="1"/>
          </p:cNvSpPr>
          <p:nvPr>
            <p:ph type="subTitle" idx="1"/>
          </p:nvPr>
        </p:nvSpPr>
        <p:spPr>
          <a:xfrm>
            <a:off x="7214536" y="3566794"/>
            <a:ext cx="4471792" cy="3500220"/>
          </a:xfrm>
        </p:spPr>
        <p:txBody>
          <a:bodyPr>
            <a:normAutofit/>
          </a:bodyPr>
          <a:lstStyle/>
          <a:p>
            <a:pPr algn="r">
              <a:lnSpc>
                <a:spcPct val="110000"/>
              </a:lnSpc>
              <a:spcBef>
                <a:spcPts val="0"/>
              </a:spcBef>
            </a:pPr>
            <a:endParaRPr lang="en-GB" sz="1800" b="1"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r>
              <a:rPr lang="en-TR" sz="1800" b="1" dirty="0">
                <a:solidFill>
                  <a:schemeClr val="bg1"/>
                </a:solidFill>
                <a:latin typeface="Arial" panose="020B0604020202020204" pitchFamily="34" charset="0"/>
                <a:cs typeface="Arial" panose="020B0604020202020204" pitchFamily="34" charset="0"/>
              </a:rPr>
              <a:t>Mino Han</a:t>
            </a:r>
          </a:p>
          <a:p>
            <a:pPr algn="r">
              <a:lnSpc>
                <a:spcPct val="110000"/>
              </a:lnSpc>
              <a:spcBef>
                <a:spcPts val="0"/>
              </a:spcBef>
            </a:pPr>
            <a:r>
              <a:rPr lang="en-TR" sz="1600">
                <a:solidFill>
                  <a:schemeClr val="bg1"/>
                </a:solidFill>
                <a:latin typeface="Arial" panose="020B0604020202020204" pitchFamily="34" charset="0"/>
                <a:cs typeface="Arial" panose="020B0604020202020204" pitchFamily="34" charset="0"/>
              </a:rPr>
              <a:t>minohan</a:t>
            </a:r>
            <a:r>
              <a:rPr lang="en-TR" sz="1600" dirty="0">
                <a:solidFill>
                  <a:schemeClr val="bg1"/>
                </a:solidFill>
                <a:latin typeface="Arial" panose="020B0604020202020204" pitchFamily="34" charset="0"/>
                <a:cs typeface="Arial" panose="020B0604020202020204" pitchFamily="34" charset="0"/>
              </a:rPr>
              <a:t>@peterandkim.com</a:t>
            </a:r>
            <a:r>
              <a:rPr lang="en-GB" sz="1600" dirty="0">
                <a:solidFill>
                  <a:schemeClr val="bg1"/>
                </a:solidFill>
                <a:latin typeface="Arial" panose="020B0604020202020204" pitchFamily="34" charset="0"/>
                <a:cs typeface="Arial" panose="020B0604020202020204" pitchFamily="34" charset="0"/>
              </a:rPr>
              <a:t> </a:t>
            </a:r>
            <a:endParaRPr lang="en-TR" sz="1600"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endParaRPr lang="en-TR" sz="1600" dirty="0">
              <a:solidFill>
                <a:schemeClr val="bg1"/>
              </a:solidFill>
              <a:latin typeface="Arial" panose="020B0604020202020204" pitchFamily="34" charset="0"/>
              <a:cs typeface="Arial" panose="020B0604020202020204" pitchFamily="34" charset="0"/>
            </a:endParaRPr>
          </a:p>
          <a:p>
            <a:pPr algn="r">
              <a:lnSpc>
                <a:spcPct val="110000"/>
              </a:lnSpc>
              <a:spcBef>
                <a:spcPts val="0"/>
              </a:spcBef>
            </a:pPr>
            <a:r>
              <a:rPr lang="en-TR" sz="1800" b="1" dirty="0">
                <a:solidFill>
                  <a:schemeClr val="bg1"/>
                </a:solidFill>
                <a:latin typeface="Arial" panose="020B0604020202020204" pitchFamily="34" charset="0"/>
                <a:cs typeface="Arial" panose="020B0604020202020204" pitchFamily="34" charset="0"/>
              </a:rPr>
              <a:t>Flavio Peter</a:t>
            </a:r>
          </a:p>
          <a:p>
            <a:pPr algn="r">
              <a:lnSpc>
                <a:spcPct val="110000"/>
              </a:lnSpc>
              <a:spcBef>
                <a:spcPts val="0"/>
              </a:spcBef>
            </a:pPr>
            <a:r>
              <a:rPr lang="en-TR" sz="1600">
                <a:solidFill>
                  <a:schemeClr val="bg1"/>
                </a:solidFill>
                <a:latin typeface="Arial" panose="020B0604020202020204" pitchFamily="34" charset="0"/>
                <a:cs typeface="Arial" panose="020B0604020202020204" pitchFamily="34" charset="0"/>
              </a:rPr>
              <a:t>fpeter</a:t>
            </a:r>
            <a:r>
              <a:rPr lang="en-TR" sz="1600" dirty="0">
                <a:solidFill>
                  <a:schemeClr val="bg1"/>
                </a:solidFill>
                <a:latin typeface="Arial" panose="020B0604020202020204" pitchFamily="34" charset="0"/>
                <a:cs typeface="Arial" panose="020B0604020202020204" pitchFamily="34" charset="0"/>
              </a:rPr>
              <a:t>@peterandkim.com</a:t>
            </a:r>
          </a:p>
        </p:txBody>
      </p:sp>
    </p:spTree>
    <p:extLst>
      <p:ext uri="{BB962C8B-B14F-4D97-AF65-F5344CB8AC3E}">
        <p14:creationId xmlns:p14="http://schemas.microsoft.com/office/powerpoint/2010/main" val="399672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1. MEANING AND APPLICATION OF FIT FOR PURPOSE CLAUSES UNDER ENGLISH LAW – WITH FOCUS ON MT HØJGAARD A/S V E.ON</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2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Meaning Of “Fit For Purpose” Under English Law</a:t>
            </a:r>
          </a:p>
          <a:p>
            <a:pPr algn="just">
              <a:lnSpc>
                <a:spcPct val="12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Under English law, two distinct standards of care may generally apply to a contractor: </a:t>
            </a:r>
          </a:p>
          <a:p>
            <a:pPr marL="742950" lvl="1" indent="-285750" algn="just">
              <a:lnSpc>
                <a:spcPct val="120000"/>
              </a:lnSpc>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“fitness for purpose” </a:t>
            </a:r>
          </a:p>
          <a:p>
            <a:pPr marL="742950" lvl="1" indent="-285750" algn="just">
              <a:lnSpc>
                <a:spcPct val="12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“reasonable skill and care”</a:t>
            </a:r>
          </a:p>
          <a:p>
            <a:pPr algn="just">
              <a:lnSpc>
                <a:spcPct val="12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“Fitness for purpose” entails an obligation to achieve a specific outcome. </a:t>
            </a:r>
          </a:p>
          <a:p>
            <a:pPr algn="just">
              <a:lnSpc>
                <a:spcPct val="12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In principle, there needs to be an express “fitness for purpose” provision in the contract to impose a “fitness for purpose” obligation on a contractor.</a:t>
            </a:r>
          </a:p>
          <a:p>
            <a:pPr>
              <a:lnSpc>
                <a:spcPct val="120000"/>
              </a:lnSpc>
            </a:pPr>
            <a:endParaRPr lang="en-TR"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1. MEANING AND APPLICATION OF FIT FOR PURPOSE CLAUSES UNDER ENGLISH LAW – WITH FOCUS ON MT HØJGAARD A/S V E.ON</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2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B. Application Of Fit For Purpose Clauses – Strict Liability?</a:t>
            </a:r>
          </a:p>
          <a:p>
            <a:pPr lvl="0" algn="just">
              <a:lnSpc>
                <a:spcPct val="120000"/>
              </a:lnSpc>
              <a:spcBef>
                <a:spcPts val="1200"/>
              </a:spcBef>
              <a:spcAft>
                <a:spcPts val="600"/>
              </a:spcAft>
            </a:pP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MT </a:t>
            </a:r>
            <a:r>
              <a:rPr lang="en-GB" sz="1800" i="1" dirty="0" err="1">
                <a:solidFill>
                  <a:schemeClr val="bg1"/>
                </a:solidFill>
                <a:effectLst/>
                <a:latin typeface="Arial" panose="020B0604020202020204" pitchFamily="34" charset="0"/>
                <a:ea typeface="맑은 고딕" panose="020B0503020000020004" pitchFamily="50" charset="-127"/>
                <a:cs typeface="Arial" panose="020B0604020202020204" pitchFamily="34" charset="0"/>
              </a:rPr>
              <a:t>Højgaard</a:t>
            </a:r>
            <a:endPar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marL="742950" lvl="1" indent="-285750" algn="just">
              <a:lnSpc>
                <a:spcPct val="120000"/>
              </a:lnSpc>
              <a:buFont typeface="Arial" panose="020B0604020202020204" pitchFamily="34" charset="0"/>
              <a:buChar char="•"/>
            </a:pPr>
            <a:r>
              <a:rPr lang="en-GB" sz="1800" dirty="0">
                <a:solidFill>
                  <a:schemeClr val="bg1"/>
                </a:solidFill>
                <a:latin typeface="Arial" panose="020B0604020202020204" pitchFamily="34" charset="0"/>
                <a:ea typeface="맑은 고딕" panose="020B0503020000020004" pitchFamily="50" charset="-127"/>
                <a:cs typeface="Arial" panose="020B0604020202020204" pitchFamily="34" charset="0"/>
              </a:rPr>
              <a:t>If the contract provided for both standards, then both standards should be enforced on the contractor</a:t>
            </a:r>
          </a:p>
          <a:p>
            <a:pPr marL="742950" lvl="1" indent="-285750" algn="just">
              <a:lnSpc>
                <a:spcPct val="120000"/>
              </a:lnSpc>
              <a:spcAft>
                <a:spcPts val="800"/>
              </a:spcAft>
              <a:buFont typeface="Arial" panose="020B0604020202020204" pitchFamily="34" charset="0"/>
              <a:buChar char="•"/>
            </a:pPr>
            <a:r>
              <a:rPr lang="en-GB" sz="1800" dirty="0">
                <a:solidFill>
                  <a:schemeClr val="bg1"/>
                </a:solidFill>
                <a:latin typeface="Arial" panose="020B0604020202020204" pitchFamily="34" charset="0"/>
                <a:ea typeface="맑은 고딕" panose="020B0503020000020004" pitchFamily="50" charset="-127"/>
                <a:cs typeface="Arial" panose="020B0604020202020204" pitchFamily="34" charset="0"/>
              </a:rPr>
              <a:t>So long as a technical specification attached to the contract formed part of the contract, this could be relied on as the basis for determining the “purpose” of a contract</a:t>
            </a:r>
            <a:endPar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lvl="0" algn="just">
              <a:lnSpc>
                <a:spcPct val="120000"/>
              </a:lnSpc>
              <a:spcBef>
                <a:spcPts val="1200"/>
              </a:spcBef>
              <a:spcAft>
                <a:spcPts val="600"/>
              </a:spcAft>
            </a:pPr>
            <a:r>
              <a:rPr lang="en-GB" sz="1800" dirty="0">
                <a:solidFill>
                  <a:schemeClr val="bg1"/>
                </a:solidFill>
                <a:latin typeface="Arial" panose="020B0604020202020204" pitchFamily="34" charset="0"/>
                <a:ea typeface="맑은 고딕" panose="020B0503020000020004" pitchFamily="50" charset="-127"/>
                <a:cs typeface="Arial" panose="020B0604020202020204" pitchFamily="34" charset="0"/>
              </a:rPr>
              <a:t>Should a contractor fail to comply with a fitness for purposes clause, it will generally be liable for damages</a:t>
            </a: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47357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Meaning Of “Fit For Purpose” Under Korean Law In Light Of The Concept Of “Defects”</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Korean Supreme Court held that the definition of “building defect” encompassed both subjective and objective elements – a “building defect” meant that: </a:t>
            </a:r>
          </a:p>
          <a:p>
            <a:pPr marL="800100" lvl="1" indent="-342900" algn="just">
              <a:lnSpc>
                <a:spcPct val="100000"/>
              </a:lnSpc>
              <a:buFont typeface="+mj-lt"/>
              <a:buAutoNum type="romanLcParenBoth"/>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the building contained structural and functional deficiencies that departed from what was agreed in the contract </a:t>
            </a:r>
            <a:r>
              <a:rPr lang="en-GB" sz="1800" b="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or</a:t>
            </a: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a:t>
            </a:r>
          </a:p>
          <a:p>
            <a:pPr marL="800100" lvl="1" indent="-342900" algn="just">
              <a:lnSpc>
                <a:spcPct val="100000"/>
              </a:lnSpc>
              <a:spcAft>
                <a:spcPts val="800"/>
              </a:spcAft>
              <a:buFont typeface="+mj-lt"/>
              <a:buAutoNum type="romanLcParenBoth"/>
            </a:pPr>
            <a:r>
              <a:rPr lang="en-GB" sz="1800"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did not possess the industry quality standard commonly anticipated for buildings</a:t>
            </a: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a:t>
            </a:r>
          </a:p>
          <a:p>
            <a:pPr algn="l">
              <a:lnSpc>
                <a:spcPct val="100000"/>
              </a:lnSpc>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This means where a contract governed by Korean law requires that a building be free from both defects and fit for purpose, the “fitness for purpose” clause could be rendered meaningless. </a:t>
            </a:r>
            <a:endParaRPr lang="en-T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11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5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B.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Application Of Fit For Purpose Clauses – Does The Fault Principle Still Apply, And If So Does A Fit For Purpose Clause Operate Like A Reasonable Skill And Care Clause</a:t>
            </a:r>
          </a:p>
          <a:p>
            <a:pPr marL="285750" indent="-285750" algn="just">
              <a:lnSpc>
                <a:spcPct val="15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Fault principle: A party may not be held liable for a breach of contract unless it was at fault when breaching the contract. (Korean Civil Code Article 390)</a:t>
            </a:r>
          </a:p>
          <a:p>
            <a:pPr marL="285750" indent="-285750" algn="just">
              <a:lnSpc>
                <a:spcPct val="15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No deviation allowed – likely deemed unconstitutional </a:t>
            </a:r>
            <a:r>
              <a:rPr lang="en-GB" sz="1800" b="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and</a:t>
            </a: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likely to be rendered unenforceable in light of the Framework Act Article 22(5)</a:t>
            </a:r>
          </a:p>
        </p:txBody>
      </p:sp>
    </p:spTree>
    <p:extLst>
      <p:ext uri="{BB962C8B-B14F-4D97-AF65-F5344CB8AC3E}">
        <p14:creationId xmlns:p14="http://schemas.microsoft.com/office/powerpoint/2010/main" val="314373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B.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Application Of Fit For Purpose Clauses – Does The Fault Principle Still Apply, And If So Does A Fit For Purpose Clause Operate Like A Reasonable Skill And Care Clause</a:t>
            </a:r>
          </a:p>
          <a:p>
            <a:pPr algn="just">
              <a:lnSpc>
                <a:spcPct val="100000"/>
              </a:lnSpc>
              <a:spcAft>
                <a:spcPts val="800"/>
              </a:spcAft>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“fitness for purpose” clause will be subject to the fault principle. </a:t>
            </a:r>
          </a:p>
          <a:p>
            <a:pPr marL="742950" lvl="1" indent="-285750" algn="just">
              <a:lnSpc>
                <a:spcPct val="100000"/>
              </a:lnSpc>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One can only claim that a “fitness for purpose” obligation was breached if the contractor was at fault (i.e., was negligent) – or in other words, if the contractor had not exercised its reasonable skill and care for the works performed. </a:t>
            </a:r>
          </a:p>
          <a:p>
            <a:pPr marL="742950" lvl="1" indent="-285750" algn="just">
              <a:lnSpc>
                <a:spcPct val="10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distinction between a “fitness for purpose” obligation (to which the fault principle applies) with a contractor’s “reasonable skill and care” obligation would become extremely difficult. </a:t>
            </a:r>
          </a:p>
        </p:txBody>
      </p:sp>
    </p:spTree>
    <p:extLst>
      <p:ext uri="{BB962C8B-B14F-4D97-AF65-F5344CB8AC3E}">
        <p14:creationId xmlns:p14="http://schemas.microsoft.com/office/powerpoint/2010/main" val="401884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C.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Enforceability Of “Fitness For Purpose” Clauses In Light Of The Framework Act On The Construction Industry</a:t>
            </a:r>
          </a:p>
          <a:p>
            <a:pPr algn="just">
              <a:lnSpc>
                <a:spcPct val="100000"/>
              </a:lnSpc>
            </a:pPr>
            <a:r>
              <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What if the parties expressly agree to derogate from the fault principle?</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00000"/>
              </a:lnSpc>
              <a:buFont typeface="Arial" panose="020B0604020202020204" pitchFamily="34" charset="0"/>
              <a:buChar char="•"/>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Framework Act on Construction Industry (“</a:t>
            </a: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Framework Act</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is a special statute enacted to ensure the proper execution of construction works carried out in Korea. </a:t>
            </a: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0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According to Article 22(5) of the Framework Act, the terms of a construction contract can be held unenforceable and ineffective if the terms are remarkably unfair to a party. </a:t>
            </a:r>
            <a:endPar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p:txBody>
      </p:sp>
    </p:spTree>
    <p:extLst>
      <p:ext uri="{BB962C8B-B14F-4D97-AF65-F5344CB8AC3E}">
        <p14:creationId xmlns:p14="http://schemas.microsoft.com/office/powerpoint/2010/main" val="143129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751488" y="2519105"/>
            <a:ext cx="10689021"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751488" y="3298908"/>
            <a:ext cx="10689021" cy="40786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C.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Enforceability Of “Fitness For Purpose” Clauses In Light Of The Framework Act On The Construction Industry</a:t>
            </a:r>
          </a:p>
          <a:p>
            <a:pPr marL="285750" indent="-285750" algn="just">
              <a:lnSpc>
                <a:spcPct val="10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22(5) sub-section 3 states as an example of a remarkably unfair contract clause: “</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Where </a:t>
            </a:r>
            <a:r>
              <a:rPr lang="en-GB" sz="1800" i="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either party to the contract passes responsibility for matters on to the other party to the contract</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which cannot be expected as at the time of the conclusion of the contract in light of all the relevant conditions, such as a type of a contract for construction works and the scope of construction works</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marL="285750" indent="-285750" algn="just">
              <a:lnSpc>
                <a:spcPct val="100000"/>
              </a:lnSpc>
              <a:spcAft>
                <a:spcPts val="800"/>
              </a:spcAft>
              <a:buFont typeface="Arial" panose="020B0604020202020204" pitchFamily="34" charset="0"/>
              <a:buChar char="•"/>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22(5) sub-section 5 states as an example of a remarkably unfair contract clause: “</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Where either party to the contract </a:t>
            </a:r>
            <a:r>
              <a:rPr lang="en-GB" sz="1800" i="1" u="sng"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infringes on a legitimate interest of the other party</a:t>
            </a:r>
            <a:r>
              <a:rPr lang="en-GB" sz="1800" i="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 to the contract by determining excessively reduced or increased liability for damages of a party to the contract due to breach of the contract</a:t>
            </a: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p:txBody>
      </p:sp>
    </p:spTree>
    <p:extLst>
      <p:ext uri="{BB962C8B-B14F-4D97-AF65-F5344CB8AC3E}">
        <p14:creationId xmlns:p14="http://schemas.microsoft.com/office/powerpoint/2010/main" val="25254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280716" y="212797"/>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1603181" y="299732"/>
            <a:ext cx="5592663" cy="438430"/>
          </a:xfrm>
          <a:prstGeom prst="rect">
            <a:avLst/>
          </a:prstGeom>
        </p:spPr>
      </p:pic>
      <p:sp>
        <p:nvSpPr>
          <p:cNvPr id="2" name="Title 1">
            <a:extLst>
              <a:ext uri="{FF2B5EF4-FFF2-40B4-BE49-F238E27FC236}">
                <a16:creationId xmlns:a16="http://schemas.microsoft.com/office/drawing/2014/main" id="{7AF1E067-738D-D6F0-31E3-4F1AB5FA7EB9}"/>
              </a:ext>
            </a:extLst>
          </p:cNvPr>
          <p:cNvSpPr txBox="1">
            <a:spLocks/>
          </p:cNvSpPr>
          <p:nvPr/>
        </p:nvSpPr>
        <p:spPr>
          <a:xfrm>
            <a:off x="1417830" y="951785"/>
            <a:ext cx="8985636"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chemeClr val="bg1"/>
                </a:solidFill>
                <a:latin typeface="Arial" panose="020B0604020202020204" pitchFamily="34" charset="0"/>
                <a:cs typeface="Arial" panose="020B0604020202020204" pitchFamily="34" charset="0"/>
              </a:rPr>
              <a:t>2. MEANING AND ENFORCEABILITY OF FIT FOR PURPOSE CLAUSES UNDER KOREAN LAW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76EA79-C302-1AEA-C17E-D48BEC4BB1D4}"/>
              </a:ext>
            </a:extLst>
          </p:cNvPr>
          <p:cNvSpPr txBox="1">
            <a:spLocks/>
          </p:cNvSpPr>
          <p:nvPr/>
        </p:nvSpPr>
        <p:spPr>
          <a:xfrm>
            <a:off x="566138" y="1860398"/>
            <a:ext cx="10689021" cy="40786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10000"/>
              </a:lnSpc>
              <a:spcBef>
                <a:spcPts val="1200"/>
              </a:spcBef>
              <a:spcAft>
                <a:spcPts val="600"/>
              </a:spcAft>
            </a:pPr>
            <a:r>
              <a:rPr lang="en-GB" sz="1800" b="1" dirty="0">
                <a:solidFill>
                  <a:schemeClr val="bg1"/>
                </a:solidFill>
                <a:latin typeface="Arial" panose="020B0604020202020204" pitchFamily="34" charset="0"/>
                <a:ea typeface="맑은 고딕" panose="020B0503020000020004" pitchFamily="50" charset="-127"/>
                <a:cs typeface="Arial" panose="020B0604020202020204" pitchFamily="34" charset="0"/>
              </a:rPr>
              <a:t>D. </a:t>
            </a: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Other Statutory Mechanisms Under Korean Law Imposing Strict Liability On The Contractor For Defective Works</a:t>
            </a:r>
          </a:p>
          <a:p>
            <a:pPr lvl="1" algn="just">
              <a:lnSpc>
                <a:spcPct val="110000"/>
              </a:lnSpc>
              <a:spcAft>
                <a:spcPts val="1200"/>
              </a:spcAft>
            </a:pPr>
            <a:r>
              <a:rPr lang="en-GB" sz="1800" b="1" dirty="0">
                <a:solidFill>
                  <a:schemeClr val="bg1"/>
                </a:solidFill>
                <a:effectLst/>
                <a:latin typeface="Arial" panose="020B0604020202020204" pitchFamily="34" charset="0"/>
                <a:ea typeface="맑은 고딕" panose="020B0503020000020004" pitchFamily="50" charset="-127"/>
                <a:cs typeface="Arial" panose="020B0604020202020204" pitchFamily="34" charset="0"/>
              </a:rPr>
              <a:t>a. Statutory Defect Liability Provisions In The Korean Civil Code</a:t>
            </a:r>
          </a:p>
          <a:p>
            <a:pPr algn="just">
              <a:lnSpc>
                <a:spcPct val="110000"/>
              </a:lnSpc>
              <a:spcAft>
                <a:spcPts val="800"/>
              </a:spcAft>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671 sets out varying defect liability periods based on the nature of the work. </a:t>
            </a:r>
            <a:endParaRPr lang="en-GB" sz="17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marL="742950" lvl="1" indent="-285750" algn="just">
              <a:lnSpc>
                <a:spcPct val="110000"/>
              </a:lnSpc>
              <a:buFont typeface="Arial" panose="020B0604020202020204" pitchFamily="34" charset="0"/>
              <a:buChar char="•"/>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For land, buildings, or structures, the defect liability period is five years from the completion date. </a:t>
            </a:r>
            <a:endParaRPr lang="en-GB" sz="17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marL="742950" lvl="1" indent="-285750" algn="just">
              <a:lnSpc>
                <a:spcPct val="110000"/>
              </a:lnSpc>
              <a:spcAft>
                <a:spcPts val="800"/>
              </a:spcAft>
              <a:buFont typeface="Arial" panose="020B0604020202020204" pitchFamily="34" charset="0"/>
              <a:buChar char="•"/>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However, if the work involves materials like stone, limestone, brick, or metal, the period extends to ten years (Article 671(1)).</a:t>
            </a:r>
            <a:endParaRPr lang="en-GB" sz="17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algn="just">
              <a:lnSpc>
                <a:spcPct val="110000"/>
              </a:lnSpc>
              <a:spcAft>
                <a:spcPts val="800"/>
              </a:spcAft>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Within the statutory defect liability period (either 5 or 10 years), the employer has the statutory right to demand the contractor to repair a defect in the completed work, unless the defect is minor and the repair cost would be excessive. </a:t>
            </a:r>
            <a:endParaRPr lang="en-GB" sz="17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a:p>
            <a:pPr algn="just">
              <a:lnSpc>
                <a:spcPct val="110000"/>
              </a:lnSpc>
              <a:spcAft>
                <a:spcPts val="800"/>
              </a:spcAft>
            </a:pPr>
            <a:r>
              <a:rPr lang="en-GB" sz="1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term “defect” in these statutory provisions must be interpreted broadly to encompasses the subjective test as well as the objective test. </a:t>
            </a:r>
            <a:endParaRPr lang="en-GB" sz="1700" dirty="0">
              <a:solidFill>
                <a:schemeClr val="bg1"/>
              </a:solidFill>
              <a:effectLst/>
              <a:latin typeface="Arial" panose="020B0604020202020204" pitchFamily="34" charset="0"/>
              <a:ea typeface="맑은 고딕" panose="020B0503020000020004" pitchFamily="50" charset="-127"/>
              <a:cs typeface="Arial" panose="020B0604020202020204" pitchFamily="34" charset="0"/>
            </a:endParaRPr>
          </a:p>
        </p:txBody>
      </p:sp>
    </p:spTree>
    <p:extLst>
      <p:ext uri="{BB962C8B-B14F-4D97-AF65-F5344CB8AC3E}">
        <p14:creationId xmlns:p14="http://schemas.microsoft.com/office/powerpoint/2010/main" val="2609082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2011</Words>
  <Application>Microsoft Macintosh PowerPoint</Application>
  <PresentationFormat>Geniş ekran</PresentationFormat>
  <Paragraphs>98</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Theme</vt:lpstr>
      <vt:lpstr>MEANING AND ENFORCEABILITY OF FIT FOR PURPOSE CLAUSES  – A CIVIL LAW JURISDICTION PERSPECTIVE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BUSRA YIGIT</cp:lastModifiedBy>
  <cp:revision>8</cp:revision>
  <dcterms:created xsi:type="dcterms:W3CDTF">2023-08-28T12:48:48Z</dcterms:created>
  <dcterms:modified xsi:type="dcterms:W3CDTF">2023-10-17T06:34:35Z</dcterms:modified>
</cp:coreProperties>
</file>