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0" r:id="rId3"/>
    <p:sldId id="263" r:id="rId4"/>
    <p:sldId id="264" r:id="rId5"/>
    <p:sldId id="265" r:id="rId6"/>
    <p:sldId id="266" r:id="rId7"/>
    <p:sldId id="276" r:id="rId8"/>
    <p:sldId id="267" r:id="rId9"/>
    <p:sldId id="268" r:id="rId10"/>
    <p:sldId id="277" r:id="rId11"/>
    <p:sldId id="269" r:id="rId12"/>
    <p:sldId id="270" r:id="rId13"/>
    <p:sldId id="272" r:id="rId14"/>
    <p:sldId id="271" r:id="rId15"/>
    <p:sldId id="273" r:id="rId16"/>
    <p:sldId id="274" r:id="rId17"/>
    <p:sldId id="275" r:id="rId18"/>
    <p:sldId id="258" r:id="rId19"/>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34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0"/>
  </p:normalViewPr>
  <p:slideViewPr>
    <p:cSldViewPr snapToGrid="0">
      <p:cViewPr varScale="1">
        <p:scale>
          <a:sx n="120" d="100"/>
          <a:sy n="120" d="100"/>
        </p:scale>
        <p:origin x="2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3917-907F-20B7-6F57-B551449F6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7FF78AAA-E652-488F-A73B-2A8FB1A5B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0A9C3789-1171-0561-BC17-C91432556A0B}"/>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5" name="Footer Placeholder 4">
            <a:extLst>
              <a:ext uri="{FF2B5EF4-FFF2-40B4-BE49-F238E27FC236}">
                <a16:creationId xmlns:a16="http://schemas.microsoft.com/office/drawing/2014/main" id="{4739D153-800A-28C6-148E-A7C83FFC1C29}"/>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0200025D-125A-D4C8-58FC-A4C40080AED1}"/>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345366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42F5-CFFE-1BB1-B52B-2C7BD36D886B}"/>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0313EFF2-520E-2EEC-BAAE-884C961C61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3A9396BD-C28B-A7E5-493A-62BE4D970372}"/>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5" name="Footer Placeholder 4">
            <a:extLst>
              <a:ext uri="{FF2B5EF4-FFF2-40B4-BE49-F238E27FC236}">
                <a16:creationId xmlns:a16="http://schemas.microsoft.com/office/drawing/2014/main" id="{3561119D-FA1A-F228-3576-E42F6484C09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21905BEC-04E2-36B0-4FEF-97D4391B2EFF}"/>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245614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D683DC-932B-6793-904F-AC5EAEB933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D5BF7F92-C501-6260-F929-7985C533D6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95C8D1DE-E279-4627-4675-C443E5E7189E}"/>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5" name="Footer Placeholder 4">
            <a:extLst>
              <a:ext uri="{FF2B5EF4-FFF2-40B4-BE49-F238E27FC236}">
                <a16:creationId xmlns:a16="http://schemas.microsoft.com/office/drawing/2014/main" id="{65428A38-C182-764D-A3AE-5B7820A6D59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AE99E4CA-D434-5C3A-FD02-34237B8928B8}"/>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17627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6098-6363-ECCB-E296-66EF4AE66EA0}"/>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2D52F5F3-0A19-1E10-5277-BE6C3E186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5222E6C5-97E1-6604-C355-06D87071C4DC}"/>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5" name="Footer Placeholder 4">
            <a:extLst>
              <a:ext uri="{FF2B5EF4-FFF2-40B4-BE49-F238E27FC236}">
                <a16:creationId xmlns:a16="http://schemas.microsoft.com/office/drawing/2014/main" id="{3DAF3F12-2A13-9036-F30A-828C9C3BBAD4}"/>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F3DF9244-66DC-AD84-8E52-16DF46199139}"/>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534342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1E85C-7F99-ABB1-AF4A-8ED1981B11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7BFE6BAF-D78F-DFC0-8F2A-CC85C9B8E1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E70EB4-B7F6-446D-56AC-2DB969643C7C}"/>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5" name="Footer Placeholder 4">
            <a:extLst>
              <a:ext uri="{FF2B5EF4-FFF2-40B4-BE49-F238E27FC236}">
                <a16:creationId xmlns:a16="http://schemas.microsoft.com/office/drawing/2014/main" id="{3F486753-5F25-92B4-1816-A201154DDA4D}"/>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6A0BB6BB-57AF-7320-D142-D72597DB1F67}"/>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119887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D1A71-E5FD-109F-D793-6051B7727CDA}"/>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46BEE6CF-DD93-81D8-4612-CE7E76F0BC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FF9838FE-0BCF-91F8-1D29-0736900FEC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BA924C08-6148-7734-76B6-A070BD086EDD}"/>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6" name="Footer Placeholder 5">
            <a:extLst>
              <a:ext uri="{FF2B5EF4-FFF2-40B4-BE49-F238E27FC236}">
                <a16:creationId xmlns:a16="http://schemas.microsoft.com/office/drawing/2014/main" id="{FD992125-9B32-18C6-B057-60B725103D1A}"/>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BF7D15F6-8C04-0980-DF8F-2C1FA68425B1}"/>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9912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E33C-D301-6B8E-A741-B5D5DFA609D9}"/>
              </a:ext>
            </a:extLst>
          </p:cNvPr>
          <p:cNvSpPr>
            <a:spLocks noGrp="1"/>
          </p:cNvSpPr>
          <p:nvPr>
            <p:ph type="title"/>
          </p:nvPr>
        </p:nvSpPr>
        <p:spPr>
          <a:xfrm>
            <a:off x="839788" y="365125"/>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09A407C0-A77B-0D08-10DA-40F5DF54C2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632D57-2A8C-4D34-0AF3-4105C821E9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B5322D1D-6913-36F9-44F7-5F169C586B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824AD-E9C9-D7A0-F87D-2B9AD63857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461154DD-2923-4126-7851-6E1EDD9A04FE}"/>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8" name="Footer Placeholder 7">
            <a:extLst>
              <a:ext uri="{FF2B5EF4-FFF2-40B4-BE49-F238E27FC236}">
                <a16:creationId xmlns:a16="http://schemas.microsoft.com/office/drawing/2014/main" id="{ED297033-3D68-3326-28A2-B64159BFA340}"/>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BF5B5B27-E6CA-8B94-21C2-352FD320DE84}"/>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403160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6A0A3-CF26-DE2D-3F1C-16EC72288DDC}"/>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317D39CF-C09D-499D-3D55-935B31FF251E}"/>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4" name="Footer Placeholder 3">
            <a:extLst>
              <a:ext uri="{FF2B5EF4-FFF2-40B4-BE49-F238E27FC236}">
                <a16:creationId xmlns:a16="http://schemas.microsoft.com/office/drawing/2014/main" id="{C173C209-2A27-7EAF-BCCA-E5DA02635B0A}"/>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860D647B-3E2D-6627-2A38-D39E6600DCA9}"/>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444643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4D7E1-EFEC-3B1D-4820-54CE46FF0550}"/>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3" name="Footer Placeholder 2">
            <a:extLst>
              <a:ext uri="{FF2B5EF4-FFF2-40B4-BE49-F238E27FC236}">
                <a16:creationId xmlns:a16="http://schemas.microsoft.com/office/drawing/2014/main" id="{D32A871F-48D0-4AF2-879F-D6BAD5D42400}"/>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25C439D4-F4CD-4461-8F93-08107F0361FA}"/>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411249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EF7F-C792-F141-8854-2F2F7C056B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D6939B63-516C-A3CC-B9A1-BD776C75D6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E7388A00-38A5-BB8C-1DE4-F3802BF80F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B34723-7F91-87D6-A839-001D8DB4E646}"/>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6" name="Footer Placeholder 5">
            <a:extLst>
              <a:ext uri="{FF2B5EF4-FFF2-40B4-BE49-F238E27FC236}">
                <a16:creationId xmlns:a16="http://schemas.microsoft.com/office/drawing/2014/main" id="{983BB58F-1561-BA72-4D23-9AEFA0342AAE}"/>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6DF0E5D5-20DD-E11A-68AF-3A0241674C0B}"/>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94224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8FE5D-4933-5BF2-FA59-DA1085488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6A24BACD-FEA0-A397-0B4C-8CE374583C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C4286EBE-EA0F-5D41-EAE1-4DE19271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CFA8E2-B84E-9392-EA76-7D380A1CF878}"/>
              </a:ext>
            </a:extLst>
          </p:cNvPr>
          <p:cNvSpPr>
            <a:spLocks noGrp="1"/>
          </p:cNvSpPr>
          <p:nvPr>
            <p:ph type="dt" sz="half" idx="10"/>
          </p:nvPr>
        </p:nvSpPr>
        <p:spPr/>
        <p:txBody>
          <a:bodyPr/>
          <a:lstStyle/>
          <a:p>
            <a:fld id="{67E42F17-8394-8A4C-A344-91E02220FEDB}" type="datetimeFigureOut">
              <a:rPr lang="en-TR" smtClean="0"/>
              <a:t>10/17/23</a:t>
            </a:fld>
            <a:endParaRPr lang="en-TR"/>
          </a:p>
        </p:txBody>
      </p:sp>
      <p:sp>
        <p:nvSpPr>
          <p:cNvPr id="6" name="Footer Placeholder 5">
            <a:extLst>
              <a:ext uri="{FF2B5EF4-FFF2-40B4-BE49-F238E27FC236}">
                <a16:creationId xmlns:a16="http://schemas.microsoft.com/office/drawing/2014/main" id="{8F674248-CD26-1FF4-21C8-AA391749FA58}"/>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71229753-78E8-1B47-AEEB-CA78FFCB7830}"/>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2346310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6D33C-26BF-3BFB-105B-4072C18FEA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B9445C14-A485-A0AC-9DB0-912958C9C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3777B773-C1E3-C146-6C00-DE008D2ED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42F17-8394-8A4C-A344-91E02220FEDB}" type="datetimeFigureOut">
              <a:rPr lang="en-TR" smtClean="0"/>
              <a:t>10/17/23</a:t>
            </a:fld>
            <a:endParaRPr lang="en-TR"/>
          </a:p>
        </p:txBody>
      </p:sp>
      <p:sp>
        <p:nvSpPr>
          <p:cNvPr id="5" name="Footer Placeholder 4">
            <a:extLst>
              <a:ext uri="{FF2B5EF4-FFF2-40B4-BE49-F238E27FC236}">
                <a16:creationId xmlns:a16="http://schemas.microsoft.com/office/drawing/2014/main" id="{4B36AF73-6249-F875-3150-3214BC9420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A2938CAF-0A28-1CB5-5EC7-1C1494CE68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9A0EF-43CD-134D-B5B5-FE2712C1F5C8}" type="slidenum">
              <a:rPr lang="en-TR" smtClean="0"/>
              <a:t>‹#›</a:t>
            </a:fld>
            <a:endParaRPr lang="en-TR"/>
          </a:p>
        </p:txBody>
      </p:sp>
    </p:spTree>
    <p:extLst>
      <p:ext uri="{BB962C8B-B14F-4D97-AF65-F5344CB8AC3E}">
        <p14:creationId xmlns:p14="http://schemas.microsoft.com/office/powerpoint/2010/main" val="10881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7DC14-77D6-AB5D-6D66-BEB6D2B47154}"/>
              </a:ext>
            </a:extLst>
          </p:cNvPr>
          <p:cNvSpPr>
            <a:spLocks noGrp="1"/>
          </p:cNvSpPr>
          <p:nvPr>
            <p:ph type="ctrTitle"/>
          </p:nvPr>
        </p:nvSpPr>
        <p:spPr>
          <a:xfrm>
            <a:off x="4977465" y="1938396"/>
            <a:ext cx="7129849" cy="3126050"/>
          </a:xfrm>
        </p:spPr>
        <p:txBody>
          <a:bodyPr>
            <a:normAutofit fontScale="90000"/>
          </a:bodyPr>
          <a:lstStyle/>
          <a:p>
            <a:r>
              <a:rPr lang="vi-VN" sz="4500" b="1" dirty="0">
                <a:solidFill>
                  <a:schemeClr val="bg1"/>
                </a:solidFill>
                <a:latin typeface="Arial" panose="020B0604020202020204" pitchFamily="34" charset="0"/>
                <a:cs typeface="Arial" panose="020B0604020202020204" pitchFamily="34" charset="0"/>
              </a:rPr>
              <a:t>Recent Development of Vietnamese legislation to adress needs of national and international construction practice</a:t>
            </a:r>
            <a:endParaRPr lang="en-TR" sz="45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814AF71-539E-7F8C-62FD-2EF4993837A9}"/>
              </a:ext>
            </a:extLst>
          </p:cNvPr>
          <p:cNvSpPr>
            <a:spLocks noGrp="1"/>
          </p:cNvSpPr>
          <p:nvPr>
            <p:ph type="subTitle" idx="1"/>
          </p:nvPr>
        </p:nvSpPr>
        <p:spPr>
          <a:xfrm>
            <a:off x="6512887" y="5544985"/>
            <a:ext cx="5052699" cy="1234625"/>
          </a:xfrm>
        </p:spPr>
        <p:txBody>
          <a:bodyPr>
            <a:normAutofit fontScale="92500"/>
          </a:bodyPr>
          <a:lstStyle/>
          <a:p>
            <a:r>
              <a:rPr lang="vi-VN" sz="2000" b="1" dirty="0">
                <a:solidFill>
                  <a:schemeClr val="bg1"/>
                </a:solidFill>
                <a:latin typeface="Arial" panose="020B0604020202020204" pitchFamily="34" charset="0"/>
                <a:cs typeface="Arial" panose="020B0604020202020204" pitchFamily="34" charset="0"/>
              </a:rPr>
              <a:t>Prof. Assoc. Tran Viet Dung &amp;</a:t>
            </a:r>
          </a:p>
          <a:p>
            <a:r>
              <a:rPr lang="vi-VN" sz="2000" b="1" dirty="0">
                <a:solidFill>
                  <a:schemeClr val="bg1"/>
                </a:solidFill>
                <a:latin typeface="Arial" panose="020B0604020202020204" pitchFamily="34" charset="0"/>
                <a:cs typeface="Arial" panose="020B0604020202020204" pitchFamily="34" charset="0"/>
              </a:rPr>
              <a:t>Dr. Nguyen Thi Hoa</a:t>
            </a:r>
          </a:p>
          <a:p>
            <a:r>
              <a:rPr lang="vi-VN" sz="2000" dirty="0">
                <a:solidFill>
                  <a:schemeClr val="bg1"/>
                </a:solidFill>
                <a:latin typeface="Arial" panose="020B0604020202020204" pitchFamily="34" charset="0"/>
                <a:cs typeface="Arial" panose="020B0604020202020204" pitchFamily="34" charset="0"/>
              </a:rPr>
              <a:t>Ho Chi Minh City University of Law, Vietnam</a:t>
            </a:r>
            <a:endParaRPr lang="en-TR"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5E874B8-1FD3-4E99-B00C-7B954052F959}"/>
              </a:ext>
            </a:extLst>
          </p:cNvPr>
          <p:cNvPicPr>
            <a:picLocks noChangeAspect="1"/>
          </p:cNvPicPr>
          <p:nvPr/>
        </p:nvPicPr>
        <p:blipFill>
          <a:blip r:embed="rId3"/>
          <a:stretch>
            <a:fillRect/>
          </a:stretch>
        </p:blipFill>
        <p:spPr>
          <a:xfrm>
            <a:off x="8852896" y="410832"/>
            <a:ext cx="1195069" cy="1382724"/>
          </a:xfrm>
          <a:prstGeom prst="rect">
            <a:avLst/>
          </a:prstGeom>
        </p:spPr>
      </p:pic>
      <p:pic>
        <p:nvPicPr>
          <p:cNvPr id="5" name="Picture 4">
            <a:extLst>
              <a:ext uri="{FF2B5EF4-FFF2-40B4-BE49-F238E27FC236}">
                <a16:creationId xmlns:a16="http://schemas.microsoft.com/office/drawing/2014/main" id="{76B73726-4746-AE23-0972-F1AE57360453}"/>
              </a:ext>
            </a:extLst>
          </p:cNvPr>
          <p:cNvPicPr>
            <a:picLocks noChangeAspect="1"/>
          </p:cNvPicPr>
          <p:nvPr/>
        </p:nvPicPr>
        <p:blipFill>
          <a:blip r:embed="rId4"/>
          <a:stretch>
            <a:fillRect/>
          </a:stretch>
        </p:blipFill>
        <p:spPr>
          <a:xfrm>
            <a:off x="472683" y="485153"/>
            <a:ext cx="5894866" cy="462121"/>
          </a:xfrm>
          <a:prstGeom prst="rect">
            <a:avLst/>
          </a:prstGeom>
        </p:spPr>
      </p:pic>
      <p:pic>
        <p:nvPicPr>
          <p:cNvPr id="6" name="Picture 5">
            <a:extLst>
              <a:ext uri="{FF2B5EF4-FFF2-40B4-BE49-F238E27FC236}">
                <a16:creationId xmlns:a16="http://schemas.microsoft.com/office/drawing/2014/main" id="{B9E7D53D-F1E3-5837-378F-9C5175CD4BAA}"/>
              </a:ext>
            </a:extLst>
          </p:cNvPr>
          <p:cNvPicPr>
            <a:picLocks noChangeAspect="1"/>
          </p:cNvPicPr>
          <p:nvPr/>
        </p:nvPicPr>
        <p:blipFill>
          <a:blip r:embed="rId5"/>
          <a:stretch>
            <a:fillRect/>
          </a:stretch>
        </p:blipFill>
        <p:spPr>
          <a:xfrm>
            <a:off x="899418" y="5019022"/>
            <a:ext cx="5052699" cy="1051927"/>
          </a:xfrm>
          <a:prstGeom prst="rect">
            <a:avLst/>
          </a:prstGeom>
        </p:spPr>
      </p:pic>
    </p:spTree>
    <p:extLst>
      <p:ext uri="{BB962C8B-B14F-4D97-AF65-F5344CB8AC3E}">
        <p14:creationId xmlns:p14="http://schemas.microsoft.com/office/powerpoint/2010/main" val="152622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77D60D-0A45-4243-710F-3BCB4AC7FC2B}"/>
              </a:ext>
            </a:extLst>
          </p:cNvPr>
          <p:cNvSpPr/>
          <p:nvPr/>
        </p:nvSpPr>
        <p:spPr>
          <a:xfrm>
            <a:off x="966592" y="433172"/>
            <a:ext cx="10258816" cy="3457184"/>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 name="Title 1">
            <a:extLst>
              <a:ext uri="{FF2B5EF4-FFF2-40B4-BE49-F238E27FC236}">
                <a16:creationId xmlns:a16="http://schemas.microsoft.com/office/drawing/2014/main" id="{D908D7B1-1D0D-0874-5FF8-4D00C147BECD}"/>
              </a:ext>
            </a:extLst>
          </p:cNvPr>
          <p:cNvSpPr txBox="1">
            <a:spLocks/>
          </p:cNvSpPr>
          <p:nvPr/>
        </p:nvSpPr>
        <p:spPr>
          <a:xfrm>
            <a:off x="3860104" y="764770"/>
            <a:ext cx="4471792" cy="779803"/>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500" b="1" dirty="0">
                <a:solidFill>
                  <a:srgbClr val="173454"/>
                </a:solidFill>
                <a:latin typeface="Arial" panose="020B0604020202020204" pitchFamily="34" charset="0"/>
                <a:cs typeface="Arial" panose="020B0604020202020204" pitchFamily="34" charset="0"/>
              </a:rPr>
              <a:t>2. </a:t>
            </a:r>
            <a:r>
              <a:rPr lang="en-US" sz="3500" b="1" dirty="0">
                <a:solidFill>
                  <a:srgbClr val="173454"/>
                </a:solidFill>
                <a:latin typeface="Arial" panose="020B0604020202020204" pitchFamily="34" charset="0"/>
                <a:cs typeface="Arial" panose="020B0604020202020204" pitchFamily="34" charset="0"/>
              </a:rPr>
              <a:t>Dispute resolution procedures</a:t>
            </a:r>
            <a:endParaRPr lang="en-TR" sz="3500" b="1" dirty="0">
              <a:solidFill>
                <a:srgbClr val="173454"/>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3BC2628-538F-221D-C7FA-C567D8537082}"/>
              </a:ext>
            </a:extLst>
          </p:cNvPr>
          <p:cNvSpPr txBox="1">
            <a:spLocks/>
          </p:cNvSpPr>
          <p:nvPr/>
        </p:nvSpPr>
        <p:spPr>
          <a:xfrm>
            <a:off x="1762298" y="1846878"/>
            <a:ext cx="6988297" cy="204347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vi-VN" sz="2000" dirty="0">
                <a:solidFill>
                  <a:srgbClr val="173454"/>
                </a:solidFill>
                <a:latin typeface="Arial" panose="020B0604020202020204" pitchFamily="34" charset="0"/>
                <a:cs typeface="Arial" panose="020B0604020202020204" pitchFamily="34" charset="0"/>
              </a:rPr>
              <a:t>+ Nguyen Thi Hoa, “Consideration of whether the FIDIC Dispute Adjudication Board’s Decision Should Be Regarded as an Award or as a Mediated Settlement Agreement”.</a:t>
            </a:r>
          </a:p>
          <a:p>
            <a:pPr algn="just"/>
            <a:r>
              <a:rPr lang="vi-VN" sz="2000" dirty="0">
                <a:solidFill>
                  <a:srgbClr val="173454"/>
                </a:solidFill>
                <a:latin typeface="Arial" panose="020B0604020202020204" pitchFamily="34" charset="0"/>
                <a:cs typeface="Arial" panose="020B0604020202020204" pitchFamily="34" charset="0"/>
              </a:rPr>
              <a:t>+ Nguyen Thi Hoa, “Extension of Arbitration Agreement to Nonsignatory Third Parties with Illustration in the International Construction Sector: The Arbitral Tribunal Needs to Respect the Law”.</a:t>
            </a:r>
          </a:p>
          <a:p>
            <a:pPr algn="just"/>
            <a:r>
              <a:rPr lang="vi-VN" sz="2000" dirty="0">
                <a:solidFill>
                  <a:srgbClr val="173454"/>
                </a:solidFill>
                <a:latin typeface="Arial" panose="020B0604020202020204" pitchFamily="34" charset="0"/>
                <a:cs typeface="Arial" panose="020B0604020202020204" pitchFamily="34" charset="0"/>
              </a:rPr>
              <a:t>+ Nguyen Thi Hoa and Tran Hoang Tu Linh, “Alternative Dispute Resolution and the Application of the Multitiered Dispute Resolution Clause in the International Construction Sector”.</a:t>
            </a:r>
          </a:p>
        </p:txBody>
      </p:sp>
      <p:pic>
        <p:nvPicPr>
          <p:cNvPr id="3074" name="Picture 2" descr="Go to Journal of Legal Affairs and Dispute Resolution in Engineering and Construction ">
            <a:extLst>
              <a:ext uri="{FF2B5EF4-FFF2-40B4-BE49-F238E27FC236}">
                <a16:creationId xmlns:a16="http://schemas.microsoft.com/office/drawing/2014/main" id="{8FC332E2-C1D7-095C-32D2-5263A3621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204" y="1095152"/>
            <a:ext cx="1936697" cy="2795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320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77D60D-0A45-4243-710F-3BCB4AC7FC2B}"/>
              </a:ext>
            </a:extLst>
          </p:cNvPr>
          <p:cNvSpPr/>
          <p:nvPr/>
        </p:nvSpPr>
        <p:spPr>
          <a:xfrm>
            <a:off x="966592" y="433172"/>
            <a:ext cx="10258816" cy="3457184"/>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 name="Title 1">
            <a:extLst>
              <a:ext uri="{FF2B5EF4-FFF2-40B4-BE49-F238E27FC236}">
                <a16:creationId xmlns:a16="http://schemas.microsoft.com/office/drawing/2014/main" id="{D908D7B1-1D0D-0874-5FF8-4D00C147BECD}"/>
              </a:ext>
            </a:extLst>
          </p:cNvPr>
          <p:cNvSpPr txBox="1">
            <a:spLocks/>
          </p:cNvSpPr>
          <p:nvPr/>
        </p:nvSpPr>
        <p:spPr>
          <a:xfrm>
            <a:off x="3860104" y="764770"/>
            <a:ext cx="4471792" cy="7798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500" b="1" dirty="0">
                <a:solidFill>
                  <a:srgbClr val="173454"/>
                </a:solidFill>
                <a:latin typeface="Arial" panose="020B0604020202020204" pitchFamily="34" charset="0"/>
                <a:cs typeface="Arial" panose="020B0604020202020204" pitchFamily="34" charset="0"/>
              </a:rPr>
              <a:t>3. Vietnamese legislative evolution for BIM application</a:t>
            </a:r>
            <a:endParaRPr lang="en-TR" sz="3500" b="1" dirty="0">
              <a:solidFill>
                <a:srgbClr val="173454"/>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3BC2628-538F-221D-C7FA-C567D8537082}"/>
              </a:ext>
            </a:extLst>
          </p:cNvPr>
          <p:cNvSpPr txBox="1">
            <a:spLocks/>
          </p:cNvSpPr>
          <p:nvPr/>
        </p:nvSpPr>
        <p:spPr>
          <a:xfrm>
            <a:off x="1762298" y="1846878"/>
            <a:ext cx="8667404" cy="20434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Tx/>
              <a:buChar char="-"/>
            </a:pPr>
            <a:r>
              <a:rPr lang="vi-VN" sz="2000" dirty="0">
                <a:solidFill>
                  <a:srgbClr val="173454"/>
                </a:solidFill>
                <a:latin typeface="Arial" panose="020B0604020202020204" pitchFamily="34" charset="0"/>
                <a:cs typeface="Arial" panose="020B0604020202020204" pitchFamily="34" charset="0"/>
              </a:rPr>
              <a:t>Current status of BIM application in Vietnam.</a:t>
            </a:r>
          </a:p>
          <a:p>
            <a:pPr algn="just"/>
            <a:r>
              <a:rPr lang="vi-VN" sz="2000" dirty="0">
                <a:solidFill>
                  <a:srgbClr val="173454"/>
                </a:solidFill>
                <a:latin typeface="Arial" panose="020B0604020202020204" pitchFamily="34" charset="0"/>
                <a:cs typeface="Arial" panose="020B0604020202020204" pitchFamily="34" charset="0"/>
              </a:rPr>
              <a:t>+ Decree No. 32/2015/NĐ-CP of Government dated March 25, 2015 on the management of construction investment costs for state-funded projects:  allowing to reserve an amount of project management expenses and of construction investment consultancy expenses for science and technology application (</a:t>
            </a:r>
            <a:r>
              <a:rPr lang="vi-VN" sz="1800" dirty="0">
                <a:effectLst/>
                <a:latin typeface="Times New Roman" panose="02020603050405020304" pitchFamily="18" charset="0"/>
                <a:ea typeface="Calibri" panose="020F0502020204030204" pitchFamily="34" charset="0"/>
                <a:cs typeface="Arial" panose="020B0604020202020204" pitchFamily="34" charset="0"/>
              </a:rPr>
              <a:t>at paragraph 2, Article 25).</a:t>
            </a:r>
            <a:r>
              <a:rPr lang="en-US" sz="1600" dirty="0">
                <a:effectLst/>
              </a:rPr>
              <a:t> </a:t>
            </a:r>
            <a:endParaRPr lang="vi-VN" sz="2000" dirty="0">
              <a:solidFill>
                <a:srgbClr val="1734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6009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77D60D-0A45-4243-710F-3BCB4AC7FC2B}"/>
              </a:ext>
            </a:extLst>
          </p:cNvPr>
          <p:cNvSpPr/>
          <p:nvPr/>
        </p:nvSpPr>
        <p:spPr>
          <a:xfrm>
            <a:off x="966592" y="433172"/>
            <a:ext cx="10258816" cy="3457184"/>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 name="Title 1">
            <a:extLst>
              <a:ext uri="{FF2B5EF4-FFF2-40B4-BE49-F238E27FC236}">
                <a16:creationId xmlns:a16="http://schemas.microsoft.com/office/drawing/2014/main" id="{D908D7B1-1D0D-0874-5FF8-4D00C147BECD}"/>
              </a:ext>
            </a:extLst>
          </p:cNvPr>
          <p:cNvSpPr txBox="1">
            <a:spLocks/>
          </p:cNvSpPr>
          <p:nvPr/>
        </p:nvSpPr>
        <p:spPr>
          <a:xfrm>
            <a:off x="3860104" y="764770"/>
            <a:ext cx="4471792" cy="77980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500" b="1" dirty="0">
                <a:solidFill>
                  <a:srgbClr val="173454"/>
                </a:solidFill>
                <a:latin typeface="Arial" panose="020B0604020202020204" pitchFamily="34" charset="0"/>
                <a:cs typeface="Arial" panose="020B0604020202020204" pitchFamily="34" charset="0"/>
              </a:rPr>
              <a:t>3. Vietnamese legislative evolution facing with BIM</a:t>
            </a:r>
            <a:endParaRPr lang="en-TR" sz="3500" b="1" dirty="0">
              <a:solidFill>
                <a:srgbClr val="173454"/>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3BC2628-538F-221D-C7FA-C567D8537082}"/>
              </a:ext>
            </a:extLst>
          </p:cNvPr>
          <p:cNvSpPr txBox="1">
            <a:spLocks/>
          </p:cNvSpPr>
          <p:nvPr/>
        </p:nvSpPr>
        <p:spPr>
          <a:xfrm>
            <a:off x="1762298" y="1846878"/>
            <a:ext cx="8667404" cy="20434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Tx/>
              <a:buChar char="-"/>
            </a:pPr>
            <a:r>
              <a:rPr lang="vi-VN" sz="2000" dirty="0">
                <a:solidFill>
                  <a:srgbClr val="173454"/>
                </a:solidFill>
                <a:latin typeface="Arial" panose="020B0604020202020204" pitchFamily="34" charset="0"/>
                <a:cs typeface="Arial" panose="020B0604020202020204" pitchFamily="34" charset="0"/>
              </a:rPr>
              <a:t>Current status of BIM application in Vietnam.</a:t>
            </a:r>
          </a:p>
          <a:p>
            <a:pPr algn="just"/>
            <a:r>
              <a:rPr lang="vi-VN" sz="2000" dirty="0">
                <a:solidFill>
                  <a:srgbClr val="173454"/>
                </a:solidFill>
                <a:latin typeface="Arial" panose="020B0604020202020204" pitchFamily="34" charset="0"/>
                <a:cs typeface="Arial" panose="020B0604020202020204" pitchFamily="34" charset="0"/>
              </a:rPr>
              <a:t>+ Decision No. 2500/QĐ-TTg on December 22, 2016 :  From 2018-2020, trying out BIM application for some projects;</a:t>
            </a:r>
          </a:p>
          <a:p>
            <a:pPr algn="just"/>
            <a:r>
              <a:rPr lang="vi-VN" sz="2000" dirty="0">
                <a:solidFill>
                  <a:srgbClr val="173454"/>
                </a:solidFill>
                <a:latin typeface="Arial" panose="020B0604020202020204" pitchFamily="34" charset="0"/>
                <a:cs typeface="Arial" panose="020B0604020202020204" pitchFamily="34" charset="0"/>
              </a:rPr>
              <a:t>+ October 11, 2017, the MOC establishing the Decision No. 1506 announcing the framework program for training and fostering the application of BIM in the pilot phase. </a:t>
            </a:r>
          </a:p>
        </p:txBody>
      </p:sp>
    </p:spTree>
    <p:extLst>
      <p:ext uri="{BB962C8B-B14F-4D97-AF65-F5344CB8AC3E}">
        <p14:creationId xmlns:p14="http://schemas.microsoft.com/office/powerpoint/2010/main" val="432764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77D60D-0A45-4243-710F-3BCB4AC7FC2B}"/>
              </a:ext>
            </a:extLst>
          </p:cNvPr>
          <p:cNvSpPr/>
          <p:nvPr/>
        </p:nvSpPr>
        <p:spPr>
          <a:xfrm>
            <a:off x="966592" y="433172"/>
            <a:ext cx="10258816" cy="3457184"/>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 name="Title 1">
            <a:extLst>
              <a:ext uri="{FF2B5EF4-FFF2-40B4-BE49-F238E27FC236}">
                <a16:creationId xmlns:a16="http://schemas.microsoft.com/office/drawing/2014/main" id="{D908D7B1-1D0D-0874-5FF8-4D00C147BECD}"/>
              </a:ext>
            </a:extLst>
          </p:cNvPr>
          <p:cNvSpPr txBox="1">
            <a:spLocks/>
          </p:cNvSpPr>
          <p:nvPr/>
        </p:nvSpPr>
        <p:spPr>
          <a:xfrm>
            <a:off x="3860104" y="764770"/>
            <a:ext cx="4471792" cy="77980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500" b="1" dirty="0">
                <a:solidFill>
                  <a:srgbClr val="173454"/>
                </a:solidFill>
                <a:latin typeface="Arial" panose="020B0604020202020204" pitchFamily="34" charset="0"/>
                <a:cs typeface="Arial" panose="020B0604020202020204" pitchFamily="34" charset="0"/>
              </a:rPr>
              <a:t>3. Vietnamese legislative evolution facing with BIM</a:t>
            </a:r>
            <a:endParaRPr lang="en-TR" sz="3500" b="1" dirty="0">
              <a:solidFill>
                <a:srgbClr val="173454"/>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3BC2628-538F-221D-C7FA-C567D8537082}"/>
              </a:ext>
            </a:extLst>
          </p:cNvPr>
          <p:cNvSpPr txBox="1">
            <a:spLocks/>
          </p:cNvSpPr>
          <p:nvPr/>
        </p:nvSpPr>
        <p:spPr>
          <a:xfrm>
            <a:off x="1762298" y="1846878"/>
            <a:ext cx="8667404" cy="20434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Tx/>
              <a:buChar char="-"/>
            </a:pPr>
            <a:r>
              <a:rPr lang="vi-VN" sz="2000" dirty="0">
                <a:solidFill>
                  <a:srgbClr val="173454"/>
                </a:solidFill>
                <a:latin typeface="Arial" panose="020B0604020202020204" pitchFamily="34" charset="0"/>
                <a:cs typeface="Arial" panose="020B0604020202020204" pitchFamily="34" charset="0"/>
              </a:rPr>
              <a:t>Current status of BIM application in Vietnam.</a:t>
            </a:r>
          </a:p>
          <a:p>
            <a:pPr algn="just"/>
            <a:r>
              <a:rPr lang="vi-VN" sz="2000" dirty="0">
                <a:solidFill>
                  <a:srgbClr val="173454"/>
                </a:solidFill>
                <a:latin typeface="Arial" panose="020B0604020202020204" pitchFamily="34" charset="0"/>
                <a:cs typeface="Arial" panose="020B0604020202020204" pitchFamily="34" charset="0"/>
              </a:rPr>
              <a:t>+ April 02, 2018, the MOC adopted Decision No. 326/QĐ-BXD publishing a list of BIM application in 20 pilot projects in construction and operation management.</a:t>
            </a:r>
          </a:p>
          <a:p>
            <a:pPr algn="just"/>
            <a:r>
              <a:rPr lang="vi-VN" sz="2000" dirty="0">
                <a:solidFill>
                  <a:srgbClr val="173454"/>
                </a:solidFill>
                <a:latin typeface="Arial" panose="020B0604020202020204" pitchFamily="34" charset="0"/>
                <a:cs typeface="Arial" panose="020B0604020202020204" pitchFamily="34" charset="0"/>
              </a:rPr>
              <a:t>+ This list was added by the Decision No. 01/QĐ-BXD of the MOC dated January 03, 2019. </a:t>
            </a:r>
          </a:p>
        </p:txBody>
      </p:sp>
    </p:spTree>
    <p:extLst>
      <p:ext uri="{BB962C8B-B14F-4D97-AF65-F5344CB8AC3E}">
        <p14:creationId xmlns:p14="http://schemas.microsoft.com/office/powerpoint/2010/main" val="635324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77D60D-0A45-4243-710F-3BCB4AC7FC2B}"/>
              </a:ext>
            </a:extLst>
          </p:cNvPr>
          <p:cNvSpPr/>
          <p:nvPr/>
        </p:nvSpPr>
        <p:spPr>
          <a:xfrm>
            <a:off x="966592" y="433172"/>
            <a:ext cx="10258816" cy="3457184"/>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 name="Title 1">
            <a:extLst>
              <a:ext uri="{FF2B5EF4-FFF2-40B4-BE49-F238E27FC236}">
                <a16:creationId xmlns:a16="http://schemas.microsoft.com/office/drawing/2014/main" id="{D908D7B1-1D0D-0874-5FF8-4D00C147BECD}"/>
              </a:ext>
            </a:extLst>
          </p:cNvPr>
          <p:cNvSpPr txBox="1">
            <a:spLocks/>
          </p:cNvSpPr>
          <p:nvPr/>
        </p:nvSpPr>
        <p:spPr>
          <a:xfrm>
            <a:off x="3860104" y="764770"/>
            <a:ext cx="4471792" cy="77980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500" b="1" dirty="0">
                <a:solidFill>
                  <a:srgbClr val="173454"/>
                </a:solidFill>
                <a:latin typeface="Arial" panose="020B0604020202020204" pitchFamily="34" charset="0"/>
                <a:cs typeface="Arial" panose="020B0604020202020204" pitchFamily="34" charset="0"/>
              </a:rPr>
              <a:t>3. Vietnamese legislative evolution facing with BIM</a:t>
            </a:r>
            <a:endParaRPr lang="en-TR" sz="3500" b="1" dirty="0">
              <a:solidFill>
                <a:srgbClr val="173454"/>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3BC2628-538F-221D-C7FA-C567D8537082}"/>
              </a:ext>
            </a:extLst>
          </p:cNvPr>
          <p:cNvSpPr txBox="1">
            <a:spLocks/>
          </p:cNvSpPr>
          <p:nvPr/>
        </p:nvSpPr>
        <p:spPr>
          <a:xfrm>
            <a:off x="1762298" y="1846878"/>
            <a:ext cx="8667404" cy="20434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Tx/>
              <a:buChar char="-"/>
            </a:pPr>
            <a:r>
              <a:rPr lang="vi-VN" sz="2000" dirty="0">
                <a:solidFill>
                  <a:srgbClr val="173454"/>
                </a:solidFill>
                <a:latin typeface="Arial" panose="020B0604020202020204" pitchFamily="34" charset="0"/>
                <a:cs typeface="Arial" panose="020B0604020202020204" pitchFamily="34" charset="0"/>
              </a:rPr>
              <a:t>Two new versions of BIM guidance published by the MOC:</a:t>
            </a:r>
          </a:p>
          <a:p>
            <a:pPr algn="just"/>
            <a:r>
              <a:rPr lang="vi-VN" sz="2000" dirty="0">
                <a:solidFill>
                  <a:srgbClr val="173454"/>
                </a:solidFill>
                <a:latin typeface="Arial" panose="020B0604020202020204" pitchFamily="34" charset="0"/>
                <a:cs typeface="Arial" panose="020B0604020202020204" pitchFamily="34" charset="0"/>
              </a:rPr>
              <a:t>+ Decision No. 347/QĐ-BXD on April 02, 2021 on the announcement of detailed instruction for BIM application to civil works and urban technical infrastructure works;</a:t>
            </a:r>
          </a:p>
          <a:p>
            <a:pPr algn="just"/>
            <a:r>
              <a:rPr lang="vi-VN" sz="2000" dirty="0">
                <a:solidFill>
                  <a:srgbClr val="173454"/>
                </a:solidFill>
                <a:latin typeface="Arial" panose="020B0604020202020204" pitchFamily="34" charset="0"/>
                <a:cs typeface="Arial" panose="020B0604020202020204" pitchFamily="34" charset="0"/>
              </a:rPr>
              <a:t>+ Decision No. 348/QĐ-BXD on April 2021 on the announcement of general guidance for BIM application</a:t>
            </a:r>
          </a:p>
        </p:txBody>
      </p:sp>
    </p:spTree>
    <p:extLst>
      <p:ext uri="{BB962C8B-B14F-4D97-AF65-F5344CB8AC3E}">
        <p14:creationId xmlns:p14="http://schemas.microsoft.com/office/powerpoint/2010/main" val="2721223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77D60D-0A45-4243-710F-3BCB4AC7FC2B}"/>
              </a:ext>
            </a:extLst>
          </p:cNvPr>
          <p:cNvSpPr/>
          <p:nvPr/>
        </p:nvSpPr>
        <p:spPr>
          <a:xfrm>
            <a:off x="966592" y="433172"/>
            <a:ext cx="10258816" cy="3457184"/>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 name="Title 1">
            <a:extLst>
              <a:ext uri="{FF2B5EF4-FFF2-40B4-BE49-F238E27FC236}">
                <a16:creationId xmlns:a16="http://schemas.microsoft.com/office/drawing/2014/main" id="{D908D7B1-1D0D-0874-5FF8-4D00C147BECD}"/>
              </a:ext>
            </a:extLst>
          </p:cNvPr>
          <p:cNvSpPr txBox="1">
            <a:spLocks/>
          </p:cNvSpPr>
          <p:nvPr/>
        </p:nvSpPr>
        <p:spPr>
          <a:xfrm>
            <a:off x="3860104" y="764770"/>
            <a:ext cx="4471792" cy="77980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500" b="1" dirty="0">
                <a:solidFill>
                  <a:srgbClr val="173454"/>
                </a:solidFill>
                <a:latin typeface="Arial" panose="020B0604020202020204" pitchFamily="34" charset="0"/>
                <a:cs typeface="Arial" panose="020B0604020202020204" pitchFamily="34" charset="0"/>
              </a:rPr>
              <a:t>3. Vietnamese legislative evolution facing with BIM</a:t>
            </a:r>
            <a:endParaRPr lang="en-TR" sz="3500" b="1" dirty="0">
              <a:solidFill>
                <a:srgbClr val="173454"/>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3BC2628-538F-221D-C7FA-C567D8537082}"/>
              </a:ext>
            </a:extLst>
          </p:cNvPr>
          <p:cNvSpPr txBox="1">
            <a:spLocks/>
          </p:cNvSpPr>
          <p:nvPr/>
        </p:nvSpPr>
        <p:spPr>
          <a:xfrm>
            <a:off x="1762298" y="1846878"/>
            <a:ext cx="8667404" cy="20434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Tx/>
              <a:buChar char="-"/>
            </a:pPr>
            <a:r>
              <a:rPr lang="vi-VN" sz="2000" dirty="0">
                <a:solidFill>
                  <a:srgbClr val="173454"/>
                </a:solidFill>
                <a:latin typeface="Arial" panose="020B0604020202020204" pitchFamily="34" charset="0"/>
                <a:cs typeface="Arial" panose="020B0604020202020204" pitchFamily="34" charset="0"/>
              </a:rPr>
              <a:t>March 17, 2023, the Vietnamese Government adopted the Decision No. 258/QĐ-TTg approuving the roadmap for BIM application in construction sector indicating:</a:t>
            </a:r>
          </a:p>
          <a:p>
            <a:pPr algn="just"/>
            <a:r>
              <a:rPr lang="vi-VN" sz="2000" dirty="0">
                <a:solidFill>
                  <a:srgbClr val="173454"/>
                </a:solidFill>
                <a:latin typeface="Arial" panose="020B0604020202020204" pitchFamily="34" charset="0"/>
                <a:cs typeface="Arial" panose="020B0604020202020204" pitchFamily="34" charset="0"/>
              </a:rPr>
              <a:t>+ T</a:t>
            </a:r>
            <a:r>
              <a:rPr lang="vi-VN" sz="2000" dirty="0">
                <a:effectLst/>
                <a:latin typeface="Arial" panose="020B0604020202020204" pitchFamily="34" charset="0"/>
                <a:ea typeface="Calibri" panose="020F0502020204030204" pitchFamily="34" charset="0"/>
                <a:cs typeface="Arial" panose="020B0604020202020204" pitchFamily="34" charset="0"/>
              </a:rPr>
              <a:t>he use of the BIM model is considered “as a tool supporting for undertaking state management tasks (appraisal of feasibility study report, construction design deployed after basic design; construction license; construction management; check the acceptance...)</a:t>
            </a:r>
            <a:r>
              <a:rPr lang="en-US" sz="2000" dirty="0">
                <a:latin typeface="Arial" panose="020B0604020202020204" pitchFamily="34" charset="0"/>
                <a:ea typeface="Calibri" panose="020F0502020204030204" pitchFamily="34" charset="0"/>
                <a:cs typeface="Arial" panose="020B0604020202020204" pitchFamily="34" charset="0"/>
              </a:rPr>
              <a:t>;</a:t>
            </a:r>
            <a:endParaRPr lang="vi-VN" sz="2000" dirty="0">
              <a:solidFill>
                <a:srgbClr val="1734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810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77D60D-0A45-4243-710F-3BCB4AC7FC2B}"/>
              </a:ext>
            </a:extLst>
          </p:cNvPr>
          <p:cNvSpPr/>
          <p:nvPr/>
        </p:nvSpPr>
        <p:spPr>
          <a:xfrm>
            <a:off x="966592" y="433172"/>
            <a:ext cx="10258816" cy="3457184"/>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 name="Title 1">
            <a:extLst>
              <a:ext uri="{FF2B5EF4-FFF2-40B4-BE49-F238E27FC236}">
                <a16:creationId xmlns:a16="http://schemas.microsoft.com/office/drawing/2014/main" id="{D908D7B1-1D0D-0874-5FF8-4D00C147BECD}"/>
              </a:ext>
            </a:extLst>
          </p:cNvPr>
          <p:cNvSpPr txBox="1">
            <a:spLocks/>
          </p:cNvSpPr>
          <p:nvPr/>
        </p:nvSpPr>
        <p:spPr>
          <a:xfrm>
            <a:off x="3860104" y="764770"/>
            <a:ext cx="4471792" cy="77980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500" b="1" dirty="0">
                <a:solidFill>
                  <a:srgbClr val="173454"/>
                </a:solidFill>
                <a:latin typeface="Arial" panose="020B0604020202020204" pitchFamily="34" charset="0"/>
                <a:cs typeface="Arial" panose="020B0604020202020204" pitchFamily="34" charset="0"/>
              </a:rPr>
              <a:t>3. Vietnamese legislative evolution facing with BIM</a:t>
            </a:r>
            <a:endParaRPr lang="en-TR" sz="3500" b="1" dirty="0">
              <a:solidFill>
                <a:srgbClr val="173454"/>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3BC2628-538F-221D-C7FA-C567D8537082}"/>
              </a:ext>
            </a:extLst>
          </p:cNvPr>
          <p:cNvSpPr txBox="1">
            <a:spLocks/>
          </p:cNvSpPr>
          <p:nvPr/>
        </p:nvSpPr>
        <p:spPr>
          <a:xfrm>
            <a:off x="1762298" y="1653436"/>
            <a:ext cx="8667404" cy="22369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Tx/>
              <a:buChar char="-"/>
            </a:pPr>
            <a:r>
              <a:rPr lang="vi-VN" sz="2000" dirty="0">
                <a:solidFill>
                  <a:srgbClr val="173454"/>
                </a:solidFill>
                <a:latin typeface="Arial" panose="020B0604020202020204" pitchFamily="34" charset="0"/>
                <a:cs typeface="Arial" panose="020B0604020202020204" pitchFamily="34" charset="0"/>
              </a:rPr>
              <a:t>Decision No. 258/QĐ-TTg indicating:</a:t>
            </a:r>
          </a:p>
          <a:p>
            <a:pPr algn="just"/>
            <a:r>
              <a:rPr lang="en-US" sz="2000" dirty="0">
                <a:solidFill>
                  <a:srgbClr val="173454"/>
                </a:solidFill>
                <a:latin typeface="Arial" panose="020B0604020202020204" pitchFamily="34" charset="0"/>
                <a:cs typeface="Arial" panose="020B0604020202020204" pitchFamily="34" charset="0"/>
              </a:rPr>
              <a:t>+ </a:t>
            </a:r>
            <a:r>
              <a:rPr lang="vi-VN" sz="2000" dirty="0">
                <a:effectLst/>
                <a:latin typeface="Arial" panose="020B0604020202020204" pitchFamily="34" charset="0"/>
                <a:ea typeface="Calibri" panose="020F0502020204030204" pitchFamily="34" charset="0"/>
                <a:cs typeface="Arial" panose="020B0604020202020204" pitchFamily="34" charset="0"/>
              </a:rPr>
              <a:t>BIM application is compulsory from the beginning for new construction investment projects using public capital, non-public state capital categorized into grade I and special grade works and public-private partnership project;</a:t>
            </a:r>
          </a:p>
          <a:p>
            <a:pPr algn="just"/>
            <a:r>
              <a:rPr lang="vi-VN" sz="2000" dirty="0">
                <a:latin typeface="Arial" panose="020B0604020202020204" pitchFamily="34" charset="0"/>
                <a:ea typeface="Calibri" panose="020F0502020204030204" pitchFamily="34" charset="0"/>
                <a:cs typeface="Arial" panose="020B0604020202020204" pitchFamily="34" charset="0"/>
              </a:rPr>
              <a:t>+</a:t>
            </a:r>
            <a:r>
              <a:rPr lang="vi-VN" sz="2000" dirty="0">
                <a:effectLst/>
                <a:latin typeface="Arial" panose="020B0604020202020204" pitchFamily="34" charset="0"/>
                <a:ea typeface="Calibri" panose="020F0502020204030204" pitchFamily="34" charset="0"/>
                <a:cs typeface="Arial" panose="020B0604020202020204" pitchFamily="34" charset="0"/>
              </a:rPr>
              <a:t> from 2025, BIM application will be compulsory for the works of these projects</a:t>
            </a:r>
            <a:r>
              <a:rPr lang="vi-VN" sz="2000" dirty="0">
                <a:latin typeface="Arial" panose="020B0604020202020204" pitchFamily="34" charset="0"/>
                <a:ea typeface="Calibri" panose="020F0502020204030204" pitchFamily="34" charset="0"/>
                <a:cs typeface="Arial" panose="020B0604020202020204" pitchFamily="34" charset="0"/>
              </a:rPr>
              <a:t>,</a:t>
            </a:r>
            <a:r>
              <a:rPr lang="vi-VN" sz="2000" dirty="0">
                <a:effectLst/>
                <a:latin typeface="Arial" panose="020B0604020202020204" pitchFamily="34" charset="0"/>
                <a:ea typeface="Calibri" panose="020F0502020204030204" pitchFamily="34" charset="0"/>
                <a:cs typeface="Arial" panose="020B0604020202020204" pitchFamily="34" charset="0"/>
              </a:rPr>
              <a:t> which are categorized into grade II or higher.</a:t>
            </a:r>
            <a:r>
              <a:rPr lang="en-US" sz="2000" dirty="0">
                <a:effectLst/>
                <a:latin typeface="Arial" panose="020B0604020202020204" pitchFamily="34" charset="0"/>
                <a:cs typeface="Arial" panose="020B0604020202020204" pitchFamily="34" charset="0"/>
              </a:rPr>
              <a:t> </a:t>
            </a:r>
            <a:endParaRPr lang="vi-VN" sz="2000" dirty="0">
              <a:solidFill>
                <a:srgbClr val="1734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8603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77D60D-0A45-4243-710F-3BCB4AC7FC2B}"/>
              </a:ext>
            </a:extLst>
          </p:cNvPr>
          <p:cNvSpPr/>
          <p:nvPr/>
        </p:nvSpPr>
        <p:spPr>
          <a:xfrm>
            <a:off x="966592" y="433172"/>
            <a:ext cx="10258816" cy="3457184"/>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 name="Title 1">
            <a:extLst>
              <a:ext uri="{FF2B5EF4-FFF2-40B4-BE49-F238E27FC236}">
                <a16:creationId xmlns:a16="http://schemas.microsoft.com/office/drawing/2014/main" id="{D908D7B1-1D0D-0874-5FF8-4D00C147BECD}"/>
              </a:ext>
            </a:extLst>
          </p:cNvPr>
          <p:cNvSpPr txBox="1">
            <a:spLocks/>
          </p:cNvSpPr>
          <p:nvPr/>
        </p:nvSpPr>
        <p:spPr>
          <a:xfrm>
            <a:off x="3860104" y="764770"/>
            <a:ext cx="4471792" cy="77980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500" b="1" dirty="0">
                <a:solidFill>
                  <a:srgbClr val="173454"/>
                </a:solidFill>
                <a:latin typeface="Arial" panose="020B0604020202020204" pitchFamily="34" charset="0"/>
                <a:cs typeface="Arial" panose="020B0604020202020204" pitchFamily="34" charset="0"/>
              </a:rPr>
              <a:t>3. Vietnamese legislative evolution facing with BIM</a:t>
            </a:r>
            <a:endParaRPr lang="en-TR" sz="3500" b="1" dirty="0">
              <a:solidFill>
                <a:srgbClr val="173454"/>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3BC2628-538F-221D-C7FA-C567D8537082}"/>
              </a:ext>
            </a:extLst>
          </p:cNvPr>
          <p:cNvSpPr txBox="1">
            <a:spLocks/>
          </p:cNvSpPr>
          <p:nvPr/>
        </p:nvSpPr>
        <p:spPr>
          <a:xfrm>
            <a:off x="1762298" y="1653436"/>
            <a:ext cx="8667404" cy="22369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vi-VN" sz="2000" dirty="0">
                <a:solidFill>
                  <a:srgbClr val="173454"/>
                </a:solidFill>
                <a:latin typeface="Arial" panose="020B0604020202020204" pitchFamily="34" charset="0"/>
                <a:cs typeface="Arial" panose="020B0604020202020204" pitchFamily="34" charset="0"/>
              </a:rPr>
              <a:t>+ </a:t>
            </a:r>
            <a:r>
              <a:rPr lang="vi-VN" sz="2000" dirty="0">
                <a:effectLst/>
                <a:latin typeface="Arial" panose="020B0604020202020204" pitchFamily="34" charset="0"/>
                <a:ea typeface="Calibri" panose="020F0502020204030204" pitchFamily="34" charset="0"/>
                <a:cs typeface="Arial" panose="020B0604020202020204" pitchFamily="34" charset="0"/>
              </a:rPr>
              <a:t>Vietnamese State is creating an environment favorable to BIM application.</a:t>
            </a:r>
            <a:endParaRPr lang="vi-VN" sz="2000" dirty="0">
              <a:solidFill>
                <a:srgbClr val="173454"/>
              </a:solidFill>
              <a:latin typeface="Arial" panose="020B0604020202020204" pitchFamily="34" charset="0"/>
              <a:cs typeface="Arial" panose="020B0604020202020204" pitchFamily="34" charset="0"/>
            </a:endParaRPr>
          </a:p>
          <a:p>
            <a:pPr algn="just"/>
            <a:r>
              <a:rPr lang="vi-VN" sz="2000" dirty="0">
                <a:solidFill>
                  <a:srgbClr val="173454"/>
                </a:solidFill>
                <a:latin typeface="Arial" panose="020B0604020202020204" pitchFamily="34" charset="0"/>
                <a:cs typeface="Arial" panose="020B0604020202020204" pitchFamily="34" charset="0"/>
              </a:rPr>
              <a:t>+ A</a:t>
            </a:r>
            <a:r>
              <a:rPr lang="vi-VN" sz="2000" dirty="0">
                <a:effectLst/>
                <a:latin typeface="Arial" panose="020B0604020202020204" pitchFamily="34" charset="0"/>
                <a:ea typeface="Calibri" panose="020F0502020204030204" pitchFamily="34" charset="0"/>
                <a:cs typeface="Arial" panose="020B0604020202020204" pitchFamily="34" charset="0"/>
              </a:rPr>
              <a:t>t the early stage, there are not any dispute arising from the BIM application which has been tested before the courts to assess the adequacy of regulations in practice</a:t>
            </a:r>
            <a:r>
              <a:rPr lang="en-US" sz="2000" dirty="0">
                <a:latin typeface="Arial" panose="020B0604020202020204" pitchFamily="34" charset="0"/>
                <a:ea typeface="Calibri" panose="020F0502020204030204" pitchFamily="34" charset="0"/>
                <a:cs typeface="Arial" panose="020B0604020202020204" pitchFamily="34" charset="0"/>
              </a:rPr>
              <a:t>.</a:t>
            </a:r>
            <a:endParaRPr lang="vi-VN" sz="2000" dirty="0">
              <a:solidFill>
                <a:srgbClr val="1734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3278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E6FA6-3090-F846-AD87-33A631A24702}"/>
              </a:ext>
            </a:extLst>
          </p:cNvPr>
          <p:cNvSpPr txBox="1">
            <a:spLocks/>
          </p:cNvSpPr>
          <p:nvPr/>
        </p:nvSpPr>
        <p:spPr>
          <a:xfrm>
            <a:off x="3252592" y="2976497"/>
            <a:ext cx="5686816" cy="9050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Thank you</a:t>
            </a:r>
            <a:endParaRPr lang="en-TR" b="1" dirty="0">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F81F3E3-01E1-4995-C42C-E2AE9FEAC17A}"/>
              </a:ext>
            </a:extLst>
          </p:cNvPr>
          <p:cNvPicPr>
            <a:picLocks noChangeAspect="1"/>
          </p:cNvPicPr>
          <p:nvPr/>
        </p:nvPicPr>
        <p:blipFill>
          <a:blip r:embed="rId3"/>
          <a:stretch>
            <a:fillRect/>
          </a:stretch>
        </p:blipFill>
        <p:spPr>
          <a:xfrm>
            <a:off x="5428307" y="459092"/>
            <a:ext cx="1335385" cy="1545073"/>
          </a:xfrm>
          <a:prstGeom prst="rect">
            <a:avLst/>
          </a:prstGeom>
        </p:spPr>
      </p:pic>
    </p:spTree>
    <p:extLst>
      <p:ext uri="{BB962C8B-B14F-4D97-AF65-F5344CB8AC3E}">
        <p14:creationId xmlns:p14="http://schemas.microsoft.com/office/powerpoint/2010/main" val="286048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C9C5-C539-CEE3-5E36-D5AA8EA00955}"/>
              </a:ext>
            </a:extLst>
          </p:cNvPr>
          <p:cNvSpPr txBox="1">
            <a:spLocks/>
          </p:cNvSpPr>
          <p:nvPr/>
        </p:nvSpPr>
        <p:spPr>
          <a:xfrm>
            <a:off x="2261286" y="2600669"/>
            <a:ext cx="7908325" cy="10835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Recent development of Vietnamese legislation to address needs of national and international construction practice </a:t>
            </a:r>
            <a:endParaRPr lang="en-TR" sz="24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69B3BA4-9DE3-571F-1ACE-44B51C562F20}"/>
              </a:ext>
            </a:extLst>
          </p:cNvPr>
          <p:cNvSpPr txBox="1">
            <a:spLocks/>
          </p:cNvSpPr>
          <p:nvPr/>
        </p:nvSpPr>
        <p:spPr>
          <a:xfrm>
            <a:off x="1417542" y="3944403"/>
            <a:ext cx="9595811" cy="35002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buAutoNum type="arabicPeriod"/>
            </a:pPr>
            <a:r>
              <a:rPr lang="vi-VN" sz="2000" dirty="0">
                <a:solidFill>
                  <a:schemeClr val="bg1"/>
                </a:solidFill>
                <a:latin typeface="Arial" panose="020B0604020202020204" pitchFamily="34" charset="0"/>
                <a:cs typeface="Arial" panose="020B0604020202020204" pitchFamily="34" charset="0"/>
              </a:rPr>
              <a:t>Recognition and application of standard forms of FIDIC contract</a:t>
            </a:r>
          </a:p>
          <a:p>
            <a:pPr marL="457200" indent="-457200" algn="just">
              <a:buAutoNum type="arabicPeriod"/>
            </a:pPr>
            <a:r>
              <a:rPr lang="vi-VN" sz="2000" dirty="0">
                <a:solidFill>
                  <a:schemeClr val="bg1"/>
                </a:solidFill>
                <a:latin typeface="Arial" panose="020B0604020202020204" pitchFamily="34" charset="0"/>
                <a:cs typeface="Arial" panose="020B0604020202020204" pitchFamily="34" charset="0"/>
              </a:rPr>
              <a:t> Dispute Resolution Procedures</a:t>
            </a:r>
          </a:p>
          <a:p>
            <a:pPr marL="457200" indent="-457200" algn="just">
              <a:buAutoNum type="arabicPeriod"/>
            </a:pPr>
            <a:r>
              <a:rPr lang="vi-VN" sz="2000" dirty="0">
                <a:solidFill>
                  <a:schemeClr val="bg1"/>
                </a:solidFill>
                <a:latin typeface="Arial" panose="020B0604020202020204" pitchFamily="34" charset="0"/>
                <a:cs typeface="Arial" panose="020B0604020202020204" pitchFamily="34" charset="0"/>
              </a:rPr>
              <a:t>Evolution of Vietnamese legislation for Building Information Model (BIM) application</a:t>
            </a:r>
            <a:endParaRPr lang="en-TR" sz="2000" dirty="0">
              <a:latin typeface="Arial" panose="020B0604020202020204" pitchFamily="34" charset="0"/>
              <a:cs typeface="Arial" panose="020B0604020202020204" pitchFamily="34" charset="0"/>
            </a:endParaRPr>
          </a:p>
          <a:p>
            <a:endParaRPr lang="en-TR"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8B2DD8B-720F-0143-3EEC-E208DD657938}"/>
              </a:ext>
            </a:extLst>
          </p:cNvPr>
          <p:cNvPicPr>
            <a:picLocks noChangeAspect="1"/>
          </p:cNvPicPr>
          <p:nvPr/>
        </p:nvPicPr>
        <p:blipFill>
          <a:blip r:embed="rId3"/>
          <a:stretch>
            <a:fillRect/>
          </a:stretch>
        </p:blipFill>
        <p:spPr>
          <a:xfrm>
            <a:off x="5568632" y="421513"/>
            <a:ext cx="1054736" cy="1220355"/>
          </a:xfrm>
          <a:prstGeom prst="rect">
            <a:avLst/>
          </a:prstGeom>
        </p:spPr>
      </p:pic>
      <p:pic>
        <p:nvPicPr>
          <p:cNvPr id="5" name="Picture 4">
            <a:extLst>
              <a:ext uri="{FF2B5EF4-FFF2-40B4-BE49-F238E27FC236}">
                <a16:creationId xmlns:a16="http://schemas.microsoft.com/office/drawing/2014/main" id="{245845A0-4D66-5AB0-343A-BE45CA5A62BE}"/>
              </a:ext>
            </a:extLst>
          </p:cNvPr>
          <p:cNvPicPr>
            <a:picLocks noChangeAspect="1"/>
          </p:cNvPicPr>
          <p:nvPr/>
        </p:nvPicPr>
        <p:blipFill>
          <a:blip r:embed="rId4"/>
          <a:stretch>
            <a:fillRect/>
          </a:stretch>
        </p:blipFill>
        <p:spPr>
          <a:xfrm>
            <a:off x="3299668" y="1902053"/>
            <a:ext cx="5592663" cy="438430"/>
          </a:xfrm>
          <a:prstGeom prst="rect">
            <a:avLst/>
          </a:prstGeom>
        </p:spPr>
      </p:pic>
    </p:spTree>
    <p:extLst>
      <p:ext uri="{BB962C8B-B14F-4D97-AF65-F5344CB8AC3E}">
        <p14:creationId xmlns:p14="http://schemas.microsoft.com/office/powerpoint/2010/main" val="2019891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77D60D-0A45-4243-710F-3BCB4AC7FC2B}"/>
              </a:ext>
            </a:extLst>
          </p:cNvPr>
          <p:cNvSpPr/>
          <p:nvPr/>
        </p:nvSpPr>
        <p:spPr>
          <a:xfrm>
            <a:off x="966592" y="433172"/>
            <a:ext cx="10258816" cy="3457184"/>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 name="Title 1">
            <a:extLst>
              <a:ext uri="{FF2B5EF4-FFF2-40B4-BE49-F238E27FC236}">
                <a16:creationId xmlns:a16="http://schemas.microsoft.com/office/drawing/2014/main" id="{D908D7B1-1D0D-0874-5FF8-4D00C147BECD}"/>
              </a:ext>
            </a:extLst>
          </p:cNvPr>
          <p:cNvSpPr txBox="1">
            <a:spLocks/>
          </p:cNvSpPr>
          <p:nvPr/>
        </p:nvSpPr>
        <p:spPr>
          <a:xfrm>
            <a:off x="3860104" y="516072"/>
            <a:ext cx="4471792" cy="568449"/>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500" b="1" dirty="0">
                <a:solidFill>
                  <a:srgbClr val="173454"/>
                </a:solidFill>
                <a:latin typeface="Arial" panose="020B0604020202020204" pitchFamily="34" charset="0"/>
                <a:cs typeface="Arial" panose="020B0604020202020204" pitchFamily="34" charset="0"/>
              </a:rPr>
              <a:t>1. </a:t>
            </a:r>
            <a:r>
              <a:rPr lang="en-US" sz="3500" b="1" dirty="0">
                <a:solidFill>
                  <a:srgbClr val="173454"/>
                </a:solidFill>
                <a:latin typeface="Arial" panose="020B0604020202020204" pitchFamily="34" charset="0"/>
                <a:cs typeface="Arial" panose="020B0604020202020204" pitchFamily="34" charset="0"/>
              </a:rPr>
              <a:t>Recognition</a:t>
            </a:r>
            <a:r>
              <a:rPr lang="vi-VN" sz="3500" b="1" dirty="0">
                <a:solidFill>
                  <a:srgbClr val="173454"/>
                </a:solidFill>
                <a:latin typeface="Arial" panose="020B0604020202020204" pitchFamily="34" charset="0"/>
                <a:cs typeface="Arial" panose="020B0604020202020204" pitchFamily="34" charset="0"/>
              </a:rPr>
              <a:t> and application of  standard forms of FIDIC contract</a:t>
            </a:r>
            <a:endParaRPr lang="en-TR" sz="3500" b="1" dirty="0">
              <a:solidFill>
                <a:srgbClr val="173454"/>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3BC2628-538F-221D-C7FA-C567D8537082}"/>
              </a:ext>
            </a:extLst>
          </p:cNvPr>
          <p:cNvSpPr txBox="1">
            <a:spLocks/>
          </p:cNvSpPr>
          <p:nvPr/>
        </p:nvSpPr>
        <p:spPr>
          <a:xfrm>
            <a:off x="1762298" y="1167421"/>
            <a:ext cx="8667404" cy="25115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Tx/>
              <a:buChar char="-"/>
            </a:pPr>
            <a:r>
              <a:rPr lang="vi-VN" sz="2000" dirty="0">
                <a:solidFill>
                  <a:srgbClr val="173454"/>
                </a:solidFill>
                <a:latin typeface="Arial" panose="020B0604020202020204" pitchFamily="34" charset="0"/>
                <a:cs typeface="Arial" panose="020B0604020202020204" pitchFamily="34" charset="0"/>
              </a:rPr>
              <a:t>Recongnizing the significance of template contracts within the construction sector throughout introducing various construction contract forms by Ministry of construction (MOC) since 2005.</a:t>
            </a:r>
          </a:p>
          <a:p>
            <a:pPr marL="342900" indent="-342900" algn="just">
              <a:buFontTx/>
              <a:buChar char="-"/>
            </a:pPr>
            <a:r>
              <a:rPr lang="vi-VN" sz="2000" dirty="0">
                <a:solidFill>
                  <a:srgbClr val="173454"/>
                </a:solidFill>
                <a:latin typeface="Arial" panose="020B0604020202020204" pitchFamily="34" charset="0"/>
                <a:cs typeface="Arial" panose="020B0604020202020204" pitchFamily="34" charset="0"/>
              </a:rPr>
              <a:t>Circular No. 02/2023/TT-BXD provides three construction contract forms:</a:t>
            </a:r>
          </a:p>
          <a:p>
            <a:pPr algn="just"/>
            <a:r>
              <a:rPr lang="vi-VN" sz="2000" dirty="0">
                <a:solidFill>
                  <a:srgbClr val="173454"/>
                </a:solidFill>
                <a:latin typeface="Arial" panose="020B0604020202020204" pitchFamily="34" charset="0"/>
                <a:cs typeface="Arial" panose="020B0604020202020204" pitchFamily="34" charset="0"/>
              </a:rPr>
              <a:t>+ Construction consulting contract form;</a:t>
            </a:r>
          </a:p>
          <a:p>
            <a:pPr algn="just"/>
            <a:r>
              <a:rPr lang="vi-VN" sz="2000" dirty="0">
                <a:solidFill>
                  <a:srgbClr val="173454"/>
                </a:solidFill>
                <a:latin typeface="Arial" panose="020B0604020202020204" pitchFamily="34" charset="0"/>
                <a:cs typeface="Arial" panose="020B0604020202020204" pitchFamily="34" charset="0"/>
              </a:rPr>
              <a:t>+ Construction execution contract form;</a:t>
            </a:r>
          </a:p>
          <a:p>
            <a:pPr algn="just"/>
            <a:r>
              <a:rPr lang="vi-VN" sz="2000" dirty="0">
                <a:solidFill>
                  <a:srgbClr val="173454"/>
                </a:solidFill>
                <a:latin typeface="Arial" panose="020B0604020202020204" pitchFamily="34" charset="0"/>
                <a:cs typeface="Arial" panose="020B0604020202020204" pitchFamily="34" charset="0"/>
              </a:rPr>
              <a:t>+ EPC contract forms.</a:t>
            </a:r>
          </a:p>
        </p:txBody>
      </p:sp>
    </p:spTree>
    <p:extLst>
      <p:ext uri="{BB962C8B-B14F-4D97-AF65-F5344CB8AC3E}">
        <p14:creationId xmlns:p14="http://schemas.microsoft.com/office/powerpoint/2010/main" val="4105208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77D60D-0A45-4243-710F-3BCB4AC7FC2B}"/>
              </a:ext>
            </a:extLst>
          </p:cNvPr>
          <p:cNvSpPr/>
          <p:nvPr/>
        </p:nvSpPr>
        <p:spPr>
          <a:xfrm>
            <a:off x="966592" y="433172"/>
            <a:ext cx="10258816" cy="3457184"/>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 name="Title 1">
            <a:extLst>
              <a:ext uri="{FF2B5EF4-FFF2-40B4-BE49-F238E27FC236}">
                <a16:creationId xmlns:a16="http://schemas.microsoft.com/office/drawing/2014/main" id="{D908D7B1-1D0D-0874-5FF8-4D00C147BECD}"/>
              </a:ext>
            </a:extLst>
          </p:cNvPr>
          <p:cNvSpPr txBox="1">
            <a:spLocks/>
          </p:cNvSpPr>
          <p:nvPr/>
        </p:nvSpPr>
        <p:spPr>
          <a:xfrm>
            <a:off x="3860104" y="764770"/>
            <a:ext cx="4471792" cy="7798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500" b="1" dirty="0">
                <a:solidFill>
                  <a:srgbClr val="173454"/>
                </a:solidFill>
                <a:latin typeface="Arial" panose="020B0604020202020204" pitchFamily="34" charset="0"/>
                <a:cs typeface="Arial" panose="020B0604020202020204" pitchFamily="34" charset="0"/>
              </a:rPr>
              <a:t>1. </a:t>
            </a:r>
            <a:r>
              <a:rPr lang="en-US" sz="3500" b="1" dirty="0">
                <a:solidFill>
                  <a:srgbClr val="173454"/>
                </a:solidFill>
                <a:latin typeface="Arial" panose="020B0604020202020204" pitchFamily="34" charset="0"/>
                <a:cs typeface="Arial" panose="020B0604020202020204" pitchFamily="34" charset="0"/>
              </a:rPr>
              <a:t>Recognition </a:t>
            </a:r>
            <a:r>
              <a:rPr lang="vi-VN" sz="3500" b="1" dirty="0">
                <a:solidFill>
                  <a:srgbClr val="173454"/>
                </a:solidFill>
                <a:latin typeface="Arial" panose="020B0604020202020204" pitchFamily="34" charset="0"/>
                <a:cs typeface="Arial" panose="020B0604020202020204" pitchFamily="34" charset="0"/>
              </a:rPr>
              <a:t>and application of international standard forms of contract of FIDIC</a:t>
            </a:r>
            <a:endParaRPr lang="en-TR" sz="3500" b="1" dirty="0">
              <a:solidFill>
                <a:srgbClr val="173454"/>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3BC2628-538F-221D-C7FA-C567D8537082}"/>
              </a:ext>
            </a:extLst>
          </p:cNvPr>
          <p:cNvSpPr txBox="1">
            <a:spLocks/>
          </p:cNvSpPr>
          <p:nvPr/>
        </p:nvSpPr>
        <p:spPr>
          <a:xfrm>
            <a:off x="1762298" y="1846878"/>
            <a:ext cx="8667404" cy="2043478"/>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Tx/>
              <a:buChar char="-"/>
            </a:pPr>
            <a:r>
              <a:rPr lang="vi-VN" sz="2000" dirty="0">
                <a:solidFill>
                  <a:srgbClr val="173454"/>
                </a:solidFill>
                <a:latin typeface="Arial" panose="020B0604020202020204" pitchFamily="34" charset="0"/>
                <a:cs typeface="Arial" panose="020B0604020202020204" pitchFamily="34" charset="0"/>
              </a:rPr>
              <a:t>Decree No. 48/2010/NĐ-CP of the Vietnamese Government regulating contract in construction activities at art. 5, par. 3:</a:t>
            </a:r>
          </a:p>
          <a:p>
            <a:pPr algn="just"/>
            <a:r>
              <a:rPr lang="vi-VN" sz="2000" dirty="0">
                <a:solidFill>
                  <a:srgbClr val="173454"/>
                </a:solidFill>
                <a:latin typeface="Arial" panose="020B0604020202020204" pitchFamily="34" charset="0"/>
                <a:cs typeface="Arial" panose="020B0604020202020204" pitchFamily="34" charset="0"/>
              </a:rPr>
              <a:t>“Organizations and individuals are encouraged to apply the set of contract conditions of International Federal of Consulting Engineers (FIDIC) and model construction contracts to the establishment and performance of construction contract”.</a:t>
            </a:r>
          </a:p>
          <a:p>
            <a:pPr algn="just"/>
            <a:r>
              <a:rPr lang="vi-VN" sz="2000" dirty="0">
                <a:solidFill>
                  <a:srgbClr val="173454"/>
                </a:solidFill>
                <a:latin typeface="Arial" panose="020B0604020202020204" pitchFamily="34" charset="0"/>
                <a:cs typeface="Arial" panose="020B0604020202020204" pitchFamily="34" charset="0"/>
              </a:rPr>
              <a:t>- This is also provided at par. 3, art. 54 of the Decree No. 37/2015/NĐ-CP of Vietnamese Government detailling construction contracts.</a:t>
            </a:r>
          </a:p>
        </p:txBody>
      </p:sp>
    </p:spTree>
    <p:extLst>
      <p:ext uri="{BB962C8B-B14F-4D97-AF65-F5344CB8AC3E}">
        <p14:creationId xmlns:p14="http://schemas.microsoft.com/office/powerpoint/2010/main" val="1059043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77D60D-0A45-4243-710F-3BCB4AC7FC2B}"/>
              </a:ext>
            </a:extLst>
          </p:cNvPr>
          <p:cNvSpPr/>
          <p:nvPr/>
        </p:nvSpPr>
        <p:spPr>
          <a:xfrm>
            <a:off x="966592" y="433172"/>
            <a:ext cx="10258816" cy="3457184"/>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 name="Title 1">
            <a:extLst>
              <a:ext uri="{FF2B5EF4-FFF2-40B4-BE49-F238E27FC236}">
                <a16:creationId xmlns:a16="http://schemas.microsoft.com/office/drawing/2014/main" id="{D908D7B1-1D0D-0874-5FF8-4D00C147BECD}"/>
              </a:ext>
            </a:extLst>
          </p:cNvPr>
          <p:cNvSpPr txBox="1">
            <a:spLocks/>
          </p:cNvSpPr>
          <p:nvPr/>
        </p:nvSpPr>
        <p:spPr>
          <a:xfrm>
            <a:off x="3860104" y="764770"/>
            <a:ext cx="4471792" cy="7798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500" b="1" dirty="0">
                <a:solidFill>
                  <a:srgbClr val="173454"/>
                </a:solidFill>
                <a:latin typeface="Arial" panose="020B0604020202020204" pitchFamily="34" charset="0"/>
                <a:cs typeface="Arial" panose="020B0604020202020204" pitchFamily="34" charset="0"/>
              </a:rPr>
              <a:t>1. </a:t>
            </a:r>
            <a:r>
              <a:rPr lang="en-US" sz="3500" b="1" dirty="0">
                <a:solidFill>
                  <a:srgbClr val="173454"/>
                </a:solidFill>
                <a:latin typeface="Arial" panose="020B0604020202020204" pitchFamily="34" charset="0"/>
                <a:cs typeface="Arial" panose="020B0604020202020204" pitchFamily="34" charset="0"/>
              </a:rPr>
              <a:t>Recognition </a:t>
            </a:r>
            <a:r>
              <a:rPr lang="vi-VN" sz="3500" b="1" dirty="0">
                <a:solidFill>
                  <a:srgbClr val="173454"/>
                </a:solidFill>
                <a:latin typeface="Arial" panose="020B0604020202020204" pitchFamily="34" charset="0"/>
                <a:cs typeface="Arial" panose="020B0604020202020204" pitchFamily="34" charset="0"/>
              </a:rPr>
              <a:t> and application of international standard forms of contract of FIDIC</a:t>
            </a:r>
            <a:endParaRPr lang="en-TR" sz="3500" b="1" dirty="0">
              <a:solidFill>
                <a:srgbClr val="173454"/>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3BC2628-538F-221D-C7FA-C567D8537082}"/>
              </a:ext>
            </a:extLst>
          </p:cNvPr>
          <p:cNvSpPr txBox="1">
            <a:spLocks/>
          </p:cNvSpPr>
          <p:nvPr/>
        </p:nvSpPr>
        <p:spPr>
          <a:xfrm>
            <a:off x="1762298" y="1846878"/>
            <a:ext cx="8667404" cy="20434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Tx/>
              <a:buChar char="-"/>
            </a:pPr>
            <a:r>
              <a:rPr lang="vi-VN" sz="2000" dirty="0">
                <a:solidFill>
                  <a:srgbClr val="173454"/>
                </a:solidFill>
                <a:latin typeface="Arial" panose="020B0604020202020204" pitchFamily="34" charset="0"/>
                <a:cs typeface="Arial" panose="020B0604020202020204" pitchFamily="34" charset="0"/>
              </a:rPr>
              <a:t>Some differences between FIDIC forms of contract and vietnamese law:</a:t>
            </a:r>
          </a:p>
          <a:p>
            <a:pPr algn="just"/>
            <a:r>
              <a:rPr lang="vi-VN" sz="2000" dirty="0">
                <a:solidFill>
                  <a:srgbClr val="173454"/>
                </a:solidFill>
                <a:latin typeface="Arial" panose="020B0604020202020204" pitchFamily="34" charset="0"/>
                <a:cs typeface="Arial" panose="020B0604020202020204" pitchFamily="34" charset="0"/>
              </a:rPr>
              <a:t>+ Engineer Powers to give a determination binding upon both parties under FIDIC Red Book at clause 3.7.5: “if no dissatisfaction of determination of engineer given by either party within period 28 days […] determination of the engineer shall be deemed to have been accepted by both parties and shall be final and binding on them</a:t>
            </a:r>
            <a:r>
              <a:rPr lang="vi-VN" sz="1800" dirty="0">
                <a:effectLst/>
                <a:latin typeface="Times New Roman" panose="02020603050405020304" pitchFamily="18" charset="0"/>
                <a:ea typeface="Calibri" panose="020F0502020204030204" pitchFamily="34" charset="0"/>
              </a:rPr>
              <a:t>”</a:t>
            </a:r>
            <a:r>
              <a:rPr lang="vi-VN" sz="2000" dirty="0">
                <a:solidFill>
                  <a:srgbClr val="173454"/>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42898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77D60D-0A45-4243-710F-3BCB4AC7FC2B}"/>
              </a:ext>
            </a:extLst>
          </p:cNvPr>
          <p:cNvSpPr/>
          <p:nvPr/>
        </p:nvSpPr>
        <p:spPr>
          <a:xfrm>
            <a:off x="966592" y="433172"/>
            <a:ext cx="10258816" cy="3457184"/>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 name="Title 1">
            <a:extLst>
              <a:ext uri="{FF2B5EF4-FFF2-40B4-BE49-F238E27FC236}">
                <a16:creationId xmlns:a16="http://schemas.microsoft.com/office/drawing/2014/main" id="{D908D7B1-1D0D-0874-5FF8-4D00C147BECD}"/>
              </a:ext>
            </a:extLst>
          </p:cNvPr>
          <p:cNvSpPr txBox="1">
            <a:spLocks/>
          </p:cNvSpPr>
          <p:nvPr/>
        </p:nvSpPr>
        <p:spPr>
          <a:xfrm>
            <a:off x="3860104" y="764770"/>
            <a:ext cx="4471792" cy="7798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500" b="1" dirty="0">
                <a:solidFill>
                  <a:srgbClr val="173454"/>
                </a:solidFill>
                <a:latin typeface="Arial" panose="020B0604020202020204" pitchFamily="34" charset="0"/>
                <a:cs typeface="Arial" panose="020B0604020202020204" pitchFamily="34" charset="0"/>
              </a:rPr>
              <a:t>1. </a:t>
            </a:r>
            <a:r>
              <a:rPr lang="en-US" sz="3500" b="1" dirty="0">
                <a:solidFill>
                  <a:srgbClr val="173454"/>
                </a:solidFill>
                <a:latin typeface="Arial" panose="020B0604020202020204" pitchFamily="34" charset="0"/>
                <a:cs typeface="Arial" panose="020B0604020202020204" pitchFamily="34" charset="0"/>
              </a:rPr>
              <a:t>Recognition </a:t>
            </a:r>
            <a:r>
              <a:rPr lang="vi-VN" sz="3500" b="1" dirty="0">
                <a:solidFill>
                  <a:srgbClr val="173454"/>
                </a:solidFill>
                <a:latin typeface="Arial" panose="020B0604020202020204" pitchFamily="34" charset="0"/>
                <a:cs typeface="Arial" panose="020B0604020202020204" pitchFamily="34" charset="0"/>
              </a:rPr>
              <a:t> and application of international standard forms of contract of FIDIC</a:t>
            </a:r>
            <a:endParaRPr lang="en-TR" sz="3500" b="1" dirty="0">
              <a:solidFill>
                <a:srgbClr val="173454"/>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3BC2628-538F-221D-C7FA-C567D8537082}"/>
              </a:ext>
            </a:extLst>
          </p:cNvPr>
          <p:cNvSpPr txBox="1">
            <a:spLocks/>
          </p:cNvSpPr>
          <p:nvPr/>
        </p:nvSpPr>
        <p:spPr>
          <a:xfrm>
            <a:off x="1762298" y="1846878"/>
            <a:ext cx="8667404" cy="20434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Tx/>
              <a:buChar char="-"/>
            </a:pPr>
            <a:r>
              <a:rPr lang="vi-VN" sz="2000" dirty="0">
                <a:solidFill>
                  <a:srgbClr val="173454"/>
                </a:solidFill>
                <a:latin typeface="Arial" panose="020B0604020202020204" pitchFamily="34" charset="0"/>
                <a:cs typeface="Arial" panose="020B0604020202020204" pitchFamily="34" charset="0"/>
              </a:rPr>
              <a:t>Some differences between FIDIC forms of contract and vietnamese law:</a:t>
            </a:r>
          </a:p>
          <a:p>
            <a:pPr algn="just"/>
            <a:r>
              <a:rPr lang="vi-VN" sz="2000" dirty="0">
                <a:solidFill>
                  <a:srgbClr val="173454"/>
                </a:solidFill>
                <a:latin typeface="Arial" panose="020B0604020202020204" pitchFamily="34" charset="0"/>
                <a:cs typeface="Arial" panose="020B0604020202020204" pitchFamily="34" charset="0"/>
              </a:rPr>
              <a:t>+ Performance certificate;</a:t>
            </a:r>
          </a:p>
          <a:p>
            <a:pPr algn="just"/>
            <a:r>
              <a:rPr lang="vi-VN" sz="2000" dirty="0">
                <a:solidFill>
                  <a:srgbClr val="173454"/>
                </a:solidFill>
                <a:latin typeface="Arial" panose="020B0604020202020204" pitchFamily="34" charset="0"/>
                <a:cs typeface="Arial" panose="020B0604020202020204" pitchFamily="34" charset="0"/>
              </a:rPr>
              <a:t>+ Taking over certificate;</a:t>
            </a:r>
          </a:p>
          <a:p>
            <a:pPr algn="just"/>
            <a:r>
              <a:rPr lang="vi-VN" sz="2000" dirty="0">
                <a:solidFill>
                  <a:srgbClr val="173454"/>
                </a:solidFill>
                <a:latin typeface="Arial" panose="020B0604020202020204" pitchFamily="34" charset="0"/>
                <a:cs typeface="Arial" panose="020B0604020202020204" pitchFamily="34" charset="0"/>
              </a:rPr>
              <a:t>+ Contract liquidated timeframe.</a:t>
            </a:r>
          </a:p>
        </p:txBody>
      </p:sp>
    </p:spTree>
    <p:extLst>
      <p:ext uri="{BB962C8B-B14F-4D97-AF65-F5344CB8AC3E}">
        <p14:creationId xmlns:p14="http://schemas.microsoft.com/office/powerpoint/2010/main" val="3188425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77D60D-0A45-4243-710F-3BCB4AC7FC2B}"/>
              </a:ext>
            </a:extLst>
          </p:cNvPr>
          <p:cNvSpPr/>
          <p:nvPr/>
        </p:nvSpPr>
        <p:spPr>
          <a:xfrm>
            <a:off x="966592" y="433172"/>
            <a:ext cx="10258816" cy="3457184"/>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 name="Title 1">
            <a:extLst>
              <a:ext uri="{FF2B5EF4-FFF2-40B4-BE49-F238E27FC236}">
                <a16:creationId xmlns:a16="http://schemas.microsoft.com/office/drawing/2014/main" id="{D908D7B1-1D0D-0874-5FF8-4D00C147BECD}"/>
              </a:ext>
            </a:extLst>
          </p:cNvPr>
          <p:cNvSpPr txBox="1">
            <a:spLocks/>
          </p:cNvSpPr>
          <p:nvPr/>
        </p:nvSpPr>
        <p:spPr>
          <a:xfrm>
            <a:off x="3860104" y="764770"/>
            <a:ext cx="4471792" cy="7798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500" b="1" dirty="0">
                <a:solidFill>
                  <a:srgbClr val="173454"/>
                </a:solidFill>
                <a:latin typeface="Arial" panose="020B0604020202020204" pitchFamily="34" charset="0"/>
                <a:cs typeface="Arial" panose="020B0604020202020204" pitchFamily="34" charset="0"/>
              </a:rPr>
              <a:t>1. </a:t>
            </a:r>
            <a:r>
              <a:rPr lang="en-US" sz="3500" b="1" dirty="0">
                <a:solidFill>
                  <a:srgbClr val="173454"/>
                </a:solidFill>
                <a:latin typeface="Arial" panose="020B0604020202020204" pitchFamily="34" charset="0"/>
                <a:cs typeface="Arial" panose="020B0604020202020204" pitchFamily="34" charset="0"/>
              </a:rPr>
              <a:t>Recognition </a:t>
            </a:r>
            <a:r>
              <a:rPr lang="vi-VN" sz="3500" b="1" dirty="0">
                <a:solidFill>
                  <a:srgbClr val="173454"/>
                </a:solidFill>
                <a:latin typeface="Arial" panose="020B0604020202020204" pitchFamily="34" charset="0"/>
                <a:cs typeface="Arial" panose="020B0604020202020204" pitchFamily="34" charset="0"/>
              </a:rPr>
              <a:t> and application of international standard forms of contract of FIDIC</a:t>
            </a:r>
            <a:endParaRPr lang="en-TR" sz="3500" b="1" dirty="0">
              <a:solidFill>
                <a:srgbClr val="173454"/>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3BC2628-538F-221D-C7FA-C567D8537082}"/>
              </a:ext>
            </a:extLst>
          </p:cNvPr>
          <p:cNvSpPr txBox="1">
            <a:spLocks/>
          </p:cNvSpPr>
          <p:nvPr/>
        </p:nvSpPr>
        <p:spPr>
          <a:xfrm>
            <a:off x="2885939" y="1894249"/>
            <a:ext cx="4471791" cy="20434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Tx/>
              <a:buChar char="-"/>
            </a:pPr>
            <a:r>
              <a:rPr lang="vi-VN" sz="2000" dirty="0">
                <a:solidFill>
                  <a:srgbClr val="173454"/>
                </a:solidFill>
                <a:latin typeface="Arial" panose="020B0604020202020204" pitchFamily="34" charset="0"/>
                <a:cs typeface="Arial" panose="020B0604020202020204" pitchFamily="34" charset="0"/>
              </a:rPr>
              <a:t>Some differences between FIDIC forms of contract and vietnamese law:</a:t>
            </a:r>
          </a:p>
          <a:p>
            <a:pPr algn="just"/>
            <a:endParaRPr lang="vi-VN" sz="2000" dirty="0">
              <a:solidFill>
                <a:srgbClr val="173454"/>
              </a:solidFill>
              <a:latin typeface="Arial" panose="020B0604020202020204" pitchFamily="34" charset="0"/>
              <a:cs typeface="Arial" panose="020B0604020202020204" pitchFamily="34" charset="0"/>
            </a:endParaRPr>
          </a:p>
        </p:txBody>
      </p:sp>
      <p:pic>
        <p:nvPicPr>
          <p:cNvPr id="1026" name="Picture 2" descr="FIDIC Contracts in Asia Pacific: A Practical Guide to Application book cover">
            <a:extLst>
              <a:ext uri="{FF2B5EF4-FFF2-40B4-BE49-F238E27FC236}">
                <a16:creationId xmlns:a16="http://schemas.microsoft.com/office/drawing/2014/main" id="{3184F89F-F6ED-640C-F2EE-B5FB3397D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8331" y="1158949"/>
            <a:ext cx="2379678" cy="273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165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77D60D-0A45-4243-710F-3BCB4AC7FC2B}"/>
              </a:ext>
            </a:extLst>
          </p:cNvPr>
          <p:cNvSpPr/>
          <p:nvPr/>
        </p:nvSpPr>
        <p:spPr>
          <a:xfrm>
            <a:off x="966592" y="433172"/>
            <a:ext cx="10258816" cy="3457184"/>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 name="Title 1">
            <a:extLst>
              <a:ext uri="{FF2B5EF4-FFF2-40B4-BE49-F238E27FC236}">
                <a16:creationId xmlns:a16="http://schemas.microsoft.com/office/drawing/2014/main" id="{D908D7B1-1D0D-0874-5FF8-4D00C147BECD}"/>
              </a:ext>
            </a:extLst>
          </p:cNvPr>
          <p:cNvSpPr txBox="1">
            <a:spLocks/>
          </p:cNvSpPr>
          <p:nvPr/>
        </p:nvSpPr>
        <p:spPr>
          <a:xfrm>
            <a:off x="3860104" y="764770"/>
            <a:ext cx="4471792" cy="779803"/>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500" b="1" dirty="0">
                <a:solidFill>
                  <a:srgbClr val="173454"/>
                </a:solidFill>
                <a:latin typeface="Arial" panose="020B0604020202020204" pitchFamily="34" charset="0"/>
                <a:cs typeface="Arial" panose="020B0604020202020204" pitchFamily="34" charset="0"/>
              </a:rPr>
              <a:t>2. </a:t>
            </a:r>
            <a:r>
              <a:rPr lang="en-US" sz="3500" b="1" dirty="0">
                <a:solidFill>
                  <a:srgbClr val="173454"/>
                </a:solidFill>
                <a:latin typeface="Arial" panose="020B0604020202020204" pitchFamily="34" charset="0"/>
                <a:cs typeface="Arial" panose="020B0604020202020204" pitchFamily="34" charset="0"/>
              </a:rPr>
              <a:t>Dispute resolution methods</a:t>
            </a:r>
            <a:endParaRPr lang="en-TR" sz="3500" b="1" dirty="0">
              <a:solidFill>
                <a:srgbClr val="173454"/>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3BC2628-538F-221D-C7FA-C567D8537082}"/>
              </a:ext>
            </a:extLst>
          </p:cNvPr>
          <p:cNvSpPr txBox="1">
            <a:spLocks/>
          </p:cNvSpPr>
          <p:nvPr/>
        </p:nvSpPr>
        <p:spPr>
          <a:xfrm>
            <a:off x="1762298" y="1846878"/>
            <a:ext cx="8667404" cy="20434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Tx/>
              <a:buChar char="-"/>
            </a:pPr>
            <a:r>
              <a:rPr lang="vi-VN" sz="2000" dirty="0">
                <a:solidFill>
                  <a:srgbClr val="173454"/>
                </a:solidFill>
                <a:latin typeface="Arial" panose="020B0604020202020204" pitchFamily="34" charset="0"/>
                <a:cs typeface="Arial" panose="020B0604020202020204" pitchFamily="34" charset="0"/>
              </a:rPr>
              <a:t>Alternative dispute resolution methods in Vietnam;</a:t>
            </a:r>
          </a:p>
          <a:p>
            <a:pPr algn="just"/>
            <a:r>
              <a:rPr lang="vi-VN" sz="2000" dirty="0">
                <a:solidFill>
                  <a:srgbClr val="173454"/>
                </a:solidFill>
                <a:latin typeface="Arial" panose="020B0604020202020204" pitchFamily="34" charset="0"/>
                <a:cs typeface="Arial" panose="020B0604020202020204" pitchFamily="34" charset="0"/>
              </a:rPr>
              <a:t>+ Non-binding ADR methods;</a:t>
            </a:r>
          </a:p>
          <a:p>
            <a:pPr algn="just"/>
            <a:r>
              <a:rPr lang="vi-VN" sz="2000" dirty="0">
                <a:solidFill>
                  <a:srgbClr val="173454"/>
                </a:solidFill>
                <a:latin typeface="Arial" panose="020B0604020202020204" pitchFamily="34" charset="0"/>
                <a:cs typeface="Arial" panose="020B0604020202020204" pitchFamily="34" charset="0"/>
              </a:rPr>
              <a:t>+ Binding ADR methods.</a:t>
            </a:r>
          </a:p>
        </p:txBody>
      </p:sp>
    </p:spTree>
    <p:extLst>
      <p:ext uri="{BB962C8B-B14F-4D97-AF65-F5344CB8AC3E}">
        <p14:creationId xmlns:p14="http://schemas.microsoft.com/office/powerpoint/2010/main" val="773051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77D60D-0A45-4243-710F-3BCB4AC7FC2B}"/>
              </a:ext>
            </a:extLst>
          </p:cNvPr>
          <p:cNvSpPr/>
          <p:nvPr/>
        </p:nvSpPr>
        <p:spPr>
          <a:xfrm>
            <a:off x="966592" y="433172"/>
            <a:ext cx="10258816" cy="3457184"/>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 name="Title 1">
            <a:extLst>
              <a:ext uri="{FF2B5EF4-FFF2-40B4-BE49-F238E27FC236}">
                <a16:creationId xmlns:a16="http://schemas.microsoft.com/office/drawing/2014/main" id="{D908D7B1-1D0D-0874-5FF8-4D00C147BECD}"/>
              </a:ext>
            </a:extLst>
          </p:cNvPr>
          <p:cNvSpPr txBox="1">
            <a:spLocks/>
          </p:cNvSpPr>
          <p:nvPr/>
        </p:nvSpPr>
        <p:spPr>
          <a:xfrm>
            <a:off x="3860104" y="764770"/>
            <a:ext cx="4471792" cy="779803"/>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sz="3500" b="1" dirty="0">
                <a:solidFill>
                  <a:srgbClr val="173454"/>
                </a:solidFill>
                <a:latin typeface="Arial" panose="020B0604020202020204" pitchFamily="34" charset="0"/>
                <a:cs typeface="Arial" panose="020B0604020202020204" pitchFamily="34" charset="0"/>
              </a:rPr>
              <a:t>2. </a:t>
            </a:r>
            <a:r>
              <a:rPr lang="en-US" sz="3500" b="1" dirty="0">
                <a:solidFill>
                  <a:srgbClr val="173454"/>
                </a:solidFill>
                <a:latin typeface="Arial" panose="020B0604020202020204" pitchFamily="34" charset="0"/>
                <a:cs typeface="Arial" panose="020B0604020202020204" pitchFamily="34" charset="0"/>
              </a:rPr>
              <a:t>Dispute resolution procedures</a:t>
            </a:r>
            <a:endParaRPr lang="en-TR" sz="3500" b="1" dirty="0">
              <a:solidFill>
                <a:srgbClr val="173454"/>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3BC2628-538F-221D-C7FA-C567D8537082}"/>
              </a:ext>
            </a:extLst>
          </p:cNvPr>
          <p:cNvSpPr txBox="1">
            <a:spLocks/>
          </p:cNvSpPr>
          <p:nvPr/>
        </p:nvSpPr>
        <p:spPr>
          <a:xfrm>
            <a:off x="1762298" y="1846878"/>
            <a:ext cx="8667404" cy="20434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Tx/>
              <a:buChar char="-"/>
            </a:pPr>
            <a:r>
              <a:rPr lang="vi-VN" sz="2000" dirty="0">
                <a:solidFill>
                  <a:srgbClr val="173454"/>
                </a:solidFill>
                <a:latin typeface="Arial" panose="020B0604020202020204" pitchFamily="34" charset="0"/>
                <a:cs typeface="Arial" panose="020B0604020202020204" pitchFamily="34" charset="0"/>
              </a:rPr>
              <a:t>Characteristics of ADR application in Vietnam;</a:t>
            </a:r>
          </a:p>
          <a:p>
            <a:pPr algn="just"/>
            <a:r>
              <a:rPr lang="vi-VN" sz="2000" dirty="0">
                <a:solidFill>
                  <a:srgbClr val="173454"/>
                </a:solidFill>
                <a:latin typeface="Arial" panose="020B0604020202020204" pitchFamily="34" charset="0"/>
                <a:cs typeface="Arial" panose="020B0604020202020204" pitchFamily="34" charset="0"/>
              </a:rPr>
              <a:t>+ Multi-tiered dispute resolution clause;</a:t>
            </a:r>
          </a:p>
          <a:p>
            <a:pPr marL="342900" indent="-342900" algn="just">
              <a:buFont typeface="Wingdings" pitchFamily="2" charset="2"/>
              <a:buChar char="Ø"/>
            </a:pPr>
            <a:r>
              <a:rPr lang="vi-VN" sz="2000" dirty="0">
                <a:solidFill>
                  <a:srgbClr val="173454"/>
                </a:solidFill>
                <a:latin typeface="Arial" panose="020B0604020202020204" pitchFamily="34" charset="0"/>
                <a:cs typeface="Arial" panose="020B0604020202020204" pitchFamily="34" charset="0"/>
              </a:rPr>
              <a:t>Non-compliance with pre-arbitration procedure.</a:t>
            </a:r>
          </a:p>
          <a:p>
            <a:pPr marL="342900" indent="-342900" algn="just">
              <a:buFont typeface="Wingdings" pitchFamily="2" charset="2"/>
              <a:buChar char="Ø"/>
            </a:pPr>
            <a:r>
              <a:rPr lang="vi-VN" sz="2000" dirty="0">
                <a:solidFill>
                  <a:srgbClr val="173454"/>
                </a:solidFill>
                <a:latin typeface="Arial" panose="020B0604020202020204" pitchFamily="34" charset="0"/>
                <a:cs typeface="Arial" panose="020B0604020202020204" pitchFamily="34" charset="0"/>
              </a:rPr>
              <a:t>Arbitral tribunal’s competence to enforce execution of solution coming out of pre-arbitration procedures. </a:t>
            </a:r>
          </a:p>
        </p:txBody>
      </p:sp>
    </p:spTree>
    <p:extLst>
      <p:ext uri="{BB962C8B-B14F-4D97-AF65-F5344CB8AC3E}">
        <p14:creationId xmlns:p14="http://schemas.microsoft.com/office/powerpoint/2010/main" val="470543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2993</TotalTime>
  <Words>1023</Words>
  <Application>Microsoft Macintosh PowerPoint</Application>
  <PresentationFormat>Widescreen</PresentationFormat>
  <Paragraphs>67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Wingdings</vt:lpstr>
      <vt:lpstr>Office Theme</vt:lpstr>
      <vt:lpstr>Recent Development of Vietnamese legislation to adress needs of national and international construction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Serkan Kutluk</dc:creator>
  <cp:lastModifiedBy>Nguyen Thi Hoa</cp:lastModifiedBy>
  <cp:revision>37</cp:revision>
  <dcterms:created xsi:type="dcterms:W3CDTF">2023-08-28T12:48:48Z</dcterms:created>
  <dcterms:modified xsi:type="dcterms:W3CDTF">2023-10-17T19:31:10Z</dcterms:modified>
</cp:coreProperties>
</file>