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59" r:id="rId2"/>
    <p:sldId id="286" r:id="rId3"/>
    <p:sldId id="287" r:id="rId4"/>
    <p:sldId id="288" r:id="rId5"/>
    <p:sldId id="285" r:id="rId6"/>
    <p:sldId id="290" r:id="rId7"/>
    <p:sldId id="293" r:id="rId8"/>
    <p:sldId id="276" r:id="rId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66"/>
  </p:normalViewPr>
  <p:slideViewPr>
    <p:cSldViewPr snapToGrid="0">
      <p:cViewPr>
        <p:scale>
          <a:sx n="42" d="100"/>
          <a:sy n="42" d="100"/>
        </p:scale>
        <p:origin x="102" y="4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8" name="Shape 168"/>
          <p:cNvSpPr>
            <a:spLocks noGrp="1" noRot="1" noChangeAspect="1"/>
          </p:cNvSpPr>
          <p:nvPr>
            <p:ph type="sldImg"/>
          </p:nvPr>
        </p:nvSpPr>
        <p:spPr>
          <a:xfrm>
            <a:off x="1143000" y="685800"/>
            <a:ext cx="4572000" cy="3429000"/>
          </a:xfrm>
          <a:prstGeom prst="rect">
            <a:avLst/>
          </a:prstGeom>
        </p:spPr>
        <p:txBody>
          <a:bodyPr/>
          <a:lstStyle/>
          <a:p>
            <a:endParaRPr/>
          </a:p>
        </p:txBody>
      </p:sp>
      <p:sp>
        <p:nvSpPr>
          <p:cNvPr id="169" name="Shape 16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Başlık">
    <p:spTree>
      <p:nvGrpSpPr>
        <p:cNvPr id="1" name=""/>
        <p:cNvGrpSpPr/>
        <p:nvPr/>
      </p:nvGrpSpPr>
      <p:grpSpPr>
        <a:xfrm>
          <a:off x="0" y="0"/>
          <a:ext cx="0" cy="0"/>
          <a:chOff x="0" y="0"/>
          <a:chExt cx="0" cy="0"/>
        </a:xfrm>
      </p:grpSpPr>
      <p:sp>
        <p:nvSpPr>
          <p:cNvPr id="11" name="Yazar ve Tarih"/>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Yazar ve Tarih</a:t>
            </a:r>
          </a:p>
        </p:txBody>
      </p:sp>
      <p:sp>
        <p:nvSpPr>
          <p:cNvPr id="12" name="Sunu Başlığı"/>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Sunu Başlığı</a:t>
            </a:r>
          </a:p>
        </p:txBody>
      </p:sp>
      <p:sp>
        <p:nvSpPr>
          <p:cNvPr id="13" name="Gövde Düzeyi Bir…"/>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Sunu Alt Başlığı</a:t>
            </a:r>
          </a:p>
          <a:p>
            <a:pPr lvl="1"/>
            <a:endParaRPr/>
          </a:p>
          <a:p>
            <a:pPr lvl="2"/>
            <a:endParaRPr/>
          </a:p>
          <a:p>
            <a:pPr lvl="3"/>
            <a:endParaRPr/>
          </a:p>
          <a:p>
            <a:pPr lvl="4"/>
            <a:endParaRPr/>
          </a:p>
        </p:txBody>
      </p:sp>
      <p:sp>
        <p:nvSpPr>
          <p:cNvPr id="14"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Yalnızca Başlık">
    <p:spTree>
      <p:nvGrpSpPr>
        <p:cNvPr id="1" name=""/>
        <p:cNvGrpSpPr/>
        <p:nvPr/>
      </p:nvGrpSpPr>
      <p:grpSpPr>
        <a:xfrm>
          <a:off x="0" y="0"/>
          <a:ext cx="0" cy="0"/>
          <a:chOff x="0" y="0"/>
          <a:chExt cx="0" cy="0"/>
        </a:xfrm>
      </p:grpSpPr>
      <p:sp>
        <p:nvSpPr>
          <p:cNvPr id="99" name="Slayt Başlığı"/>
          <p:cNvSpPr txBox="1">
            <a:spLocks noGrp="1"/>
          </p:cNvSpPr>
          <p:nvPr>
            <p:ph type="title" hasCustomPrompt="1"/>
          </p:nvPr>
        </p:nvSpPr>
        <p:spPr>
          <a:xfrm>
            <a:off x="1206500" y="1079500"/>
            <a:ext cx="21971000" cy="1434949"/>
          </a:xfrm>
          <a:prstGeom prst="rect">
            <a:avLst/>
          </a:prstGeom>
        </p:spPr>
        <p:txBody>
          <a:bodyPr/>
          <a:lstStyle/>
          <a:p>
            <a:r>
              <a:t>Slayt Başlığı</a:t>
            </a:r>
          </a:p>
        </p:txBody>
      </p:sp>
      <p:sp>
        <p:nvSpPr>
          <p:cNvPr id="100" name="Slayt Alt Başlığı"/>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Slayt Alt Başlığı</a:t>
            </a:r>
          </a:p>
        </p:txBody>
      </p:sp>
      <p:sp>
        <p:nvSpPr>
          <p:cNvPr id="101"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Ajanda">
    <p:spTree>
      <p:nvGrpSpPr>
        <p:cNvPr id="1" name=""/>
        <p:cNvGrpSpPr/>
        <p:nvPr/>
      </p:nvGrpSpPr>
      <p:grpSpPr>
        <a:xfrm>
          <a:off x="0" y="0"/>
          <a:ext cx="0" cy="0"/>
          <a:chOff x="0" y="0"/>
          <a:chExt cx="0" cy="0"/>
        </a:xfrm>
      </p:grpSpPr>
      <p:sp>
        <p:nvSpPr>
          <p:cNvPr id="108" name="Ajanda Başlığı"/>
          <p:cNvSpPr txBox="1">
            <a:spLocks noGrp="1"/>
          </p:cNvSpPr>
          <p:nvPr>
            <p:ph type="title" hasCustomPrompt="1"/>
          </p:nvPr>
        </p:nvSpPr>
        <p:spPr>
          <a:xfrm>
            <a:off x="1206500" y="1079500"/>
            <a:ext cx="21971000" cy="1435100"/>
          </a:xfrm>
          <a:prstGeom prst="rect">
            <a:avLst/>
          </a:prstGeom>
        </p:spPr>
        <p:txBody>
          <a:bodyPr/>
          <a:lstStyle/>
          <a:p>
            <a:r>
              <a:t>Ajanda Başlığı</a:t>
            </a:r>
          </a:p>
        </p:txBody>
      </p:sp>
      <p:sp>
        <p:nvSpPr>
          <p:cNvPr id="109" name="Ajanda Alt Başlığı"/>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Ajanda Alt Başlığı</a:t>
            </a:r>
          </a:p>
        </p:txBody>
      </p:sp>
      <p:sp>
        <p:nvSpPr>
          <p:cNvPr id="110" name="Gövde Düzeyi Bir…"/>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Ajanda Konuları</a:t>
            </a:r>
          </a:p>
          <a:p>
            <a:pPr lvl="1"/>
            <a:endParaRPr/>
          </a:p>
          <a:p>
            <a:pPr lvl="2"/>
            <a:endParaRPr/>
          </a:p>
          <a:p>
            <a:pPr lvl="3"/>
            <a:endParaRPr/>
          </a:p>
          <a:p>
            <a:pPr lvl="4"/>
            <a:endParaRPr/>
          </a:p>
        </p:txBody>
      </p:sp>
      <p:sp>
        <p:nvSpPr>
          <p:cNvPr id="111"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Rapor">
    <p:spTree>
      <p:nvGrpSpPr>
        <p:cNvPr id="1" name=""/>
        <p:cNvGrpSpPr/>
        <p:nvPr/>
      </p:nvGrpSpPr>
      <p:grpSpPr>
        <a:xfrm>
          <a:off x="0" y="0"/>
          <a:ext cx="0" cy="0"/>
          <a:chOff x="0" y="0"/>
          <a:chExt cx="0" cy="0"/>
        </a:xfrm>
      </p:grpSpPr>
      <p:sp>
        <p:nvSpPr>
          <p:cNvPr id="118" name="Gövde Düzeyi Bir…"/>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Rapor</a:t>
            </a:r>
          </a:p>
          <a:p>
            <a:pPr lvl="1"/>
            <a:endParaRPr/>
          </a:p>
          <a:p>
            <a:pPr lvl="2"/>
            <a:endParaRPr/>
          </a:p>
          <a:p>
            <a:pPr lvl="3"/>
            <a:endParaRPr/>
          </a:p>
          <a:p>
            <a:pPr lvl="4"/>
            <a:endParaRPr/>
          </a:p>
        </p:txBody>
      </p:sp>
      <p:sp>
        <p:nvSpPr>
          <p:cNvPr id="119"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üyük Veri">
    <p:spTree>
      <p:nvGrpSpPr>
        <p:cNvPr id="1" name=""/>
        <p:cNvGrpSpPr/>
        <p:nvPr/>
      </p:nvGrpSpPr>
      <p:grpSpPr>
        <a:xfrm>
          <a:off x="0" y="0"/>
          <a:ext cx="0" cy="0"/>
          <a:chOff x="0" y="0"/>
          <a:chExt cx="0" cy="0"/>
        </a:xfrm>
      </p:grpSpPr>
      <p:sp>
        <p:nvSpPr>
          <p:cNvPr id="126" name="Gövde Düzeyi Bir…"/>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27" name="Veri bilgisi"/>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Veri bilgisi</a:t>
            </a:r>
          </a:p>
        </p:txBody>
      </p:sp>
      <p:sp>
        <p:nvSpPr>
          <p:cNvPr id="128"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Alıntı">
    <p:spTree>
      <p:nvGrpSpPr>
        <p:cNvPr id="1" name=""/>
        <p:cNvGrpSpPr/>
        <p:nvPr/>
      </p:nvGrpSpPr>
      <p:grpSpPr>
        <a:xfrm>
          <a:off x="0" y="0"/>
          <a:ext cx="0" cy="0"/>
          <a:chOff x="0" y="0"/>
          <a:chExt cx="0" cy="0"/>
        </a:xfrm>
      </p:grpSpPr>
      <p:sp>
        <p:nvSpPr>
          <p:cNvPr id="135" name="İsim"/>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İsim</a:t>
            </a:r>
          </a:p>
        </p:txBody>
      </p:sp>
      <p:sp>
        <p:nvSpPr>
          <p:cNvPr id="136" name="Gövde Düzeyi Bir…"/>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“Ünlü Alıntı”</a:t>
            </a:r>
          </a:p>
          <a:p>
            <a:pPr lvl="1"/>
            <a:endParaRPr/>
          </a:p>
          <a:p>
            <a:pPr lvl="2"/>
            <a:endParaRPr/>
          </a:p>
          <a:p>
            <a:pPr lvl="3"/>
            <a:endParaRPr/>
          </a:p>
          <a:p>
            <a:pPr lvl="4"/>
            <a:endParaRPr/>
          </a:p>
        </p:txBody>
      </p:sp>
      <p:sp>
        <p:nvSpPr>
          <p:cNvPr id="137"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Fotoğraf - 3 Yukarı">
    <p:spTree>
      <p:nvGrpSpPr>
        <p:cNvPr id="1" name=""/>
        <p:cNvGrpSpPr/>
        <p:nvPr/>
      </p:nvGrpSpPr>
      <p:grpSpPr>
        <a:xfrm>
          <a:off x="0" y="0"/>
          <a:ext cx="0" cy="0"/>
          <a:chOff x="0" y="0"/>
          <a:chExt cx="0" cy="0"/>
        </a:xfrm>
      </p:grpSpPr>
      <p:sp>
        <p:nvSpPr>
          <p:cNvPr id="144" name="Kızarmış pilav, kaynamış yumurta ve salata ile dolu kâse ve yemek çubukları"/>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45" name="Somon balığı çöreği, salata ve humus ile dolu kâse "/>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46" name="Maydanozlu tereyağı, kavrulmuş fındık ve rendelenmiş parmesan peyniriyle bir kâse pappardelle makarna"/>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47"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Fotoğraf">
    <p:spTree>
      <p:nvGrpSpPr>
        <p:cNvPr id="1" name=""/>
        <p:cNvGrpSpPr/>
        <p:nvPr/>
      </p:nvGrpSpPr>
      <p:grpSpPr>
        <a:xfrm>
          <a:off x="0" y="0"/>
          <a:ext cx="0" cy="0"/>
          <a:chOff x="0" y="0"/>
          <a:chExt cx="0" cy="0"/>
        </a:xfrm>
      </p:grpSpPr>
      <p:sp>
        <p:nvSpPr>
          <p:cNvPr id="154" name="kızarmış pilav, kaynamış yumurta ve salata ile dolu kâse ve yemek çubukları"/>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55" name="Slayt Numarası"/>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Boş">
    <p:spTree>
      <p:nvGrpSpPr>
        <p:cNvPr id="1" name=""/>
        <p:cNvGrpSpPr/>
        <p:nvPr/>
      </p:nvGrpSpPr>
      <p:grpSpPr>
        <a:xfrm>
          <a:off x="0" y="0"/>
          <a:ext cx="0" cy="0"/>
          <a:chOff x="0" y="0"/>
          <a:chExt cx="0" cy="0"/>
        </a:xfrm>
      </p:grpSpPr>
      <p:sp>
        <p:nvSpPr>
          <p:cNvPr id="162"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aşlık ve Fotoğraf">
    <p:spTree>
      <p:nvGrpSpPr>
        <p:cNvPr id="1" name=""/>
        <p:cNvGrpSpPr/>
        <p:nvPr/>
      </p:nvGrpSpPr>
      <p:grpSpPr>
        <a:xfrm>
          <a:off x="0" y="0"/>
          <a:ext cx="0" cy="0"/>
          <a:chOff x="0" y="0"/>
          <a:chExt cx="0" cy="0"/>
        </a:xfrm>
      </p:grpSpPr>
      <p:sp>
        <p:nvSpPr>
          <p:cNvPr id="21" name="Avokadolar ve misket limonları"/>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22" name="Sunu Başlığı"/>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Sunu Başlığı</a:t>
            </a:r>
          </a:p>
        </p:txBody>
      </p:sp>
      <p:sp>
        <p:nvSpPr>
          <p:cNvPr id="23" name="Yazar ve Tarih"/>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Yazar ve Tarih</a:t>
            </a:r>
          </a:p>
        </p:txBody>
      </p:sp>
      <p:sp>
        <p:nvSpPr>
          <p:cNvPr id="24" name="Gövde Düzeyi Bir…"/>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Sunu Alt Başlığı</a:t>
            </a:r>
          </a:p>
          <a:p>
            <a:pPr lvl="1"/>
            <a:endParaRPr/>
          </a:p>
          <a:p>
            <a:pPr lvl="2"/>
            <a:endParaRPr/>
          </a:p>
          <a:p>
            <a:pPr lvl="3"/>
            <a:endParaRPr/>
          </a:p>
          <a:p>
            <a:pPr lvl="4"/>
            <a:endParaRPr/>
          </a:p>
        </p:txBody>
      </p:sp>
      <p:sp>
        <p:nvSpPr>
          <p:cNvPr id="25"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Alternatif Başlık ve Fotoğraf">
    <p:spTree>
      <p:nvGrpSpPr>
        <p:cNvPr id="1" name=""/>
        <p:cNvGrpSpPr/>
        <p:nvPr/>
      </p:nvGrpSpPr>
      <p:grpSpPr>
        <a:xfrm>
          <a:off x="0" y="0"/>
          <a:ext cx="0" cy="0"/>
          <a:chOff x="0" y="0"/>
          <a:chExt cx="0" cy="0"/>
        </a:xfrm>
      </p:grpSpPr>
      <p:sp>
        <p:nvSpPr>
          <p:cNvPr id="32" name="Somon balığı çöreği, salata ve humus ile dolu kâse"/>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Slayt Başlığı"/>
          <p:cNvSpPr txBox="1">
            <a:spLocks noGrp="1"/>
          </p:cNvSpPr>
          <p:nvPr>
            <p:ph type="title" hasCustomPrompt="1"/>
          </p:nvPr>
        </p:nvSpPr>
        <p:spPr>
          <a:xfrm>
            <a:off x="1206500" y="1270000"/>
            <a:ext cx="9779000" cy="5882273"/>
          </a:xfrm>
          <a:prstGeom prst="rect">
            <a:avLst/>
          </a:prstGeom>
        </p:spPr>
        <p:txBody>
          <a:bodyPr anchor="b"/>
          <a:lstStyle/>
          <a:p>
            <a:r>
              <a:t>Slayt Başlığı</a:t>
            </a:r>
          </a:p>
        </p:txBody>
      </p:sp>
      <p:sp>
        <p:nvSpPr>
          <p:cNvPr id="34" name="Gövde Düzeyi Bir…"/>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Slayt Alt Başlığı</a:t>
            </a:r>
          </a:p>
          <a:p>
            <a:pPr lvl="1"/>
            <a:endParaRPr/>
          </a:p>
          <a:p>
            <a:pPr lvl="2"/>
            <a:endParaRPr/>
          </a:p>
          <a:p>
            <a:pPr lvl="3"/>
            <a:endParaRPr/>
          </a:p>
          <a:p>
            <a:pPr lvl="4"/>
            <a:endParaRPr/>
          </a:p>
        </p:txBody>
      </p:sp>
      <p:sp>
        <p:nvSpPr>
          <p:cNvPr id="35" name="Slayt Numarası"/>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aşlık ve Madde İşaretleri">
    <p:spTree>
      <p:nvGrpSpPr>
        <p:cNvPr id="1" name=""/>
        <p:cNvGrpSpPr/>
        <p:nvPr/>
      </p:nvGrpSpPr>
      <p:grpSpPr>
        <a:xfrm>
          <a:off x="0" y="0"/>
          <a:ext cx="0" cy="0"/>
          <a:chOff x="0" y="0"/>
          <a:chExt cx="0" cy="0"/>
        </a:xfrm>
      </p:grpSpPr>
      <p:sp>
        <p:nvSpPr>
          <p:cNvPr id="42" name="Slayt Başlığı"/>
          <p:cNvSpPr txBox="1">
            <a:spLocks noGrp="1"/>
          </p:cNvSpPr>
          <p:nvPr>
            <p:ph type="title" hasCustomPrompt="1"/>
          </p:nvPr>
        </p:nvSpPr>
        <p:spPr>
          <a:prstGeom prst="rect">
            <a:avLst/>
          </a:prstGeom>
        </p:spPr>
        <p:txBody>
          <a:bodyPr/>
          <a:lstStyle/>
          <a:p>
            <a:r>
              <a:t>Slayt Başlığı</a:t>
            </a:r>
          </a:p>
        </p:txBody>
      </p:sp>
      <p:sp>
        <p:nvSpPr>
          <p:cNvPr id="43" name="Slayt Alt Başlığı"/>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Slayt Alt Başlığı</a:t>
            </a:r>
          </a:p>
        </p:txBody>
      </p:sp>
      <p:sp>
        <p:nvSpPr>
          <p:cNvPr id="44" name="Gövde Düzeyi Bir…"/>
          <p:cNvSpPr txBox="1">
            <a:spLocks noGrp="1"/>
          </p:cNvSpPr>
          <p:nvPr>
            <p:ph type="body" idx="1" hasCustomPrompt="1"/>
          </p:nvPr>
        </p:nvSpPr>
        <p:spPr>
          <a:prstGeom prst="rect">
            <a:avLst/>
          </a:prstGeom>
        </p:spPr>
        <p:txBody>
          <a:bodyPr/>
          <a:lstStyle/>
          <a:p>
            <a:r>
              <a:t>Slayt madde işareti metni</a:t>
            </a:r>
          </a:p>
          <a:p>
            <a:pPr lvl="1"/>
            <a:endParaRPr/>
          </a:p>
          <a:p>
            <a:pPr lvl="2"/>
            <a:endParaRPr/>
          </a:p>
          <a:p>
            <a:pPr lvl="3"/>
            <a:endParaRPr/>
          </a:p>
          <a:p>
            <a:pPr lvl="4"/>
            <a:endParaRPr/>
          </a:p>
        </p:txBody>
      </p:sp>
      <p:sp>
        <p:nvSpPr>
          <p:cNvPr id="45"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Madde İşaretleri">
    <p:spTree>
      <p:nvGrpSpPr>
        <p:cNvPr id="1" name=""/>
        <p:cNvGrpSpPr/>
        <p:nvPr/>
      </p:nvGrpSpPr>
      <p:grpSpPr>
        <a:xfrm>
          <a:off x="0" y="0"/>
          <a:ext cx="0" cy="0"/>
          <a:chOff x="0" y="0"/>
          <a:chExt cx="0" cy="0"/>
        </a:xfrm>
      </p:grpSpPr>
      <p:sp>
        <p:nvSpPr>
          <p:cNvPr id="52" name="Gövde Düzeyi Bir…"/>
          <p:cNvSpPr txBox="1">
            <a:spLocks noGrp="1"/>
          </p:cNvSpPr>
          <p:nvPr>
            <p:ph type="body" idx="1" hasCustomPrompt="1"/>
          </p:nvPr>
        </p:nvSpPr>
        <p:spPr>
          <a:prstGeom prst="rect">
            <a:avLst/>
          </a:prstGeom>
        </p:spPr>
        <p:txBody>
          <a:bodyPr numCol="2" spcCol="1098550"/>
          <a:lstStyle/>
          <a:p>
            <a:r>
              <a:t>Slayt madde işareti metni</a:t>
            </a:r>
          </a:p>
          <a:p>
            <a:pPr lvl="1"/>
            <a:endParaRPr/>
          </a:p>
          <a:p>
            <a:pPr lvl="2"/>
            <a:endParaRPr/>
          </a:p>
          <a:p>
            <a:pPr lvl="3"/>
            <a:endParaRPr/>
          </a:p>
          <a:p>
            <a:pPr lvl="4"/>
            <a:endParaRPr/>
          </a:p>
        </p:txBody>
      </p:sp>
      <p:sp>
        <p:nvSpPr>
          <p:cNvPr id="53"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aşlık, Maddeler ve Fotoğraf">
    <p:spTree>
      <p:nvGrpSpPr>
        <p:cNvPr id="1" name=""/>
        <p:cNvGrpSpPr/>
        <p:nvPr/>
      </p:nvGrpSpPr>
      <p:grpSpPr>
        <a:xfrm>
          <a:off x="0" y="0"/>
          <a:ext cx="0" cy="0"/>
          <a:chOff x="0" y="0"/>
          <a:chExt cx="0" cy="0"/>
        </a:xfrm>
      </p:grpSpPr>
      <p:sp>
        <p:nvSpPr>
          <p:cNvPr id="60" name="Slayt Alt Başlığı"/>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Slayt Alt Başlığı</a:t>
            </a:r>
          </a:p>
        </p:txBody>
      </p:sp>
      <p:sp>
        <p:nvSpPr>
          <p:cNvPr id="61" name="Gövde Düzeyi Bir…"/>
          <p:cNvSpPr txBox="1">
            <a:spLocks noGrp="1"/>
          </p:cNvSpPr>
          <p:nvPr>
            <p:ph type="body" sz="half" idx="1" hasCustomPrompt="1"/>
          </p:nvPr>
        </p:nvSpPr>
        <p:spPr>
          <a:xfrm>
            <a:off x="1206500" y="4248504"/>
            <a:ext cx="9779000" cy="8256630"/>
          </a:xfrm>
          <a:prstGeom prst="rect">
            <a:avLst/>
          </a:prstGeom>
        </p:spPr>
        <p:txBody>
          <a:bodyPr/>
          <a:lstStyle/>
          <a:p>
            <a:r>
              <a:t>Slayt madde işareti metni</a:t>
            </a:r>
          </a:p>
          <a:p>
            <a:pPr lvl="1"/>
            <a:endParaRPr/>
          </a:p>
          <a:p>
            <a:pPr lvl="2"/>
            <a:endParaRPr/>
          </a:p>
          <a:p>
            <a:pPr lvl="3"/>
            <a:endParaRPr/>
          </a:p>
          <a:p>
            <a:pPr lvl="4"/>
            <a:endParaRPr/>
          </a:p>
        </p:txBody>
      </p:sp>
      <p:sp>
        <p:nvSpPr>
          <p:cNvPr id="62" name="Maydanozlu tereyağı, kavrulmuş fındık ve rendelenmiş parmesan peyniriyle bir kâse pappardelle makarna"/>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3" name="Slayt Başlığı"/>
          <p:cNvSpPr txBox="1">
            <a:spLocks noGrp="1"/>
          </p:cNvSpPr>
          <p:nvPr>
            <p:ph type="title" hasCustomPrompt="1"/>
          </p:nvPr>
        </p:nvSpPr>
        <p:spPr>
          <a:xfrm>
            <a:off x="1206500" y="1079500"/>
            <a:ext cx="9779000" cy="1435100"/>
          </a:xfrm>
          <a:prstGeom prst="rect">
            <a:avLst/>
          </a:prstGeom>
        </p:spPr>
        <p:txBody>
          <a:bodyPr/>
          <a:lstStyle/>
          <a:p>
            <a:r>
              <a:t>Slayt Başlığı</a:t>
            </a:r>
          </a:p>
        </p:txBody>
      </p:sp>
      <p:sp>
        <p:nvSpPr>
          <p:cNvPr id="64"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aşlık, Maddeler ve Küçük Canlı Video">
    <p:spTree>
      <p:nvGrpSpPr>
        <p:cNvPr id="1" name=""/>
        <p:cNvGrpSpPr/>
        <p:nvPr/>
      </p:nvGrpSpPr>
      <p:grpSpPr>
        <a:xfrm>
          <a:off x="0" y="0"/>
          <a:ext cx="0" cy="0"/>
          <a:chOff x="0" y="0"/>
          <a:chExt cx="0" cy="0"/>
        </a:xfrm>
      </p:grpSpPr>
      <p:sp>
        <p:nvSpPr>
          <p:cNvPr id="71" name="Slayt Alt Başlığı"/>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Slayt Alt Başlığı</a:t>
            </a:r>
          </a:p>
        </p:txBody>
      </p:sp>
      <p:sp>
        <p:nvSpPr>
          <p:cNvPr id="72" name="Gövde Düzeyi Bir…"/>
          <p:cNvSpPr txBox="1">
            <a:spLocks noGrp="1"/>
          </p:cNvSpPr>
          <p:nvPr>
            <p:ph type="body" sz="half" idx="1" hasCustomPrompt="1"/>
          </p:nvPr>
        </p:nvSpPr>
        <p:spPr>
          <a:xfrm>
            <a:off x="1206500" y="4248504"/>
            <a:ext cx="9779000" cy="8256630"/>
          </a:xfrm>
          <a:prstGeom prst="rect">
            <a:avLst/>
          </a:prstGeom>
        </p:spPr>
        <p:txBody>
          <a:bodyPr/>
          <a:lstStyle/>
          <a:p>
            <a:r>
              <a:t>Slayt madde işareti metni</a:t>
            </a:r>
          </a:p>
          <a:p>
            <a:pPr lvl="1"/>
            <a:endParaRPr/>
          </a:p>
          <a:p>
            <a:pPr lvl="2"/>
            <a:endParaRPr/>
          </a:p>
          <a:p>
            <a:pPr lvl="3"/>
            <a:endParaRPr/>
          </a:p>
          <a:p>
            <a:pPr lvl="4"/>
            <a:endParaRPr/>
          </a:p>
        </p:txBody>
      </p:sp>
      <p:sp>
        <p:nvSpPr>
          <p:cNvPr id="73" name="Slayt Başlığı"/>
          <p:cNvSpPr txBox="1">
            <a:spLocks noGrp="1"/>
          </p:cNvSpPr>
          <p:nvPr>
            <p:ph type="title" hasCustomPrompt="1"/>
          </p:nvPr>
        </p:nvSpPr>
        <p:spPr>
          <a:xfrm>
            <a:off x="1206500" y="1079500"/>
            <a:ext cx="9779000" cy="1435100"/>
          </a:xfrm>
          <a:prstGeom prst="rect">
            <a:avLst/>
          </a:prstGeom>
        </p:spPr>
        <p:txBody>
          <a:bodyPr/>
          <a:lstStyle/>
          <a:p>
            <a:r>
              <a:t>Slayt Başlığı</a:t>
            </a:r>
          </a:p>
        </p:txBody>
      </p:sp>
      <p:sp>
        <p:nvSpPr>
          <p:cNvPr id="74"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aşlık, Maddeler ve Büyük Canlı Video">
    <p:spTree>
      <p:nvGrpSpPr>
        <p:cNvPr id="1" name=""/>
        <p:cNvGrpSpPr/>
        <p:nvPr/>
      </p:nvGrpSpPr>
      <p:grpSpPr>
        <a:xfrm>
          <a:off x="0" y="0"/>
          <a:ext cx="0" cy="0"/>
          <a:chOff x="0" y="0"/>
          <a:chExt cx="0" cy="0"/>
        </a:xfrm>
      </p:grpSpPr>
      <p:sp>
        <p:nvSpPr>
          <p:cNvPr id="81" name="Slayt Alt Başlığı"/>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Slayt Alt Başlığı</a:t>
            </a:r>
          </a:p>
        </p:txBody>
      </p:sp>
      <p:sp>
        <p:nvSpPr>
          <p:cNvPr id="82" name="Gövde Düzeyi Bir…"/>
          <p:cNvSpPr txBox="1">
            <a:spLocks noGrp="1"/>
          </p:cNvSpPr>
          <p:nvPr>
            <p:ph type="body" sz="half" idx="1" hasCustomPrompt="1"/>
          </p:nvPr>
        </p:nvSpPr>
        <p:spPr>
          <a:xfrm>
            <a:off x="1206500" y="4248504"/>
            <a:ext cx="9779000" cy="8256630"/>
          </a:xfrm>
          <a:prstGeom prst="rect">
            <a:avLst/>
          </a:prstGeom>
        </p:spPr>
        <p:txBody>
          <a:bodyPr/>
          <a:lstStyle/>
          <a:p>
            <a:r>
              <a:t>Slayt madde işareti metni</a:t>
            </a:r>
          </a:p>
          <a:p>
            <a:pPr lvl="1"/>
            <a:endParaRPr/>
          </a:p>
          <a:p>
            <a:pPr lvl="2"/>
            <a:endParaRPr/>
          </a:p>
          <a:p>
            <a:pPr lvl="3"/>
            <a:endParaRPr/>
          </a:p>
          <a:p>
            <a:pPr lvl="4"/>
            <a:endParaRPr/>
          </a:p>
        </p:txBody>
      </p:sp>
      <p:sp>
        <p:nvSpPr>
          <p:cNvPr id="83" name="Slayt Başlığı"/>
          <p:cNvSpPr txBox="1">
            <a:spLocks noGrp="1"/>
          </p:cNvSpPr>
          <p:nvPr>
            <p:ph type="title" hasCustomPrompt="1"/>
          </p:nvPr>
        </p:nvSpPr>
        <p:spPr>
          <a:xfrm>
            <a:off x="1206500" y="1079500"/>
            <a:ext cx="9779000" cy="1435100"/>
          </a:xfrm>
          <a:prstGeom prst="rect">
            <a:avLst/>
          </a:prstGeom>
        </p:spPr>
        <p:txBody>
          <a:bodyPr/>
          <a:lstStyle/>
          <a:p>
            <a:r>
              <a:t>Slayt Başlığı</a:t>
            </a:r>
          </a:p>
        </p:txBody>
      </p:sp>
      <p:sp>
        <p:nvSpPr>
          <p:cNvPr id="84"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ölüm">
    <p:spTree>
      <p:nvGrpSpPr>
        <p:cNvPr id="1" name=""/>
        <p:cNvGrpSpPr/>
        <p:nvPr/>
      </p:nvGrpSpPr>
      <p:grpSpPr>
        <a:xfrm>
          <a:off x="0" y="0"/>
          <a:ext cx="0" cy="0"/>
          <a:chOff x="0" y="0"/>
          <a:chExt cx="0" cy="0"/>
        </a:xfrm>
      </p:grpSpPr>
      <p:sp>
        <p:nvSpPr>
          <p:cNvPr id="91" name="Bölüm Başlığı"/>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Bölüm Başlığı</a:t>
            </a:r>
          </a:p>
        </p:txBody>
      </p:sp>
      <p:sp>
        <p:nvSpPr>
          <p:cNvPr id="92" name="Slayt Numarası"/>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m="http://schemas.openxmlformats.org/officeDocument/2006/math" xmlns:a14="http://schemas.microsoft.com/office/drawing/2010/main" xmlns:ma14="http://schemas.microsoft.com/office/mac/drawingml/2011/main"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ayt Başlığı"/>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Slayt Başlığı</a:t>
            </a:r>
          </a:p>
        </p:txBody>
      </p:sp>
      <p:sp>
        <p:nvSpPr>
          <p:cNvPr id="3" name="Gövde Düzeyi Bir…"/>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Slayt madde işareti metni</a:t>
            </a:r>
          </a:p>
          <a:p>
            <a:pPr lvl="1"/>
            <a:endParaRPr/>
          </a:p>
          <a:p>
            <a:pPr lvl="2"/>
            <a:endParaRPr/>
          </a:p>
          <a:p>
            <a:pPr lvl="3"/>
            <a:endParaRPr/>
          </a:p>
          <a:p>
            <a:pPr lvl="4"/>
            <a:endParaRPr/>
          </a:p>
        </p:txBody>
      </p:sp>
      <p:sp>
        <p:nvSpPr>
          <p:cNvPr id="4" name="Slayt Numarası"/>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m="http://schemas.openxmlformats.org/officeDocument/2006/math" xmlns:a14="http://schemas.microsoft.com/office/drawing/2010/main" xmlns:ma14="http://schemas.microsoft.com/office/mac/drawingml/2011/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171" name="Dikdörtgen" descr="" title=""/>
          <p:cNvSpPr>
            <a:spLocks noGrp="1" noRot="1" noMove="1" noResize="1" noEditPoints="1" noAdjustHandles="1" noChangeArrowheads="1" noChangeShapeType="1"/>
          </p:cNvSpPr>
          <p:nvPr/>
        </p:nvSpPr>
        <p:spPr>
          <a:xfrm>
            <a:off x="0" y="0"/>
            <a:ext cx="24616379" cy="13716000"/>
          </a:xfrm>
          <a:prstGeom prst="rect">
            <a:avLst/>
          </a:prstGeom>
          <a:solidFill>
            <a:srgbClr val="E5E7ED"/>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pic>
        <p:nvPicPr>
          <p:cNvPr id="172" name="SCL Grafik ve Font.png" descr="" title=""/>
          <p:cNvPicPr>
            <a:picLocks noGrp="1" noRot="1" noChangeAspect="1" noMove="1" noResize="1" noEditPoints="1" noAdjustHandles="1" noChangeArrowheads="1" noChangeShapeType="1" noCrop="1"/>
          </p:cNvPicPr>
          <p:nvPr/>
        </p:nvPicPr>
        <p:blipFill>
          <a:blip r:embed="rId2">
            <a:alphaModFix amt="28798"/>
          </a:blip>
          <a:srcRect t="40454" b="6384"/>
          <a:stretch>
            <a:fillRect/>
          </a:stretch>
        </p:blipFill>
        <p:spPr>
          <a:xfrm>
            <a:off x="5002" y="73734"/>
            <a:ext cx="24378998" cy="13642266"/>
          </a:xfrm>
          <a:prstGeom prst="rect">
            <a:avLst/>
          </a:prstGeom>
          <a:ln w="12700">
            <a:miter lim="400000"/>
          </a:ln>
        </p:spPr>
      </p:pic>
      <p:pic>
        <p:nvPicPr>
          <p:cNvPr id="173" name="SCL Grafik ve Font.png" descr="" title=""/>
          <p:cNvPicPr>
            <a:picLocks noGrp="1" noRot="1" noChangeAspect="1" noMove="1" noResize="1" noEditPoints="1" noAdjustHandles="1" noChangeArrowheads="1" noChangeShapeType="1" noCrop="1"/>
          </p:cNvPicPr>
          <p:nvPr/>
        </p:nvPicPr>
        <p:blipFill>
          <a:blip r:embed="rId2"/>
          <a:srcRect b="70563"/>
          <a:stretch>
            <a:fillRect/>
          </a:stretch>
        </p:blipFill>
        <p:spPr>
          <a:xfrm>
            <a:off x="19517062" y="11716619"/>
            <a:ext cx="4936967" cy="1529760"/>
          </a:xfrm>
          <a:prstGeom prst="rect">
            <a:avLst/>
          </a:prstGeom>
          <a:ln w="12700">
            <a:miter lim="400000"/>
          </a:ln>
        </p:spPr>
      </p:pic>
      <p:pic>
        <p:nvPicPr>
          <p:cNvPr id="174" name="SCL baskes logo.ai" descr="" title=""/>
          <p:cNvPicPr>
            <a:picLocks noGrp="1" noRot="1" noChangeAspect="1" noMove="1" noResize="1" noEditPoints="1" noAdjustHandles="1" noChangeArrowheads="1" noChangeShapeType="1" noCrop="1"/>
          </p:cNvPicPr>
          <p:nvPr/>
        </p:nvPicPr>
        <p:blipFill>
          <a:blip r:embed="rId3"/>
          <a:srcRect l="31589" r="31589" b="42388"/>
          <a:stretch>
            <a:fillRect/>
          </a:stretch>
        </p:blipFill>
        <p:spPr>
          <a:xfrm>
            <a:off x="21946682" y="535518"/>
            <a:ext cx="1864077" cy="2157314"/>
          </a:xfrm>
          <a:prstGeom prst="rect">
            <a:avLst/>
          </a:prstGeom>
          <a:ln w="12700">
            <a:miter lim="400000"/>
          </a:ln>
        </p:spPr>
      </p:pic>
      <p:sp>
        <p:nvSpPr>
          <p:cNvPr id="175" name="Cover" descr="" title=""/>
          <p:cNvSpPr txBox="1">
            <a:spLocks/>
          </p:cNvSpPr>
          <p:nvPr/>
        </p:nvSpPr>
        <p:spPr>
          <a:xfrm>
            <a:off x="1460500" y="3320418"/>
            <a:ext cx="18445755" cy="275716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5000" b="1"/>
            </a:lvl1pPr>
          </a:lstStyle>
          <a:p>
            <a:r>
              <a:rPr lang="en-US" sz="7500" dirty="0"/>
              <a:t>The UAE’s New Civil Code: </a:t>
            </a:r>
          </a:p>
          <a:p>
            <a:r>
              <a:rPr lang="en-US" sz="7500" dirty="0"/>
              <a:t>What It Means for Construction Projects</a:t>
            </a:r>
          </a:p>
        </p:txBody>
      </p:sp>
      <p:sp>
        <p:nvSpPr>
          <p:cNvPr id="176" name="Speaker name" descr="" title=""/>
          <p:cNvSpPr txBox="1"/>
          <p:nvPr/>
        </p:nvSpPr>
        <p:spPr>
          <a:xfrm>
            <a:off x="1514751" y="7352445"/>
            <a:ext cx="3803926" cy="79508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000"/>
            </a:lvl1pPr>
          </a:lstStyle>
          <a:p>
            <a:r>
              <a:rPr lang="en-US" dirty="0"/>
              <a:t>Mina Morova</a:t>
            </a:r>
          </a:p>
        </p:txBody>
      </p:sp>
      <p:sp>
        <p:nvSpPr>
          <p:cNvPr id="177" name="Title" descr="" title=""/>
          <p:cNvSpPr txBox="1"/>
          <p:nvPr/>
        </p:nvSpPr>
        <p:spPr>
          <a:xfrm>
            <a:off x="1514751" y="8174546"/>
            <a:ext cx="102657" cy="79508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000"/>
            </a:lvl1pPr>
          </a:lstStyle>
          <a:p>
            <a:endParaRPr lang="en-US" dirty="0"/>
          </a:p>
        </p:txBody>
      </p:sp>
      <p:sp>
        <p:nvSpPr>
          <p:cNvPr id="178" name="June 11, 2026, Istanbul" descr="" title=""/>
          <p:cNvSpPr txBox="1"/>
          <p:nvPr/>
        </p:nvSpPr>
        <p:spPr>
          <a:xfrm>
            <a:off x="1514751" y="9287065"/>
            <a:ext cx="5655394" cy="65659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000"/>
            </a:lvl1pPr>
          </a:lstStyle>
          <a:p>
            <a:r>
              <a:rPr dirty="0"/>
              <a:t>June 11, 2026</a:t>
            </a:r>
            <a:r>
              <a:rPr lang="tr-TR" dirty="0"/>
              <a:t> - </a:t>
            </a:r>
            <a:r>
              <a:rPr dirty="0"/>
              <a:t>Istanbul</a:t>
            </a:r>
          </a:p>
        </p:txBody>
      </p:sp>
    </p:spTree>
    <p:extLst>
      <p:ext uri="{BB962C8B-B14F-4D97-AF65-F5344CB8AC3E}">
        <p14:creationId xmlns:p14="http://schemas.microsoft.com/office/powerpoint/2010/main" val="3893232058"/>
      </p:ext>
    </p:extLst>
  </p:cSld>
  <p:clrMapOvr>
    <a:masterClrMapping/>
  </p:clrMapOvr>
  <p:transition spd="med"/>
</p:sld>
</file>

<file path=ppt/slides/slide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180" name="Dikdörtgen" descr="" title=""/>
          <p:cNvSpPr>
            <a:spLocks noGrp="1" noRot="1" noMove="1" noResize="1" noEditPoints="1" noAdjustHandles="1" noChangeArrowheads="1" noChangeShapeType="1"/>
          </p:cNvSpPr>
          <p:nvPr/>
        </p:nvSpPr>
        <p:spPr>
          <a:xfrm>
            <a:off x="-116189" y="0"/>
            <a:ext cx="24505742" cy="13716419"/>
          </a:xfrm>
          <a:prstGeom prst="rect">
            <a:avLst/>
          </a:prstGeom>
          <a:solidFill>
            <a:srgbClr val="E5E7ED"/>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pic>
        <p:nvPicPr>
          <p:cNvPr id="181" name="SCL Grafik ve Font.png" descr="" title=""/>
          <p:cNvPicPr>
            <a:picLocks noGrp="1" noRot="1" noChangeAspect="1" noMove="1" noResize="1" noEditPoints="1" noAdjustHandles="1" noChangeArrowheads="1" noChangeShapeType="1" noCrop="1"/>
          </p:cNvPicPr>
          <p:nvPr/>
        </p:nvPicPr>
        <p:blipFill>
          <a:blip r:embed="rId2">
            <a:alphaModFix amt="28798"/>
          </a:blip>
          <a:srcRect t="40454" b="6384"/>
          <a:stretch>
            <a:fillRect/>
          </a:stretch>
        </p:blipFill>
        <p:spPr>
          <a:xfrm>
            <a:off x="5545" y="-417"/>
            <a:ext cx="24378455" cy="13716418"/>
          </a:xfrm>
          <a:prstGeom prst="rect">
            <a:avLst/>
          </a:prstGeom>
          <a:ln w="12700">
            <a:miter lim="400000"/>
          </a:ln>
        </p:spPr>
      </p:pic>
      <p:sp>
        <p:nvSpPr>
          <p:cNvPr id="182" name="Dikdörtgen" descr="" title=""/>
          <p:cNvSpPr>
            <a:spLocks noGrp="1" noRot="1" noMove="1" noResize="1" noEditPoints="1" noAdjustHandles="1" noChangeArrowheads="1" noChangeShapeType="1"/>
          </p:cNvSpPr>
          <p:nvPr/>
        </p:nvSpPr>
        <p:spPr>
          <a:xfrm>
            <a:off x="271793" y="440816"/>
            <a:ext cx="23729778" cy="12833952"/>
          </a:xfrm>
          <a:prstGeom prst="rect">
            <a:avLst/>
          </a:prstGeom>
          <a:solidFill>
            <a:srgbClr val="FFFFFF">
              <a:alpha val="75000"/>
            </a:srgb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pic>
        <p:nvPicPr>
          <p:cNvPr id="183" name="SCL baskes logo.ai" descr="" title=""/>
          <p:cNvPicPr>
            <a:picLocks noGrp="1" noRot="1" noChangeAspect="1" noMove="1" noResize="1" noEditPoints="1" noAdjustHandles="1" noChangeArrowheads="1" noChangeShapeType="1" noCrop="1"/>
          </p:cNvPicPr>
          <p:nvPr/>
        </p:nvPicPr>
        <p:blipFill>
          <a:blip r:embed="rId3"/>
          <a:srcRect l="31589" r="31589" b="42388"/>
          <a:stretch>
            <a:fillRect/>
          </a:stretch>
        </p:blipFill>
        <p:spPr>
          <a:xfrm>
            <a:off x="22494516" y="703734"/>
            <a:ext cx="1310379" cy="1516514"/>
          </a:xfrm>
          <a:prstGeom prst="rect">
            <a:avLst/>
          </a:prstGeom>
          <a:ln w="12700">
            <a:miter lim="400000"/>
          </a:ln>
        </p:spPr>
      </p:pic>
      <p:sp>
        <p:nvSpPr>
          <p:cNvPr id="2" name="Rectangle 1" descr="" title="">
            <a:extLst>
              <a:ext uri="{FF2B5EF4-FFF2-40B4-BE49-F238E27FC236}">
                <a16:creationId xmlns:a16="http://schemas.microsoft.com/office/drawing/2014/main" id="{00900143-03EB-4E1A-BFC3-67B2379CBA79}"/>
              </a:ext>
            </a:extLst>
          </p:cNvPr>
          <p:cNvSpPr/>
          <p:nvPr/>
        </p:nvSpPr>
        <p:spPr>
          <a:xfrm>
            <a:off x="1397000" y="1206500"/>
            <a:ext cx="152400" cy="889000"/>
          </a:xfrm>
          <a:prstGeom prst="rect">
            <a:avLst/>
          </a:prstGeom>
          <a:solidFill>
            <a:srgbClr val="8A1C3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clip" horzOverflow="clip" vert="horz" wrap="square" lIns="50800" tIns="50800" rIns="50800" bIns="50800" numCol="1" spcCol="38100" rtlCol="0" anchor="t">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TextBox 2" descr="" title="">
            <a:extLst>
              <a:ext uri="{FF2B5EF4-FFF2-40B4-BE49-F238E27FC236}">
                <a16:creationId xmlns:a16="http://schemas.microsoft.com/office/drawing/2014/main" id="{78A30F3C-B974-4CDC-8425-2BD07C432999}"/>
              </a:ext>
            </a:extLst>
          </p:cNvPr>
          <p:cNvSpPr txBox="1"/>
          <p:nvPr/>
        </p:nvSpPr>
        <p:spPr>
          <a:xfrm>
            <a:off x="1778000" y="1168400"/>
            <a:ext cx="2540000" cy="3810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en-US" sz="1600" b="1" i="0" u="none" strike="noStrike" cap="none" spc="0" normalizeH="0" baseline="0">
                <a:ln>
                  <a:noFill/>
                </a:ln>
                <a:solidFill>
                  <a:srgbClr val="8A1C32"/>
                </a:solidFill>
                <a:effectLst/>
                <a:uFillTx/>
                <a:latin typeface="+mn-lt"/>
                <a:ea typeface="+mn-ea"/>
                <a:cs typeface="+mn-cs"/>
                <a:sym typeface="Helvetica Neue"/>
              </a:rPr>
              <a:t>01</a:t>
            </a:r>
          </a:p>
        </p:txBody>
      </p:sp>
      <p:sp>
        <p:nvSpPr>
          <p:cNvPr id="4" name="TextBox 3" descr="" title="">
            <a:extLst>
              <a:ext uri="{FF2B5EF4-FFF2-40B4-BE49-F238E27FC236}">
                <a16:creationId xmlns:a16="http://schemas.microsoft.com/office/drawing/2014/main" id="{F644F019-810B-4EFF-B9FE-2C2B68F986C9}"/>
              </a:ext>
            </a:extLst>
          </p:cNvPr>
          <p:cNvSpPr txBox="1"/>
          <p:nvPr/>
        </p:nvSpPr>
        <p:spPr>
          <a:xfrm>
            <a:off x="1778000" y="1498600"/>
            <a:ext cx="19812000" cy="12336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en-US" sz="4000" b="1" i="0" u="none" strike="noStrike" cap="none" spc="0" normalizeH="0" baseline="0" dirty="0">
                <a:ln>
                  <a:noFill/>
                </a:ln>
                <a:solidFill>
                  <a:srgbClr val="1A1A1A"/>
                </a:solidFill>
                <a:effectLst/>
                <a:uFillTx/>
                <a:latin typeface="+mn-lt"/>
                <a:ea typeface="+mn-ea"/>
                <a:cs typeface="+mn-cs"/>
                <a:sym typeface="Helvetica Neue"/>
              </a:rPr>
              <a:t>Applicability: Does It Affect Existing Contracts?</a:t>
            </a:r>
          </a:p>
        </p:txBody>
      </p:sp>
      <p:sp>
        <p:nvSpPr>
          <p:cNvPr id="5" name="TextBox 4" descr="" title="">
            <a:extLst>
              <a:ext uri="{FF2B5EF4-FFF2-40B4-BE49-F238E27FC236}">
                <a16:creationId xmlns:a16="http://schemas.microsoft.com/office/drawing/2014/main" id="{1E1B928C-134A-4972-B12F-F176C7232692}"/>
              </a:ext>
            </a:extLst>
          </p:cNvPr>
          <p:cNvSpPr txBox="1"/>
          <p:nvPr/>
        </p:nvSpPr>
        <p:spPr>
          <a:xfrm>
            <a:off x="1905000" y="2614940"/>
            <a:ext cx="20574000" cy="70891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ctr" anchorCtr="0">
            <a:spAutoFit/>
          </a:bodyPr>
          <a:lstStyle/>
          <a:p>
            <a:pPr marL="342900" indent="-342900" algn="l">
              <a:lnSpc>
                <a:spcPct val="120000"/>
              </a:lnSpc>
              <a:spcBef>
                <a:spcPts val="5000"/>
              </a:spcBef>
              <a:buFont typeface="Arial"/>
              <a:buChar char="•"/>
            </a:pPr>
            <a:r>
              <a:rPr lang="en-US" sz="3500" b="1" dirty="0">
                <a:solidFill>
                  <a:srgbClr val="1A1A1A"/>
                </a:solidFill>
              </a:rPr>
              <a:t>New Civil Code in force.  </a:t>
            </a:r>
            <a:r>
              <a:rPr lang="en-US" sz="3500" dirty="0">
                <a:solidFill>
                  <a:srgbClr val="2A2A2A"/>
                </a:solidFill>
              </a:rPr>
              <a:t>Federal Decree-Law No. 25 of 2025 took effect on 1 June 2026 — the first overhaul of UAE contract law in 40 years.</a:t>
            </a:r>
          </a:p>
          <a:p>
            <a:pPr marL="342900" indent="-342900" algn="l">
              <a:lnSpc>
                <a:spcPct val="120000"/>
              </a:lnSpc>
              <a:spcBef>
                <a:spcPts val="5000"/>
              </a:spcBef>
              <a:buFont typeface="Arial"/>
              <a:buChar char="•"/>
            </a:pPr>
            <a:r>
              <a:rPr lang="en-US" sz="3500" b="1" dirty="0">
                <a:solidFill>
                  <a:srgbClr val="1A1A1A"/>
                </a:solidFill>
              </a:rPr>
              <a:t>No retroactivity.  </a:t>
            </a:r>
            <a:r>
              <a:rPr lang="en-US" sz="3500" dirty="0">
                <a:solidFill>
                  <a:srgbClr val="2A2A2A"/>
                </a:solidFill>
              </a:rPr>
              <a:t>Article 4(1): the Code does not apply to contracts predating commencement — existing UAE contracts are unaffected.</a:t>
            </a:r>
          </a:p>
          <a:p>
            <a:pPr marL="342900" indent="-342900" algn="l">
              <a:lnSpc>
                <a:spcPct val="120000"/>
              </a:lnSpc>
              <a:spcBef>
                <a:spcPts val="5000"/>
              </a:spcBef>
              <a:buFont typeface="Arial"/>
              <a:buChar char="•"/>
            </a:pPr>
            <a:r>
              <a:rPr lang="en-US" sz="3500" b="1" dirty="0">
                <a:solidFill>
                  <a:srgbClr val="1A1A1A"/>
                </a:solidFill>
              </a:rPr>
              <a:t>One exception.  </a:t>
            </a:r>
            <a:r>
              <a:rPr lang="en-US" sz="3500" dirty="0">
                <a:solidFill>
                  <a:srgbClr val="2A2A2A"/>
                </a:solidFill>
              </a:rPr>
              <a:t>Article 431 cuts the limitation period for fee claims by lawyers, architects and engineers from five years to three.</a:t>
            </a:r>
          </a:p>
          <a:p>
            <a:pPr marL="342900" indent="-342900" algn="l">
              <a:lnSpc>
                <a:spcPct val="120000"/>
              </a:lnSpc>
              <a:spcBef>
                <a:spcPts val="5000"/>
              </a:spcBef>
              <a:buFont typeface="Arial"/>
              <a:buChar char="•"/>
            </a:pPr>
            <a:r>
              <a:rPr lang="en-US" sz="3500" b="1" dirty="0">
                <a:solidFill>
                  <a:srgbClr val="1A1A1A"/>
                </a:solidFill>
              </a:rPr>
              <a:t>Takeaway.  </a:t>
            </a:r>
            <a:r>
              <a:rPr lang="en-US" sz="3500" dirty="0">
                <a:solidFill>
                  <a:srgbClr val="2A2A2A"/>
                </a:solidFill>
              </a:rPr>
              <a:t>The new rules apply to every contract entered into on or after 1 June 2026.</a:t>
            </a:r>
          </a:p>
        </p:txBody>
      </p:sp>
      <p:sp>
        <p:nvSpPr>
          <p:cNvPr id="6" name="Rectangle 5" descr="" title="">
            <a:extLst>
              <a:ext uri="{FF2B5EF4-FFF2-40B4-BE49-F238E27FC236}">
                <a16:creationId xmlns:a16="http://schemas.microsoft.com/office/drawing/2014/main" id="{F84DFCB5-B8E5-4049-8258-74CAEA4383FF}"/>
              </a:ext>
            </a:extLst>
          </p:cNvPr>
          <p:cNvSpPr/>
          <p:nvPr/>
        </p:nvSpPr>
        <p:spPr>
          <a:xfrm>
            <a:off x="1905000" y="9779000"/>
            <a:ext cx="76200" cy="2667000"/>
          </a:xfrm>
          <a:prstGeom prst="rect">
            <a:avLst/>
          </a:prstGeom>
          <a:solidFill>
            <a:srgbClr val="8A1C3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clip" horzOverflow="clip" vert="horz" wrap="square" lIns="50800" tIns="50800" rIns="50800" bIns="50800" numCol="1" spcCol="38100" rtlCol="0" anchor="t">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7" name="TextBox 6" descr="" title="">
            <a:extLst>
              <a:ext uri="{FF2B5EF4-FFF2-40B4-BE49-F238E27FC236}">
                <a16:creationId xmlns:a16="http://schemas.microsoft.com/office/drawing/2014/main" id="{E11ABAF1-4461-40DD-8821-79D059C347F8}"/>
              </a:ext>
            </a:extLst>
          </p:cNvPr>
          <p:cNvSpPr txBox="1"/>
          <p:nvPr/>
        </p:nvSpPr>
        <p:spPr>
          <a:xfrm>
            <a:off x="2311400" y="9888575"/>
            <a:ext cx="20193000" cy="24478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chorCtr="0">
            <a:spAutoFit/>
          </a:bodyPr>
          <a:lstStyle/>
          <a:p>
            <a:pPr algn="l">
              <a:lnSpc>
                <a:spcPct val="112000"/>
              </a:lnSpc>
            </a:pPr>
            <a:r>
              <a:rPr lang="en-US" sz="3500" i="1" dirty="0">
                <a:solidFill>
                  <a:srgbClr val="3A3A3A"/>
                </a:solidFill>
              </a:rPr>
              <a:t>“The Law shall come into force from the date of its effectiveness and shall not apply to facts and transactions preceding it, unless the Law stipulates otherwise.”</a:t>
            </a:r>
          </a:p>
          <a:p>
            <a:pPr algn="l">
              <a:spcBef>
                <a:spcPts val="600"/>
              </a:spcBef>
            </a:pPr>
            <a:r>
              <a:rPr lang="en-US" sz="3500" b="1" dirty="0">
                <a:solidFill>
                  <a:srgbClr val="8A1C32"/>
                </a:solidFill>
              </a:rPr>
              <a:t>— Article 4(1)</a:t>
            </a:r>
          </a:p>
        </p:txBody>
      </p:sp>
    </p:spTree>
    <p:extLst>
      <p:ext uri="{BB962C8B-B14F-4D97-AF65-F5344CB8AC3E}">
        <p14:creationId xmlns:p14="http://schemas.microsoft.com/office/powerpoint/2010/main" val="4252913928"/>
      </p:ext>
    </p:extLst>
  </p:cSld>
  <p:clrMapOvr>
    <a:masterClrMapping/>
  </p:clrMapOvr>
  <p:transition spd="med"/>
</p:sld>
</file>

<file path=ppt/slides/slide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180" name="Dikdörtgen" descr="" title=""/>
          <p:cNvSpPr>
            <a:spLocks noGrp="1" noRot="1" noMove="1" noResize="1" noEditPoints="1" noAdjustHandles="1" noChangeArrowheads="1" noChangeShapeType="1"/>
          </p:cNvSpPr>
          <p:nvPr/>
        </p:nvSpPr>
        <p:spPr>
          <a:xfrm>
            <a:off x="-116189" y="0"/>
            <a:ext cx="24505742" cy="13716419"/>
          </a:xfrm>
          <a:prstGeom prst="rect">
            <a:avLst/>
          </a:prstGeom>
          <a:solidFill>
            <a:srgbClr val="E5E7ED"/>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pic>
        <p:nvPicPr>
          <p:cNvPr id="181" name="SCL Grafik ve Font.png" descr="" title=""/>
          <p:cNvPicPr>
            <a:picLocks noGrp="1" noRot="1" noChangeAspect="1" noMove="1" noResize="1" noEditPoints="1" noAdjustHandles="1" noChangeArrowheads="1" noChangeShapeType="1" noCrop="1"/>
          </p:cNvPicPr>
          <p:nvPr/>
        </p:nvPicPr>
        <p:blipFill>
          <a:blip r:embed="rId2">
            <a:alphaModFix amt="28798"/>
          </a:blip>
          <a:srcRect t="40454" b="6384"/>
          <a:stretch>
            <a:fillRect/>
          </a:stretch>
        </p:blipFill>
        <p:spPr>
          <a:xfrm>
            <a:off x="5545" y="-417"/>
            <a:ext cx="24378455" cy="13716418"/>
          </a:xfrm>
          <a:prstGeom prst="rect">
            <a:avLst/>
          </a:prstGeom>
          <a:ln w="12700">
            <a:miter lim="400000"/>
          </a:ln>
        </p:spPr>
      </p:pic>
      <p:sp>
        <p:nvSpPr>
          <p:cNvPr id="182" name="Dikdörtgen" descr="" title=""/>
          <p:cNvSpPr>
            <a:spLocks noGrp="1" noRot="1" noMove="1" noResize="1" noEditPoints="1" noAdjustHandles="1" noChangeArrowheads="1" noChangeShapeType="1"/>
          </p:cNvSpPr>
          <p:nvPr/>
        </p:nvSpPr>
        <p:spPr>
          <a:xfrm>
            <a:off x="271793" y="440816"/>
            <a:ext cx="23729778" cy="12833952"/>
          </a:xfrm>
          <a:prstGeom prst="rect">
            <a:avLst/>
          </a:prstGeom>
          <a:solidFill>
            <a:srgbClr val="FFFFFF">
              <a:alpha val="75000"/>
            </a:srgb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pic>
        <p:nvPicPr>
          <p:cNvPr id="183" name="SCL baskes logo.ai" descr="" title=""/>
          <p:cNvPicPr>
            <a:picLocks noGrp="1" noRot="1" noChangeAspect="1" noMove="1" noResize="1" noEditPoints="1" noAdjustHandles="1" noChangeArrowheads="1" noChangeShapeType="1" noCrop="1"/>
          </p:cNvPicPr>
          <p:nvPr/>
        </p:nvPicPr>
        <p:blipFill>
          <a:blip r:embed="rId3"/>
          <a:srcRect l="31589" r="31589" b="42388"/>
          <a:stretch>
            <a:fillRect/>
          </a:stretch>
        </p:blipFill>
        <p:spPr>
          <a:xfrm>
            <a:off x="22494516" y="703734"/>
            <a:ext cx="1310379" cy="1516514"/>
          </a:xfrm>
          <a:prstGeom prst="rect">
            <a:avLst/>
          </a:prstGeom>
          <a:ln w="12700">
            <a:miter lim="400000"/>
          </a:ln>
        </p:spPr>
      </p:pic>
      <p:sp>
        <p:nvSpPr>
          <p:cNvPr id="2" name="Rectangle 1" descr="" title="">
            <a:extLst>
              <a:ext uri="{FF2B5EF4-FFF2-40B4-BE49-F238E27FC236}">
                <a16:creationId xmlns:a16="http://schemas.microsoft.com/office/drawing/2014/main" id="{43CBBD5C-6060-4103-B928-FF3BBF5AABE4}"/>
              </a:ext>
            </a:extLst>
          </p:cNvPr>
          <p:cNvSpPr/>
          <p:nvPr/>
        </p:nvSpPr>
        <p:spPr>
          <a:xfrm>
            <a:off x="1397000" y="1206500"/>
            <a:ext cx="152400" cy="889000"/>
          </a:xfrm>
          <a:prstGeom prst="rect">
            <a:avLst/>
          </a:prstGeom>
          <a:solidFill>
            <a:srgbClr val="8A1C3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clip" horzOverflow="clip" vert="horz" wrap="square" lIns="50800" tIns="50800" rIns="50800" bIns="50800" numCol="1" spcCol="38100" rtlCol="0" anchor="t">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TextBox 2" descr="" title="">
            <a:extLst>
              <a:ext uri="{FF2B5EF4-FFF2-40B4-BE49-F238E27FC236}">
                <a16:creationId xmlns:a16="http://schemas.microsoft.com/office/drawing/2014/main" id="{F6F02790-4D65-4B02-B726-B20A228BF6B4}"/>
              </a:ext>
            </a:extLst>
          </p:cNvPr>
          <p:cNvSpPr txBox="1"/>
          <p:nvPr/>
        </p:nvSpPr>
        <p:spPr>
          <a:xfrm>
            <a:off x="1778000" y="1168400"/>
            <a:ext cx="2540000" cy="3810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en-US" sz="1600" b="1" i="0" u="none" strike="noStrike" cap="none" spc="0" normalizeH="0" baseline="0">
                <a:ln>
                  <a:noFill/>
                </a:ln>
                <a:solidFill>
                  <a:srgbClr val="8A1C32"/>
                </a:solidFill>
                <a:effectLst/>
                <a:uFillTx/>
                <a:latin typeface="+mn-lt"/>
                <a:ea typeface="+mn-ea"/>
                <a:cs typeface="+mn-cs"/>
                <a:sym typeface="Helvetica Neue"/>
              </a:rPr>
              <a:t>02</a:t>
            </a:r>
          </a:p>
        </p:txBody>
      </p:sp>
      <p:sp>
        <p:nvSpPr>
          <p:cNvPr id="4" name="TextBox 3" descr="" title="">
            <a:extLst>
              <a:ext uri="{FF2B5EF4-FFF2-40B4-BE49-F238E27FC236}">
                <a16:creationId xmlns:a16="http://schemas.microsoft.com/office/drawing/2014/main" id="{7990CAFA-4674-4E26-8291-6D77879CA15A}"/>
              </a:ext>
            </a:extLst>
          </p:cNvPr>
          <p:cNvSpPr txBox="1"/>
          <p:nvPr/>
        </p:nvSpPr>
        <p:spPr>
          <a:xfrm>
            <a:off x="1778000" y="1498600"/>
            <a:ext cx="19812000" cy="12336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en-US" sz="4000" b="1" i="0" u="none" strike="noStrike" cap="none" spc="0" normalizeH="0" baseline="0" dirty="0">
                <a:ln>
                  <a:noFill/>
                </a:ln>
                <a:solidFill>
                  <a:srgbClr val="1A1A1A"/>
                </a:solidFill>
                <a:effectLst/>
                <a:uFillTx/>
                <a:latin typeface="+mn-lt"/>
                <a:ea typeface="+mn-ea"/>
                <a:cs typeface="+mn-cs"/>
                <a:sym typeface="Helvetica Neue"/>
              </a:rPr>
              <a:t>Governing Law: Can You Choose?</a:t>
            </a:r>
          </a:p>
        </p:txBody>
      </p:sp>
      <p:sp>
        <p:nvSpPr>
          <p:cNvPr id="5" name="TextBox 4" descr="" title="">
            <a:extLst>
              <a:ext uri="{FF2B5EF4-FFF2-40B4-BE49-F238E27FC236}">
                <a16:creationId xmlns:a16="http://schemas.microsoft.com/office/drawing/2014/main" id="{02F20B79-F363-4C8A-B927-7EF10B3CD4D8}"/>
              </a:ext>
            </a:extLst>
          </p:cNvPr>
          <p:cNvSpPr txBox="1"/>
          <p:nvPr/>
        </p:nvSpPr>
        <p:spPr>
          <a:xfrm>
            <a:off x="1905000" y="2459620"/>
            <a:ext cx="20574000" cy="72727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ctr" anchorCtr="0">
            <a:spAutoFit/>
          </a:bodyPr>
          <a:lstStyle/>
          <a:p>
            <a:pPr marL="342900" indent="-342900" algn="l">
              <a:lnSpc>
                <a:spcPct val="124000"/>
              </a:lnSpc>
              <a:spcBef>
                <a:spcPts val="7000"/>
              </a:spcBef>
              <a:buFont typeface="Arial"/>
              <a:buChar char="•"/>
            </a:pPr>
            <a:r>
              <a:rPr lang="en-US" sz="4000" b="1" dirty="0">
                <a:solidFill>
                  <a:srgbClr val="1A1A1A"/>
                </a:solidFill>
              </a:rPr>
              <a:t>Party autonomy codified.  </a:t>
            </a:r>
            <a:r>
              <a:rPr lang="en-US" sz="4000" dirty="0">
                <a:solidFill>
                  <a:srgbClr val="2A2A2A"/>
                </a:solidFill>
              </a:rPr>
              <a:t>Article 19 gives the parties’ chosen law an explicit statutory anchor — confirming long-standing UAE court practice.</a:t>
            </a:r>
          </a:p>
          <a:p>
            <a:pPr marL="342900" indent="-342900" algn="l">
              <a:lnSpc>
                <a:spcPct val="124000"/>
              </a:lnSpc>
              <a:spcBef>
                <a:spcPts val="7000"/>
              </a:spcBef>
              <a:buFont typeface="Arial"/>
              <a:buChar char="•"/>
            </a:pPr>
            <a:r>
              <a:rPr lang="en-US" sz="4000" b="1" dirty="0">
                <a:solidFill>
                  <a:srgbClr val="1A1A1A"/>
                </a:solidFill>
              </a:rPr>
              <a:t>New default rules.  </a:t>
            </a:r>
            <a:r>
              <a:rPr lang="en-US" sz="4000" dirty="0">
                <a:solidFill>
                  <a:srgbClr val="2A2A2A"/>
                </a:solidFill>
              </a:rPr>
              <a:t>Absent a choice, the law is now that of the parties’ common domicile, then the place of performance — not where the contract was concluded.</a:t>
            </a:r>
          </a:p>
          <a:p>
            <a:pPr marL="342900" indent="-342900" algn="l">
              <a:lnSpc>
                <a:spcPct val="124000"/>
              </a:lnSpc>
              <a:spcBef>
                <a:spcPts val="7000"/>
              </a:spcBef>
              <a:buFont typeface="Arial"/>
              <a:buChar char="•"/>
            </a:pPr>
            <a:r>
              <a:rPr lang="en-US" sz="4000" b="1" dirty="0">
                <a:solidFill>
                  <a:srgbClr val="1A1A1A"/>
                </a:solidFill>
              </a:rPr>
              <a:t>Little change in practice.  </a:t>
            </a:r>
            <a:r>
              <a:rPr lang="en-US" sz="4000" dirty="0">
                <a:solidFill>
                  <a:srgbClr val="1A1A1A"/>
                </a:solidFill>
              </a:rPr>
              <a:t>Generally, </a:t>
            </a:r>
            <a:r>
              <a:rPr lang="en-US" sz="4000" dirty="0">
                <a:solidFill>
                  <a:srgbClr val="2A2A2A"/>
                </a:solidFill>
              </a:rPr>
              <a:t>UAE works are performed locally through local subsidiaries, so UAE law will almost always govern in any event.</a:t>
            </a:r>
          </a:p>
        </p:txBody>
      </p:sp>
      <p:sp>
        <p:nvSpPr>
          <p:cNvPr id="6" name="Rectangle 5" descr="" title="">
            <a:extLst>
              <a:ext uri="{FF2B5EF4-FFF2-40B4-BE49-F238E27FC236}">
                <a16:creationId xmlns:a16="http://schemas.microsoft.com/office/drawing/2014/main" id="{D4B72109-D5F2-4084-BE62-2FA88F6EA5A9}"/>
              </a:ext>
            </a:extLst>
          </p:cNvPr>
          <p:cNvSpPr/>
          <p:nvPr/>
        </p:nvSpPr>
        <p:spPr>
          <a:xfrm>
            <a:off x="1905000" y="9652000"/>
            <a:ext cx="76200" cy="2857500"/>
          </a:xfrm>
          <a:prstGeom prst="rect">
            <a:avLst/>
          </a:prstGeom>
          <a:solidFill>
            <a:srgbClr val="8A1C3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clip" horzOverflow="clip" vert="horz" wrap="square" lIns="50800" tIns="50800" rIns="50800" bIns="50800" numCol="1" spcCol="38100" rtlCol="0" anchor="t">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7" name="TextBox 6" descr="" title="">
            <a:extLst>
              <a:ext uri="{FF2B5EF4-FFF2-40B4-BE49-F238E27FC236}">
                <a16:creationId xmlns:a16="http://schemas.microsoft.com/office/drawing/2014/main" id="{6E7F1BB5-6060-49D8-AFD3-05B618BCA9EE}"/>
              </a:ext>
            </a:extLst>
          </p:cNvPr>
          <p:cNvSpPr txBox="1"/>
          <p:nvPr/>
        </p:nvSpPr>
        <p:spPr>
          <a:xfrm>
            <a:off x="2311400" y="9732945"/>
            <a:ext cx="20193000" cy="26956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chorCtr="0">
            <a:spAutoFit/>
          </a:bodyPr>
          <a:lstStyle/>
          <a:p>
            <a:pPr algn="l">
              <a:lnSpc>
                <a:spcPct val="110000"/>
              </a:lnSpc>
            </a:pPr>
            <a:r>
              <a:rPr lang="en-US" sz="3000" i="1" dirty="0">
                <a:solidFill>
                  <a:srgbClr val="3A3A3A"/>
                </a:solidFill>
              </a:rPr>
              <a:t>“Contractual obligations shall be governed… by the law expressly agreed upon by the parties. In the absence of an agreement, the law of the State where the parties have a common domicile shall apply… If their domiciles differ, the law of the State where the principal obligation of the contract is performed shall apply…”</a:t>
            </a:r>
          </a:p>
          <a:p>
            <a:pPr algn="l">
              <a:spcBef>
                <a:spcPts val="600"/>
              </a:spcBef>
            </a:pPr>
            <a:r>
              <a:rPr lang="en-US" sz="3000" b="1" dirty="0">
                <a:solidFill>
                  <a:srgbClr val="8A1C32"/>
                </a:solidFill>
              </a:rPr>
              <a:t>— Article 19(1)</a:t>
            </a:r>
          </a:p>
        </p:txBody>
      </p:sp>
    </p:spTree>
    <p:extLst>
      <p:ext uri="{BB962C8B-B14F-4D97-AF65-F5344CB8AC3E}">
        <p14:creationId xmlns:p14="http://schemas.microsoft.com/office/powerpoint/2010/main" val="1686370071"/>
      </p:ext>
    </p:extLst>
  </p:cSld>
  <p:clrMapOvr>
    <a:masterClrMapping/>
  </p:clrMapOvr>
  <p:transition spd="med"/>
</p:sld>
</file>

<file path=ppt/slides/slide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180" name="Dikdörtgen" descr="" title=""/>
          <p:cNvSpPr>
            <a:spLocks noGrp="1" noRot="1" noMove="1" noResize="1" noEditPoints="1" noAdjustHandles="1" noChangeArrowheads="1" noChangeShapeType="1"/>
          </p:cNvSpPr>
          <p:nvPr/>
        </p:nvSpPr>
        <p:spPr>
          <a:xfrm>
            <a:off x="-116189" y="0"/>
            <a:ext cx="24505742" cy="13716419"/>
          </a:xfrm>
          <a:prstGeom prst="rect">
            <a:avLst/>
          </a:prstGeom>
          <a:solidFill>
            <a:srgbClr val="E5E7ED"/>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pic>
        <p:nvPicPr>
          <p:cNvPr id="181" name="SCL Grafik ve Font.png" descr="" title=""/>
          <p:cNvPicPr>
            <a:picLocks noGrp="1" noRot="1" noChangeAspect="1" noMove="1" noResize="1" noEditPoints="1" noAdjustHandles="1" noChangeArrowheads="1" noChangeShapeType="1" noCrop="1"/>
          </p:cNvPicPr>
          <p:nvPr/>
        </p:nvPicPr>
        <p:blipFill>
          <a:blip r:embed="rId2">
            <a:alphaModFix amt="28798"/>
          </a:blip>
          <a:srcRect t="40454" b="6384"/>
          <a:stretch>
            <a:fillRect/>
          </a:stretch>
        </p:blipFill>
        <p:spPr>
          <a:xfrm>
            <a:off x="5545" y="-417"/>
            <a:ext cx="24378455" cy="13716418"/>
          </a:xfrm>
          <a:prstGeom prst="rect">
            <a:avLst/>
          </a:prstGeom>
          <a:ln w="12700">
            <a:miter lim="400000"/>
          </a:ln>
        </p:spPr>
      </p:pic>
      <p:sp>
        <p:nvSpPr>
          <p:cNvPr id="182" name="Dikdörtgen" descr="" title=""/>
          <p:cNvSpPr>
            <a:spLocks noGrp="1" noRot="1" noMove="1" noResize="1" noEditPoints="1" noAdjustHandles="1" noChangeArrowheads="1" noChangeShapeType="1"/>
          </p:cNvSpPr>
          <p:nvPr/>
        </p:nvSpPr>
        <p:spPr>
          <a:xfrm>
            <a:off x="271793" y="440816"/>
            <a:ext cx="23729778" cy="12833952"/>
          </a:xfrm>
          <a:prstGeom prst="rect">
            <a:avLst/>
          </a:prstGeom>
          <a:solidFill>
            <a:srgbClr val="FFFFFF">
              <a:alpha val="75000"/>
            </a:srgb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pic>
        <p:nvPicPr>
          <p:cNvPr id="183" name="SCL baskes logo.ai" descr="" title=""/>
          <p:cNvPicPr>
            <a:picLocks noGrp="1" noRot="1" noChangeAspect="1" noMove="1" noResize="1" noEditPoints="1" noAdjustHandles="1" noChangeArrowheads="1" noChangeShapeType="1" noCrop="1"/>
          </p:cNvPicPr>
          <p:nvPr/>
        </p:nvPicPr>
        <p:blipFill>
          <a:blip r:embed="rId3"/>
          <a:srcRect l="31589" r="31589" b="42388"/>
          <a:stretch>
            <a:fillRect/>
          </a:stretch>
        </p:blipFill>
        <p:spPr>
          <a:xfrm>
            <a:off x="22494516" y="703734"/>
            <a:ext cx="1310379" cy="1516514"/>
          </a:xfrm>
          <a:prstGeom prst="rect">
            <a:avLst/>
          </a:prstGeom>
          <a:ln w="12700">
            <a:miter lim="400000"/>
          </a:ln>
        </p:spPr>
      </p:pic>
      <p:sp>
        <p:nvSpPr>
          <p:cNvPr id="2" name="Rectangle 1" descr="" title="">
            <a:extLst>
              <a:ext uri="{FF2B5EF4-FFF2-40B4-BE49-F238E27FC236}">
                <a16:creationId xmlns:a16="http://schemas.microsoft.com/office/drawing/2014/main" id="{70CB4B45-2955-45F8-A9D4-3003D8DCED6A}"/>
              </a:ext>
            </a:extLst>
          </p:cNvPr>
          <p:cNvSpPr/>
          <p:nvPr/>
        </p:nvSpPr>
        <p:spPr>
          <a:xfrm>
            <a:off x="1397000" y="1206500"/>
            <a:ext cx="152400" cy="889000"/>
          </a:xfrm>
          <a:prstGeom prst="rect">
            <a:avLst/>
          </a:prstGeom>
          <a:solidFill>
            <a:srgbClr val="8A1C3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clip" horzOverflow="clip" vert="horz" wrap="square" lIns="50800" tIns="50800" rIns="50800" bIns="50800" numCol="1" spcCol="38100" rtlCol="0" anchor="t">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TextBox 2" descr="" title="">
            <a:extLst>
              <a:ext uri="{FF2B5EF4-FFF2-40B4-BE49-F238E27FC236}">
                <a16:creationId xmlns:a16="http://schemas.microsoft.com/office/drawing/2014/main" id="{8EFF1028-6DCC-490B-BD21-AF53A8E96EA1}"/>
              </a:ext>
            </a:extLst>
          </p:cNvPr>
          <p:cNvSpPr txBox="1"/>
          <p:nvPr/>
        </p:nvSpPr>
        <p:spPr>
          <a:xfrm>
            <a:off x="1778000" y="1168400"/>
            <a:ext cx="2540000" cy="3810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en-US" sz="1600" b="1" i="0" u="none" strike="noStrike" cap="none" spc="0" normalizeH="0" baseline="0">
                <a:ln>
                  <a:noFill/>
                </a:ln>
                <a:solidFill>
                  <a:srgbClr val="8A1C32"/>
                </a:solidFill>
                <a:effectLst/>
                <a:uFillTx/>
                <a:latin typeface="+mn-lt"/>
                <a:ea typeface="+mn-ea"/>
                <a:cs typeface="+mn-cs"/>
                <a:sym typeface="Helvetica Neue"/>
              </a:rPr>
              <a:t>03</a:t>
            </a:r>
          </a:p>
        </p:txBody>
      </p:sp>
      <p:sp>
        <p:nvSpPr>
          <p:cNvPr id="4" name="TextBox 3" descr="" title="">
            <a:extLst>
              <a:ext uri="{FF2B5EF4-FFF2-40B4-BE49-F238E27FC236}">
                <a16:creationId xmlns:a16="http://schemas.microsoft.com/office/drawing/2014/main" id="{B1D10D0C-7028-4DD7-A079-7E64F62C1722}"/>
              </a:ext>
            </a:extLst>
          </p:cNvPr>
          <p:cNvSpPr txBox="1"/>
          <p:nvPr/>
        </p:nvSpPr>
        <p:spPr>
          <a:xfrm>
            <a:off x="1778000" y="1498600"/>
            <a:ext cx="20574000" cy="12336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en-US" sz="4000" b="1" i="0" u="none" strike="noStrike" cap="none" spc="0" normalizeH="0" baseline="0" dirty="0">
                <a:ln>
                  <a:noFill/>
                </a:ln>
                <a:solidFill>
                  <a:srgbClr val="1A1A1A"/>
                </a:solidFill>
                <a:effectLst/>
                <a:uFillTx/>
                <a:latin typeface="+mn-lt"/>
                <a:ea typeface="+mn-ea"/>
                <a:cs typeface="+mn-cs"/>
                <a:sym typeface="Helvetica Neue"/>
              </a:rPr>
              <a:t>Interpretation: Justice, Good Faith &amp; the “Weaker Party”</a:t>
            </a:r>
          </a:p>
        </p:txBody>
      </p:sp>
      <p:sp>
        <p:nvSpPr>
          <p:cNvPr id="5" name="TextBox 4" descr="" title="">
            <a:extLst>
              <a:ext uri="{FF2B5EF4-FFF2-40B4-BE49-F238E27FC236}">
                <a16:creationId xmlns:a16="http://schemas.microsoft.com/office/drawing/2014/main" id="{B89A506F-3E61-481B-A672-A90030A78350}"/>
              </a:ext>
            </a:extLst>
          </p:cNvPr>
          <p:cNvSpPr txBox="1"/>
          <p:nvPr/>
        </p:nvSpPr>
        <p:spPr>
          <a:xfrm>
            <a:off x="1905000" y="2427870"/>
            <a:ext cx="20574000" cy="72727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ctr" anchorCtr="0">
            <a:spAutoFit/>
          </a:bodyPr>
          <a:lstStyle/>
          <a:p>
            <a:pPr marL="342900" indent="-342900" algn="l">
              <a:lnSpc>
                <a:spcPct val="124000"/>
              </a:lnSpc>
              <a:spcBef>
                <a:spcPts val="7000"/>
              </a:spcBef>
              <a:buFont typeface="Arial"/>
              <a:buChar char="•"/>
            </a:pPr>
            <a:r>
              <a:rPr lang="en-US" sz="4000" b="1" dirty="0">
                <a:solidFill>
                  <a:srgbClr val="1A1A1A"/>
                </a:solidFill>
              </a:rPr>
              <a:t>“Justice” joins good faith.  </a:t>
            </a:r>
            <a:r>
              <a:rPr lang="en-US" sz="4000" dirty="0">
                <a:solidFill>
                  <a:srgbClr val="2A2A2A"/>
                </a:solidFill>
              </a:rPr>
              <a:t>Article 120(11) makes “justice” a new, separate interpretive criterion — echoing the Turkish concept of hakkaniyet.</a:t>
            </a:r>
          </a:p>
          <a:p>
            <a:pPr marL="342900" indent="-342900" algn="l">
              <a:lnSpc>
                <a:spcPct val="124000"/>
              </a:lnSpc>
              <a:spcBef>
                <a:spcPts val="7000"/>
              </a:spcBef>
              <a:buFont typeface="Arial"/>
              <a:buChar char="•"/>
            </a:pPr>
            <a:r>
              <a:rPr lang="en-US" sz="4000" b="1" dirty="0">
                <a:solidFill>
                  <a:srgbClr val="1A1A1A"/>
                </a:solidFill>
              </a:rPr>
              <a:t>Facts at the time of contracting.  </a:t>
            </a:r>
            <a:r>
              <a:rPr lang="en-US" sz="4000" dirty="0">
                <a:solidFill>
                  <a:srgbClr val="2A2A2A"/>
                </a:solidFill>
              </a:rPr>
              <a:t>Article 120(12) anchors interpretation to the pre-contractual matrix — tender documents, correspondence, meeting minutes.</a:t>
            </a:r>
          </a:p>
          <a:p>
            <a:pPr marL="342900" indent="-342900" algn="l">
              <a:lnSpc>
                <a:spcPct val="124000"/>
              </a:lnSpc>
              <a:spcBef>
                <a:spcPts val="7000"/>
              </a:spcBef>
              <a:buFont typeface="Arial"/>
              <a:buChar char="•"/>
            </a:pPr>
            <a:r>
              <a:rPr lang="en-US" sz="4000" b="1" dirty="0">
                <a:solidFill>
                  <a:srgbClr val="1A1A1A"/>
                </a:solidFill>
              </a:rPr>
              <a:t>The “weaker party” rule.  </a:t>
            </a:r>
            <a:r>
              <a:rPr lang="en-US" sz="4000" dirty="0">
                <a:solidFill>
                  <a:srgbClr val="2A2A2A"/>
                </a:solidFill>
              </a:rPr>
              <a:t>Article 120(13) construes ambiguity for the obligor or weaker party — but who is “weaker” on a million-dollar project? Untested.</a:t>
            </a:r>
          </a:p>
        </p:txBody>
      </p:sp>
      <p:sp>
        <p:nvSpPr>
          <p:cNvPr id="6" name="Rectangle 5" descr="" title="">
            <a:extLst>
              <a:ext uri="{FF2B5EF4-FFF2-40B4-BE49-F238E27FC236}">
                <a16:creationId xmlns:a16="http://schemas.microsoft.com/office/drawing/2014/main" id="{D9203043-43FF-41C2-990C-BE7398029872}"/>
              </a:ext>
            </a:extLst>
          </p:cNvPr>
          <p:cNvSpPr/>
          <p:nvPr/>
        </p:nvSpPr>
        <p:spPr>
          <a:xfrm>
            <a:off x="1905000" y="9588500"/>
            <a:ext cx="76200" cy="2921000"/>
          </a:xfrm>
          <a:prstGeom prst="rect">
            <a:avLst/>
          </a:prstGeom>
          <a:solidFill>
            <a:srgbClr val="8A1C3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clip" horzOverflow="clip" vert="horz" wrap="square" lIns="50800" tIns="50800" rIns="50800" bIns="50800" numCol="1" spcCol="38100" rtlCol="0" anchor="t">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7" name="TextBox 6" descr="" title="">
            <a:extLst>
              <a:ext uri="{FF2B5EF4-FFF2-40B4-BE49-F238E27FC236}">
                <a16:creationId xmlns:a16="http://schemas.microsoft.com/office/drawing/2014/main" id="{B94691CF-8BBD-433F-A2F0-91EC634A146D}"/>
              </a:ext>
            </a:extLst>
          </p:cNvPr>
          <p:cNvSpPr txBox="1"/>
          <p:nvPr/>
        </p:nvSpPr>
        <p:spPr>
          <a:xfrm>
            <a:off x="2311400" y="9982041"/>
            <a:ext cx="20193000" cy="21339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chorCtr="0">
            <a:spAutoFit/>
          </a:bodyPr>
          <a:lstStyle/>
          <a:p>
            <a:pPr algn="l">
              <a:lnSpc>
                <a:spcPct val="110000"/>
              </a:lnSpc>
            </a:pPr>
            <a:r>
              <a:rPr lang="en-US" sz="3000" i="1" dirty="0">
                <a:solidFill>
                  <a:srgbClr val="3A3A3A"/>
                </a:solidFill>
              </a:rPr>
              <a:t>“The contract shall be interpreted in a manner that achieves justice and good faith between the parties.”  </a:t>
            </a:r>
            <a:r>
              <a:rPr lang="en-US" sz="3000" b="1" dirty="0">
                <a:solidFill>
                  <a:srgbClr val="8A1C32"/>
                </a:solidFill>
              </a:rPr>
              <a:t>— Art 120(11)</a:t>
            </a:r>
          </a:p>
          <a:p>
            <a:pPr algn="l">
              <a:spcBef>
                <a:spcPts val="900"/>
              </a:spcBef>
            </a:pPr>
            <a:r>
              <a:rPr lang="en-US" sz="3000" i="1" dirty="0">
                <a:solidFill>
                  <a:srgbClr val="3A3A3A"/>
                </a:solidFill>
              </a:rPr>
              <a:t>“Ambiguity or conflict shall be interpreted in favour of the party bearing the burden of the obligation or the weaker party in the contract.”  </a:t>
            </a:r>
            <a:r>
              <a:rPr lang="en-US" sz="3000" b="1" dirty="0">
                <a:solidFill>
                  <a:srgbClr val="8A1C32"/>
                </a:solidFill>
              </a:rPr>
              <a:t>— Art 120(13)</a:t>
            </a:r>
          </a:p>
        </p:txBody>
      </p:sp>
    </p:spTree>
    <p:extLst>
      <p:ext uri="{BB962C8B-B14F-4D97-AF65-F5344CB8AC3E}">
        <p14:creationId xmlns:p14="http://schemas.microsoft.com/office/powerpoint/2010/main" val="4279369670"/>
      </p:ext>
    </p:extLst>
  </p:cSld>
  <p:clrMapOvr>
    <a:masterClrMapping/>
  </p:clrMapOvr>
  <p:transition spd="med"/>
</p:sld>
</file>

<file path=ppt/slides/slide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180" name="Dikdörtgen" descr="" title=""/>
          <p:cNvSpPr>
            <a:spLocks noGrp="1" noRot="1" noMove="1" noResize="1" noEditPoints="1" noAdjustHandles="1" noChangeArrowheads="1" noChangeShapeType="1"/>
          </p:cNvSpPr>
          <p:nvPr/>
        </p:nvSpPr>
        <p:spPr>
          <a:xfrm>
            <a:off x="-116189" y="0"/>
            <a:ext cx="24505742" cy="13716419"/>
          </a:xfrm>
          <a:prstGeom prst="rect">
            <a:avLst/>
          </a:prstGeom>
          <a:solidFill>
            <a:srgbClr val="E5E7ED"/>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pic>
        <p:nvPicPr>
          <p:cNvPr id="181" name="SCL Grafik ve Font.png" descr="" title=""/>
          <p:cNvPicPr>
            <a:picLocks noGrp="1" noRot="1" noChangeAspect="1" noMove="1" noResize="1" noEditPoints="1" noAdjustHandles="1" noChangeArrowheads="1" noChangeShapeType="1" noCrop="1"/>
          </p:cNvPicPr>
          <p:nvPr/>
        </p:nvPicPr>
        <p:blipFill>
          <a:blip r:embed="rId2">
            <a:alphaModFix amt="28798"/>
          </a:blip>
          <a:srcRect t="40454" b="6384"/>
          <a:stretch>
            <a:fillRect/>
          </a:stretch>
        </p:blipFill>
        <p:spPr>
          <a:xfrm>
            <a:off x="5545" y="-417"/>
            <a:ext cx="24378455" cy="13716418"/>
          </a:xfrm>
          <a:prstGeom prst="rect">
            <a:avLst/>
          </a:prstGeom>
          <a:ln w="12700">
            <a:miter lim="400000"/>
          </a:ln>
        </p:spPr>
      </p:pic>
      <p:sp>
        <p:nvSpPr>
          <p:cNvPr id="182" name="Dikdörtgen" descr="" title=""/>
          <p:cNvSpPr>
            <a:spLocks noGrp="1" noRot="1" noMove="1" noResize="1" noEditPoints="1" noAdjustHandles="1" noChangeArrowheads="1" noChangeShapeType="1"/>
          </p:cNvSpPr>
          <p:nvPr/>
        </p:nvSpPr>
        <p:spPr>
          <a:xfrm>
            <a:off x="271793" y="440816"/>
            <a:ext cx="23729778" cy="12833952"/>
          </a:xfrm>
          <a:prstGeom prst="rect">
            <a:avLst/>
          </a:prstGeom>
          <a:solidFill>
            <a:srgbClr val="FFFFFF">
              <a:alpha val="75000"/>
            </a:srgb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pic>
        <p:nvPicPr>
          <p:cNvPr id="183" name="SCL baskes logo.ai" descr="" title=""/>
          <p:cNvPicPr>
            <a:picLocks noGrp="1" noRot="1" noChangeAspect="1" noMove="1" noResize="1" noEditPoints="1" noAdjustHandles="1" noChangeArrowheads="1" noChangeShapeType="1" noCrop="1"/>
          </p:cNvPicPr>
          <p:nvPr/>
        </p:nvPicPr>
        <p:blipFill>
          <a:blip r:embed="rId3"/>
          <a:srcRect l="31589" r="31589" b="42388"/>
          <a:stretch>
            <a:fillRect/>
          </a:stretch>
        </p:blipFill>
        <p:spPr>
          <a:xfrm>
            <a:off x="22494516" y="703734"/>
            <a:ext cx="1310379" cy="1516514"/>
          </a:xfrm>
          <a:prstGeom prst="rect">
            <a:avLst/>
          </a:prstGeom>
          <a:ln w="12700">
            <a:miter lim="400000"/>
          </a:ln>
        </p:spPr>
      </p:pic>
      <p:sp>
        <p:nvSpPr>
          <p:cNvPr id="2" name="Rectangle 1" descr="" title="">
            <a:extLst>
              <a:ext uri="{FF2B5EF4-FFF2-40B4-BE49-F238E27FC236}">
                <a16:creationId xmlns:a16="http://schemas.microsoft.com/office/drawing/2014/main" id="{52189245-E77D-41C0-BC12-4CC9B043CB7F}"/>
              </a:ext>
            </a:extLst>
          </p:cNvPr>
          <p:cNvSpPr/>
          <p:nvPr/>
        </p:nvSpPr>
        <p:spPr>
          <a:xfrm>
            <a:off x="1397000" y="1206500"/>
            <a:ext cx="152400" cy="889000"/>
          </a:xfrm>
          <a:prstGeom prst="rect">
            <a:avLst/>
          </a:prstGeom>
          <a:solidFill>
            <a:srgbClr val="8A1C3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clip" horzOverflow="clip" vert="horz" wrap="square" lIns="50800" tIns="50800" rIns="50800" bIns="50800" numCol="1" spcCol="38100" rtlCol="0" anchor="t">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TextBox 2" descr="" title="">
            <a:extLst>
              <a:ext uri="{FF2B5EF4-FFF2-40B4-BE49-F238E27FC236}">
                <a16:creationId xmlns:a16="http://schemas.microsoft.com/office/drawing/2014/main" id="{AEF53A64-0F24-44C9-B259-A18AC55B7339}"/>
              </a:ext>
            </a:extLst>
          </p:cNvPr>
          <p:cNvSpPr txBox="1"/>
          <p:nvPr/>
        </p:nvSpPr>
        <p:spPr>
          <a:xfrm>
            <a:off x="1778000" y="1168400"/>
            <a:ext cx="2540000" cy="3810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en-US" sz="1600" b="1" i="0" u="none" strike="noStrike" cap="none" spc="0" normalizeH="0" baseline="0">
                <a:ln>
                  <a:noFill/>
                </a:ln>
                <a:solidFill>
                  <a:srgbClr val="8A1C32"/>
                </a:solidFill>
                <a:effectLst/>
                <a:uFillTx/>
                <a:latin typeface="+mn-lt"/>
                <a:ea typeface="+mn-ea"/>
                <a:cs typeface="+mn-cs"/>
                <a:sym typeface="Helvetica Neue"/>
              </a:rPr>
              <a:t>04</a:t>
            </a:r>
          </a:p>
        </p:txBody>
      </p:sp>
      <p:sp>
        <p:nvSpPr>
          <p:cNvPr id="4" name="TextBox 3" descr="" title="">
            <a:extLst>
              <a:ext uri="{FF2B5EF4-FFF2-40B4-BE49-F238E27FC236}">
                <a16:creationId xmlns:a16="http://schemas.microsoft.com/office/drawing/2014/main" id="{E1AEC2E5-1AA7-44A4-B630-C9F6D8BE2BE2}"/>
              </a:ext>
            </a:extLst>
          </p:cNvPr>
          <p:cNvSpPr txBox="1"/>
          <p:nvPr/>
        </p:nvSpPr>
        <p:spPr>
          <a:xfrm>
            <a:off x="1778000" y="1498600"/>
            <a:ext cx="20574000" cy="12336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en-US" sz="4000" b="1" i="0" u="none" strike="noStrike" cap="none" spc="0" normalizeH="0" baseline="0" dirty="0">
                <a:ln>
                  <a:noFill/>
                </a:ln>
                <a:solidFill>
                  <a:srgbClr val="1A1A1A"/>
                </a:solidFill>
                <a:effectLst/>
                <a:uFillTx/>
                <a:latin typeface="+mn-lt"/>
                <a:ea typeface="+mn-ea"/>
                <a:cs typeface="+mn-cs"/>
                <a:sym typeface="Helvetica Neue"/>
              </a:rPr>
              <a:t>Pre-Contractual Duties: A Game-Changer</a:t>
            </a:r>
          </a:p>
        </p:txBody>
      </p:sp>
      <p:sp>
        <p:nvSpPr>
          <p:cNvPr id="5" name="TextBox 4" descr="" title="">
            <a:extLst>
              <a:ext uri="{FF2B5EF4-FFF2-40B4-BE49-F238E27FC236}">
                <a16:creationId xmlns:a16="http://schemas.microsoft.com/office/drawing/2014/main" id="{1109BB12-FDF2-42D6-A9EB-C7D6E534FA60}"/>
              </a:ext>
            </a:extLst>
          </p:cNvPr>
          <p:cNvSpPr txBox="1"/>
          <p:nvPr/>
        </p:nvSpPr>
        <p:spPr>
          <a:xfrm>
            <a:off x="1905000" y="2154301"/>
            <a:ext cx="20574000" cy="80103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ctr" anchorCtr="0">
            <a:spAutoFit/>
          </a:bodyPr>
          <a:lstStyle/>
          <a:p>
            <a:pPr marL="342900" indent="-342900" algn="l">
              <a:lnSpc>
                <a:spcPct val="124000"/>
              </a:lnSpc>
              <a:spcBef>
                <a:spcPts val="5200"/>
              </a:spcBef>
              <a:buFont typeface="Arial"/>
              <a:buChar char="•"/>
            </a:pPr>
            <a:r>
              <a:rPr lang="en-US" sz="3500" b="1" dirty="0">
                <a:solidFill>
                  <a:srgbClr val="1A1A1A"/>
                </a:solidFill>
              </a:rPr>
              <a:t>Good faith now spans negotiations.  </a:t>
            </a:r>
            <a:r>
              <a:rPr lang="en-US" sz="3500" dirty="0">
                <a:solidFill>
                  <a:srgbClr val="2A2A2A"/>
                </a:solidFill>
              </a:rPr>
              <a:t>Articles 121–122 extend good faith to every stage, from proposal to termination — not just performance.</a:t>
            </a:r>
          </a:p>
          <a:p>
            <a:pPr marL="342900" indent="-342900" algn="l">
              <a:lnSpc>
                <a:spcPct val="124000"/>
              </a:lnSpc>
              <a:spcBef>
                <a:spcPts val="5200"/>
              </a:spcBef>
              <a:buFont typeface="Arial"/>
              <a:buChar char="•"/>
            </a:pPr>
            <a:r>
              <a:rPr lang="en-US" sz="3500" b="1" dirty="0">
                <a:solidFill>
                  <a:srgbClr val="1A1A1A"/>
                </a:solidFill>
              </a:rPr>
              <a:t>Duty to disclose decisive information.  </a:t>
            </a:r>
            <a:r>
              <a:rPr lang="en-US" sz="3500" dirty="0">
                <a:solidFill>
                  <a:srgbClr val="2A2A2A"/>
                </a:solidFill>
              </a:rPr>
              <a:t>Article 122 compels disclosure of information of “decisive importance” the other side could not reasonably obtain itself.</a:t>
            </a:r>
          </a:p>
          <a:p>
            <a:pPr marL="342900" indent="-342900" algn="l">
              <a:lnSpc>
                <a:spcPct val="124000"/>
              </a:lnSpc>
              <a:spcBef>
                <a:spcPts val="5200"/>
              </a:spcBef>
              <a:buFont typeface="Arial"/>
              <a:buChar char="•"/>
            </a:pPr>
            <a:r>
              <a:rPr lang="en-US" sz="3500" b="1" dirty="0">
                <a:solidFill>
                  <a:srgbClr val="1A1A1A"/>
                </a:solidFill>
              </a:rPr>
              <a:t>Mandatory — cannot be excluded.  </a:t>
            </a:r>
            <a:r>
              <a:rPr lang="en-US" sz="3500" dirty="0">
                <a:solidFill>
                  <a:srgbClr val="2A2A2A"/>
                </a:solidFill>
              </a:rPr>
              <a:t>Any clause limiting these duties is void. Damages under Art 121(4) are limited to actual loss.</a:t>
            </a:r>
          </a:p>
          <a:p>
            <a:pPr marL="342900" indent="-342900" algn="l">
              <a:lnSpc>
                <a:spcPct val="124000"/>
              </a:lnSpc>
              <a:spcBef>
                <a:spcPts val="5200"/>
              </a:spcBef>
              <a:buFont typeface="Arial"/>
              <a:buChar char="•"/>
            </a:pPr>
            <a:r>
              <a:rPr lang="en-US" sz="3500" b="1" dirty="0">
                <a:solidFill>
                  <a:srgbClr val="1A1A1A"/>
                </a:solidFill>
              </a:rPr>
              <a:t>What it means for tenders.  </a:t>
            </a:r>
            <a:r>
              <a:rPr lang="en-US" sz="3500" dirty="0">
                <a:solidFill>
                  <a:srgbClr val="2A2A2A"/>
                </a:solidFill>
              </a:rPr>
              <a:t>Employers must disclose ground conditions, environmental risks and design issues — failure can annul the contract.</a:t>
            </a:r>
          </a:p>
        </p:txBody>
      </p:sp>
      <p:sp>
        <p:nvSpPr>
          <p:cNvPr id="6" name="Rectangle 5" descr="" title="">
            <a:extLst>
              <a:ext uri="{FF2B5EF4-FFF2-40B4-BE49-F238E27FC236}">
                <a16:creationId xmlns:a16="http://schemas.microsoft.com/office/drawing/2014/main" id="{7A5E6411-A0E4-4EA8-AE27-01970EC8814A}"/>
              </a:ext>
            </a:extLst>
          </p:cNvPr>
          <p:cNvSpPr/>
          <p:nvPr/>
        </p:nvSpPr>
        <p:spPr>
          <a:xfrm>
            <a:off x="1905000" y="9779000"/>
            <a:ext cx="76200" cy="2667000"/>
          </a:xfrm>
          <a:prstGeom prst="rect">
            <a:avLst/>
          </a:prstGeom>
          <a:solidFill>
            <a:srgbClr val="8A1C3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clip" horzOverflow="clip" vert="horz" wrap="square" lIns="50800" tIns="50800" rIns="50800" bIns="50800" numCol="1" spcCol="38100" rtlCol="0" anchor="t">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7" name="TextBox 6" descr="" title="">
            <a:extLst>
              <a:ext uri="{FF2B5EF4-FFF2-40B4-BE49-F238E27FC236}">
                <a16:creationId xmlns:a16="http://schemas.microsoft.com/office/drawing/2014/main" id="{C3D12D46-7E02-4F2E-8A1C-A6EA0FD000A0}"/>
              </a:ext>
            </a:extLst>
          </p:cNvPr>
          <p:cNvSpPr txBox="1"/>
          <p:nvPr/>
        </p:nvSpPr>
        <p:spPr>
          <a:xfrm>
            <a:off x="2311400" y="9750845"/>
            <a:ext cx="20193000" cy="27233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chorCtr="0">
            <a:spAutoFit/>
          </a:bodyPr>
          <a:lstStyle/>
          <a:p>
            <a:pPr algn="l">
              <a:lnSpc>
                <a:spcPct val="112000"/>
              </a:lnSpc>
            </a:pPr>
            <a:r>
              <a:rPr lang="en-US" sz="3000" i="1" dirty="0">
                <a:solidFill>
                  <a:srgbClr val="3A3A3A"/>
                </a:solidFill>
              </a:rPr>
              <a:t>“Any party… who is aware of information of decisive importance to the consent of the other party must inform them of it, whenever the latter’s ignorance of the information is presumed or if they have placed their trust in the other contracting party.”</a:t>
            </a:r>
          </a:p>
          <a:p>
            <a:pPr algn="l">
              <a:spcBef>
                <a:spcPts val="600"/>
              </a:spcBef>
            </a:pPr>
            <a:r>
              <a:rPr lang="en-US" sz="3000" b="1" dirty="0">
                <a:solidFill>
                  <a:srgbClr val="8A1C32"/>
                </a:solidFill>
              </a:rPr>
              <a:t>— Article 122(1)</a:t>
            </a:r>
          </a:p>
        </p:txBody>
      </p:sp>
    </p:spTree>
    <p:extLst>
      <p:ext uri="{BB962C8B-B14F-4D97-AF65-F5344CB8AC3E}">
        <p14:creationId xmlns:p14="http://schemas.microsoft.com/office/powerpoint/2010/main" val="4089302294"/>
      </p:ext>
    </p:extLst>
  </p:cSld>
  <p:clrMapOvr>
    <a:masterClrMapping/>
  </p:clrMapOvr>
  <p:transition spd="med"/>
</p:sld>
</file>

<file path=ppt/slides/slide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180" name="Dikdörtgen" descr="" title=""/>
          <p:cNvSpPr>
            <a:spLocks noGrp="1" noRot="1" noMove="1" noResize="1" noEditPoints="1" noAdjustHandles="1" noChangeArrowheads="1" noChangeShapeType="1"/>
          </p:cNvSpPr>
          <p:nvPr/>
        </p:nvSpPr>
        <p:spPr>
          <a:xfrm>
            <a:off x="-116189" y="0"/>
            <a:ext cx="24505742" cy="13716419"/>
          </a:xfrm>
          <a:prstGeom prst="rect">
            <a:avLst/>
          </a:prstGeom>
          <a:solidFill>
            <a:srgbClr val="E5E7ED"/>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pic>
        <p:nvPicPr>
          <p:cNvPr id="181" name="SCL Grafik ve Font.png" descr="" title=""/>
          <p:cNvPicPr>
            <a:picLocks noGrp="1" noRot="1" noChangeAspect="1" noMove="1" noResize="1" noEditPoints="1" noAdjustHandles="1" noChangeArrowheads="1" noChangeShapeType="1" noCrop="1"/>
          </p:cNvPicPr>
          <p:nvPr/>
        </p:nvPicPr>
        <p:blipFill>
          <a:blip r:embed="rId2">
            <a:alphaModFix amt="28798"/>
          </a:blip>
          <a:srcRect t="40454" b="6384"/>
          <a:stretch>
            <a:fillRect/>
          </a:stretch>
        </p:blipFill>
        <p:spPr>
          <a:xfrm>
            <a:off x="5545" y="-417"/>
            <a:ext cx="24378455" cy="13716418"/>
          </a:xfrm>
          <a:prstGeom prst="rect">
            <a:avLst/>
          </a:prstGeom>
          <a:ln w="12700">
            <a:miter lim="400000"/>
          </a:ln>
        </p:spPr>
      </p:pic>
      <p:sp>
        <p:nvSpPr>
          <p:cNvPr id="182" name="Dikdörtgen" descr="" title=""/>
          <p:cNvSpPr>
            <a:spLocks noGrp="1" noRot="1" noMove="1" noResize="1" noEditPoints="1" noAdjustHandles="1" noChangeArrowheads="1" noChangeShapeType="1"/>
          </p:cNvSpPr>
          <p:nvPr/>
        </p:nvSpPr>
        <p:spPr>
          <a:xfrm>
            <a:off x="271793" y="440816"/>
            <a:ext cx="23729778" cy="12833952"/>
          </a:xfrm>
          <a:prstGeom prst="rect">
            <a:avLst/>
          </a:prstGeom>
          <a:solidFill>
            <a:srgbClr val="FFFFFF">
              <a:alpha val="75000"/>
            </a:srgb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pic>
        <p:nvPicPr>
          <p:cNvPr id="183" name="SCL baskes logo.ai" descr="" title=""/>
          <p:cNvPicPr>
            <a:picLocks noGrp="1" noRot="1" noChangeAspect="1" noMove="1" noResize="1" noEditPoints="1" noAdjustHandles="1" noChangeArrowheads="1" noChangeShapeType="1" noCrop="1"/>
          </p:cNvPicPr>
          <p:nvPr/>
        </p:nvPicPr>
        <p:blipFill>
          <a:blip r:embed="rId3"/>
          <a:srcRect l="31589" r="31589" b="42388"/>
          <a:stretch>
            <a:fillRect/>
          </a:stretch>
        </p:blipFill>
        <p:spPr>
          <a:xfrm>
            <a:off x="22494516" y="703734"/>
            <a:ext cx="1310379" cy="1516514"/>
          </a:xfrm>
          <a:prstGeom prst="rect">
            <a:avLst/>
          </a:prstGeom>
          <a:ln w="12700">
            <a:miter lim="400000"/>
          </a:ln>
        </p:spPr>
      </p:pic>
      <p:sp>
        <p:nvSpPr>
          <p:cNvPr id="2" name="Rectangle 1" descr="" title="">
            <a:extLst>
              <a:ext uri="{FF2B5EF4-FFF2-40B4-BE49-F238E27FC236}">
                <a16:creationId xmlns:a16="http://schemas.microsoft.com/office/drawing/2014/main" id="{0E379A3C-B687-45CA-8895-B3E4C0D5CF0D}"/>
              </a:ext>
            </a:extLst>
          </p:cNvPr>
          <p:cNvSpPr/>
          <p:nvPr/>
        </p:nvSpPr>
        <p:spPr>
          <a:xfrm>
            <a:off x="1397000" y="1206500"/>
            <a:ext cx="152400" cy="889000"/>
          </a:xfrm>
          <a:prstGeom prst="rect">
            <a:avLst/>
          </a:prstGeom>
          <a:solidFill>
            <a:srgbClr val="8A1C3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clip" horzOverflow="clip" vert="horz" wrap="square" lIns="50800" tIns="50800" rIns="50800" bIns="50800" numCol="1" spcCol="38100" rtlCol="0" anchor="t">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TextBox 2" descr="" title="">
            <a:extLst>
              <a:ext uri="{FF2B5EF4-FFF2-40B4-BE49-F238E27FC236}">
                <a16:creationId xmlns:a16="http://schemas.microsoft.com/office/drawing/2014/main" id="{632D57DF-1397-4EA4-959B-FD44CE4EAB15}"/>
              </a:ext>
            </a:extLst>
          </p:cNvPr>
          <p:cNvSpPr txBox="1"/>
          <p:nvPr/>
        </p:nvSpPr>
        <p:spPr>
          <a:xfrm>
            <a:off x="1778000" y="1168400"/>
            <a:ext cx="2540000" cy="3810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en-US" sz="1600" b="1" i="0" u="none" strike="noStrike" cap="none" spc="0" normalizeH="0" baseline="0">
                <a:ln>
                  <a:noFill/>
                </a:ln>
                <a:solidFill>
                  <a:srgbClr val="8A1C32"/>
                </a:solidFill>
                <a:effectLst/>
                <a:uFillTx/>
                <a:latin typeface="+mn-lt"/>
                <a:ea typeface="+mn-ea"/>
                <a:cs typeface="+mn-cs"/>
                <a:sym typeface="Helvetica Neue"/>
              </a:rPr>
              <a:t>06</a:t>
            </a:r>
          </a:p>
        </p:txBody>
      </p:sp>
      <p:sp>
        <p:nvSpPr>
          <p:cNvPr id="4" name="TextBox 3" descr="" title="">
            <a:extLst>
              <a:ext uri="{FF2B5EF4-FFF2-40B4-BE49-F238E27FC236}">
                <a16:creationId xmlns:a16="http://schemas.microsoft.com/office/drawing/2014/main" id="{9A44623C-2E5B-4B6A-8BE2-777C3851FCC4}"/>
              </a:ext>
            </a:extLst>
          </p:cNvPr>
          <p:cNvSpPr txBox="1"/>
          <p:nvPr/>
        </p:nvSpPr>
        <p:spPr>
          <a:xfrm>
            <a:off x="1778000" y="1498600"/>
            <a:ext cx="20574000" cy="12336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en-US" sz="4000" b="1" i="0" u="none" strike="noStrike" cap="none" spc="0" normalizeH="0" baseline="0" dirty="0">
                <a:ln>
                  <a:noFill/>
                </a:ln>
                <a:solidFill>
                  <a:srgbClr val="1A1A1A"/>
                </a:solidFill>
                <a:effectLst/>
                <a:uFillTx/>
                <a:latin typeface="+mn-lt"/>
                <a:ea typeface="+mn-ea"/>
                <a:cs typeface="+mn-cs"/>
                <a:sym typeface="Helvetica Neue"/>
              </a:rPr>
              <a:t>Construction Contracts: </a:t>
            </a:r>
            <a:r>
              <a:rPr kumimoji="0" lang="en-US" sz="4000" b="1" i="0" u="none" strike="noStrike" cap="none" spc="0" normalizeH="0" baseline="0" dirty="0" err="1">
                <a:ln>
                  <a:noFill/>
                </a:ln>
                <a:solidFill>
                  <a:srgbClr val="1A1A1A"/>
                </a:solidFill>
                <a:effectLst/>
                <a:uFillTx/>
                <a:latin typeface="+mn-lt"/>
                <a:ea typeface="+mn-ea"/>
                <a:cs typeface="+mn-cs"/>
                <a:sym typeface="Helvetica Neue"/>
              </a:rPr>
              <a:t>Muqawala</a:t>
            </a:r>
            <a:r>
              <a:rPr kumimoji="0" lang="en-US" sz="4000" b="1" i="0" u="none" strike="noStrike" cap="none" spc="0" normalizeH="0" baseline="0" dirty="0">
                <a:ln>
                  <a:noFill/>
                </a:ln>
                <a:solidFill>
                  <a:srgbClr val="1A1A1A"/>
                </a:solidFill>
                <a:effectLst/>
                <a:uFillTx/>
                <a:latin typeface="+mn-lt"/>
                <a:ea typeface="+mn-ea"/>
                <a:cs typeface="+mn-cs"/>
                <a:sym typeface="Helvetica Neue"/>
              </a:rPr>
              <a:t> Provisions</a:t>
            </a:r>
          </a:p>
        </p:txBody>
      </p:sp>
      <p:sp>
        <p:nvSpPr>
          <p:cNvPr id="5" name="TextBox 4" descr="" title="">
            <a:extLst>
              <a:ext uri="{FF2B5EF4-FFF2-40B4-BE49-F238E27FC236}">
                <a16:creationId xmlns:a16="http://schemas.microsoft.com/office/drawing/2014/main" id="{4F59F168-7C1E-4F10-A156-B01284CCBC27}"/>
              </a:ext>
            </a:extLst>
          </p:cNvPr>
          <p:cNvSpPr txBox="1"/>
          <p:nvPr/>
        </p:nvSpPr>
        <p:spPr>
          <a:xfrm>
            <a:off x="1905000" y="2228275"/>
            <a:ext cx="20574000" cy="77354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ctr" anchorCtr="0">
            <a:spAutoFit/>
          </a:bodyPr>
          <a:lstStyle/>
          <a:p>
            <a:pPr marL="342900" indent="-342900" algn="l">
              <a:lnSpc>
                <a:spcPct val="120000"/>
              </a:lnSpc>
              <a:spcBef>
                <a:spcPts val="5000"/>
              </a:spcBef>
              <a:buFont typeface="Arial"/>
              <a:buChar char="•"/>
            </a:pPr>
            <a:r>
              <a:rPr lang="en-US" sz="3500" b="1" dirty="0">
                <a:solidFill>
                  <a:srgbClr val="1A1A1A"/>
                </a:solidFill>
              </a:rPr>
              <a:t>Muqawala = eser sözleşmesi.  </a:t>
            </a:r>
            <a:r>
              <a:rPr lang="en-US" sz="3500" dirty="0">
                <a:solidFill>
                  <a:srgbClr val="2A2A2A"/>
                </a:solidFill>
              </a:rPr>
              <a:t>The UAE’s construction-contract regime mirrors the contract-for-works concept familiar from the Turkish Code of Obligations.</a:t>
            </a:r>
          </a:p>
          <a:p>
            <a:pPr marL="342900" indent="-342900" algn="l">
              <a:lnSpc>
                <a:spcPct val="120000"/>
              </a:lnSpc>
              <a:spcBef>
                <a:spcPts val="5000"/>
              </a:spcBef>
              <a:buFont typeface="Arial"/>
              <a:buChar char="•"/>
            </a:pPr>
            <a:r>
              <a:rPr lang="en-US" sz="3500" b="1" dirty="0">
                <a:solidFill>
                  <a:srgbClr val="1A1A1A"/>
                </a:solidFill>
              </a:rPr>
              <a:t>Wider employer rescission.  </a:t>
            </a:r>
            <a:r>
              <a:rPr lang="en-US" sz="3500" dirty="0">
                <a:solidFill>
                  <a:srgbClr val="2A2A2A"/>
                </a:solidFill>
              </a:rPr>
              <a:t>Article 818(3) allows immediate rescission — without a cure period — for severe delay or conduct showing intent not to perform.</a:t>
            </a:r>
          </a:p>
          <a:p>
            <a:pPr marL="342900" indent="-342900" algn="l">
              <a:lnSpc>
                <a:spcPct val="120000"/>
              </a:lnSpc>
              <a:spcBef>
                <a:spcPts val="5000"/>
              </a:spcBef>
              <a:buFont typeface="Arial"/>
              <a:buChar char="•"/>
            </a:pPr>
            <a:r>
              <a:rPr lang="en-US" sz="3500" b="1" dirty="0">
                <a:solidFill>
                  <a:srgbClr val="1A1A1A"/>
                </a:solidFill>
              </a:rPr>
              <a:t>Decennial liability clarified.  </a:t>
            </a:r>
            <a:r>
              <a:rPr lang="en-US" sz="3500" dirty="0">
                <a:solidFill>
                  <a:srgbClr val="2A2A2A"/>
                </a:solidFill>
              </a:rPr>
              <a:t>Article 821 is largely unchanged, but strict liability does not flow to subcontractors — recourse requires proof of fault.</a:t>
            </a:r>
          </a:p>
          <a:p>
            <a:pPr marL="342900" indent="-342900" algn="l">
              <a:lnSpc>
                <a:spcPct val="120000"/>
              </a:lnSpc>
              <a:spcBef>
                <a:spcPts val="5000"/>
              </a:spcBef>
              <a:buFont typeface="Arial"/>
              <a:buChar char="•"/>
            </a:pPr>
            <a:r>
              <a:rPr lang="en-US" sz="3500" b="1" dirty="0">
                <a:solidFill>
                  <a:srgbClr val="1A1A1A"/>
                </a:solidFill>
              </a:rPr>
              <a:t>Supervising engineers exposed.  </a:t>
            </a:r>
            <a:r>
              <a:rPr lang="en-US" sz="3500" dirty="0">
                <a:solidFill>
                  <a:srgbClr val="2A2A2A"/>
                </a:solidFill>
              </a:rPr>
              <a:t>Article 822(2): an engineer supervising execution is now jointly and severally liable for defects under its supervision.</a:t>
            </a:r>
          </a:p>
        </p:txBody>
      </p:sp>
      <p:sp>
        <p:nvSpPr>
          <p:cNvPr id="6" name="Rectangle 5" descr="" title="">
            <a:extLst>
              <a:ext uri="{FF2B5EF4-FFF2-40B4-BE49-F238E27FC236}">
                <a16:creationId xmlns:a16="http://schemas.microsoft.com/office/drawing/2014/main" id="{3B1676C3-F9BA-425A-8BEC-DA8F409D01EE}"/>
              </a:ext>
            </a:extLst>
          </p:cNvPr>
          <p:cNvSpPr/>
          <p:nvPr/>
        </p:nvSpPr>
        <p:spPr>
          <a:xfrm>
            <a:off x="1905000" y="9652000"/>
            <a:ext cx="76200" cy="2857500"/>
          </a:xfrm>
          <a:prstGeom prst="rect">
            <a:avLst/>
          </a:prstGeom>
          <a:solidFill>
            <a:srgbClr val="8A1C3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clip" horzOverflow="clip" vert="horz" wrap="square" lIns="50800" tIns="50800" rIns="50800" bIns="50800" numCol="1" spcCol="38100" rtlCol="0" anchor="t">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7" name="TextBox 6" descr="" title="">
            <a:extLst>
              <a:ext uri="{FF2B5EF4-FFF2-40B4-BE49-F238E27FC236}">
                <a16:creationId xmlns:a16="http://schemas.microsoft.com/office/drawing/2014/main" id="{724C3F44-FDAA-4FBF-9ECC-A2BF1E7E60BC}"/>
              </a:ext>
            </a:extLst>
          </p:cNvPr>
          <p:cNvSpPr txBox="1"/>
          <p:nvPr/>
        </p:nvSpPr>
        <p:spPr>
          <a:xfrm>
            <a:off x="2311400" y="9732945"/>
            <a:ext cx="20193000" cy="26956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chorCtr="0">
            <a:spAutoFit/>
          </a:bodyPr>
          <a:lstStyle/>
          <a:p>
            <a:pPr algn="l">
              <a:lnSpc>
                <a:spcPct val="110000"/>
              </a:lnSpc>
            </a:pPr>
            <a:r>
              <a:rPr lang="en-US" sz="3000" i="1" dirty="0">
                <a:solidFill>
                  <a:srgbClr val="3A3A3A"/>
                </a:solidFill>
              </a:rPr>
              <a:t>“The employer may request immediate rescission of the contract without need to specify a period if correcting defects… is impossible or contrary to the terms of the contract, or if the contractor delays… to such an extent that it is absolutely unlikely he will be able to perform it…”</a:t>
            </a:r>
          </a:p>
          <a:p>
            <a:pPr algn="l">
              <a:spcBef>
                <a:spcPts val="600"/>
              </a:spcBef>
            </a:pPr>
            <a:r>
              <a:rPr lang="en-US" sz="3000" b="1" dirty="0">
                <a:solidFill>
                  <a:srgbClr val="8A1C32"/>
                </a:solidFill>
              </a:rPr>
              <a:t>— Article 818(3)</a:t>
            </a:r>
          </a:p>
        </p:txBody>
      </p:sp>
    </p:spTree>
    <p:extLst>
      <p:ext uri="{BB962C8B-B14F-4D97-AF65-F5344CB8AC3E}">
        <p14:creationId xmlns:p14="http://schemas.microsoft.com/office/powerpoint/2010/main" val="1967393110"/>
      </p:ext>
    </p:extLst>
  </p:cSld>
  <p:clrMapOvr>
    <a:masterClrMapping/>
  </p:clrMapOvr>
  <p:transition spd="med"/>
</p:sld>
</file>

<file path=ppt/slides/slide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180" name="Dikdörtgen" descr="" title=""/>
          <p:cNvSpPr>
            <a:spLocks noGrp="1" noRot="1" noMove="1" noResize="1" noEditPoints="1" noAdjustHandles="1" noChangeArrowheads="1" noChangeShapeType="1"/>
          </p:cNvSpPr>
          <p:nvPr/>
        </p:nvSpPr>
        <p:spPr>
          <a:xfrm>
            <a:off x="-116189" y="0"/>
            <a:ext cx="24505742" cy="13716419"/>
          </a:xfrm>
          <a:prstGeom prst="rect">
            <a:avLst/>
          </a:prstGeom>
          <a:solidFill>
            <a:srgbClr val="E5E7ED"/>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pic>
        <p:nvPicPr>
          <p:cNvPr id="181" name="SCL Grafik ve Font.png" descr="" title=""/>
          <p:cNvPicPr>
            <a:picLocks noGrp="1" noRot="1" noChangeAspect="1" noMove="1" noResize="1" noEditPoints="1" noAdjustHandles="1" noChangeArrowheads="1" noChangeShapeType="1" noCrop="1"/>
          </p:cNvPicPr>
          <p:nvPr/>
        </p:nvPicPr>
        <p:blipFill>
          <a:blip r:embed="rId2">
            <a:alphaModFix amt="28798"/>
          </a:blip>
          <a:srcRect t="40454" b="6384"/>
          <a:stretch>
            <a:fillRect/>
          </a:stretch>
        </p:blipFill>
        <p:spPr>
          <a:xfrm>
            <a:off x="5545" y="-417"/>
            <a:ext cx="24378455" cy="13716418"/>
          </a:xfrm>
          <a:prstGeom prst="rect">
            <a:avLst/>
          </a:prstGeom>
          <a:ln w="12700">
            <a:miter lim="400000"/>
          </a:ln>
        </p:spPr>
      </p:pic>
      <p:sp>
        <p:nvSpPr>
          <p:cNvPr id="182" name="Dikdörtgen" descr="" title=""/>
          <p:cNvSpPr>
            <a:spLocks noGrp="1" noRot="1" noMove="1" noResize="1" noEditPoints="1" noAdjustHandles="1" noChangeArrowheads="1" noChangeShapeType="1"/>
          </p:cNvSpPr>
          <p:nvPr/>
        </p:nvSpPr>
        <p:spPr>
          <a:xfrm>
            <a:off x="271793" y="440816"/>
            <a:ext cx="23729778" cy="12833952"/>
          </a:xfrm>
          <a:prstGeom prst="rect">
            <a:avLst/>
          </a:prstGeom>
          <a:solidFill>
            <a:srgbClr val="FFFFFF">
              <a:alpha val="75000"/>
            </a:srgb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pic>
        <p:nvPicPr>
          <p:cNvPr id="183" name="SCL baskes logo.ai" descr="" title=""/>
          <p:cNvPicPr>
            <a:picLocks noGrp="1" noRot="1" noChangeAspect="1" noMove="1" noResize="1" noEditPoints="1" noAdjustHandles="1" noChangeArrowheads="1" noChangeShapeType="1" noCrop="1"/>
          </p:cNvPicPr>
          <p:nvPr/>
        </p:nvPicPr>
        <p:blipFill>
          <a:blip r:embed="rId3"/>
          <a:srcRect l="31589" r="31589" b="42388"/>
          <a:stretch>
            <a:fillRect/>
          </a:stretch>
        </p:blipFill>
        <p:spPr>
          <a:xfrm>
            <a:off x="22494516" y="703734"/>
            <a:ext cx="1310379" cy="1516514"/>
          </a:xfrm>
          <a:prstGeom prst="rect">
            <a:avLst/>
          </a:prstGeom>
          <a:ln w="12700">
            <a:miter lim="400000"/>
          </a:ln>
        </p:spPr>
      </p:pic>
      <p:sp>
        <p:nvSpPr>
          <p:cNvPr id="2" name="Rectangle 1" descr="" title="">
            <a:extLst>
              <a:ext uri="{FF2B5EF4-FFF2-40B4-BE49-F238E27FC236}">
                <a16:creationId xmlns:a16="http://schemas.microsoft.com/office/drawing/2014/main" id="{0E379A3C-B687-45CA-8895-B3E4C0D5CF0D}"/>
              </a:ext>
            </a:extLst>
          </p:cNvPr>
          <p:cNvSpPr/>
          <p:nvPr/>
        </p:nvSpPr>
        <p:spPr>
          <a:xfrm>
            <a:off x="1397000" y="1206500"/>
            <a:ext cx="152400" cy="889000"/>
          </a:xfrm>
          <a:prstGeom prst="rect">
            <a:avLst/>
          </a:prstGeom>
          <a:solidFill>
            <a:srgbClr val="8A1C3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clip" horzOverflow="clip" vert="horz" wrap="square" lIns="50800" tIns="50800" rIns="50800" bIns="50800" numCol="1" spcCol="38100" rtlCol="0" anchor="t">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TextBox 2" descr="" title="">
            <a:extLst>
              <a:ext uri="{FF2B5EF4-FFF2-40B4-BE49-F238E27FC236}">
                <a16:creationId xmlns:a16="http://schemas.microsoft.com/office/drawing/2014/main" id="{632D57DF-1397-4EA4-959B-FD44CE4EAB15}"/>
              </a:ext>
            </a:extLst>
          </p:cNvPr>
          <p:cNvSpPr txBox="1"/>
          <p:nvPr/>
        </p:nvSpPr>
        <p:spPr>
          <a:xfrm>
            <a:off x="1778000" y="1168400"/>
            <a:ext cx="2540000" cy="9012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algn="l"/>
            <a:r>
              <a:rPr lang="en-US" sz="1600" b="1" dirty="0">
                <a:solidFill>
                  <a:srgbClr val="8A1C32"/>
                </a:solidFill>
              </a:rPr>
              <a:t>09</a:t>
            </a:r>
          </a:p>
        </p:txBody>
      </p:sp>
      <p:sp>
        <p:nvSpPr>
          <p:cNvPr id="4" name="TextBox 3" descr="" title="">
            <a:extLst>
              <a:ext uri="{FF2B5EF4-FFF2-40B4-BE49-F238E27FC236}">
                <a16:creationId xmlns:a16="http://schemas.microsoft.com/office/drawing/2014/main" id="{9A44623C-2E5B-4B6A-8BE2-777C3851FCC4}"/>
              </a:ext>
            </a:extLst>
          </p:cNvPr>
          <p:cNvSpPr txBox="1"/>
          <p:nvPr/>
        </p:nvSpPr>
        <p:spPr>
          <a:xfrm>
            <a:off x="1778000" y="1498600"/>
            <a:ext cx="20574000" cy="12336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algn="l"/>
            <a:r>
              <a:rPr lang="en-US" sz="3800" b="1" dirty="0">
                <a:solidFill>
                  <a:srgbClr val="1A1A1A"/>
                </a:solidFill>
              </a:rPr>
              <a:t>Lump-Sum Contracts &amp; Price Rebalancing</a:t>
            </a:r>
          </a:p>
        </p:txBody>
      </p:sp>
      <p:sp>
        <p:nvSpPr>
          <p:cNvPr id="5" name="TextBox 4" descr="" title="">
            <a:extLst>
              <a:ext uri="{FF2B5EF4-FFF2-40B4-BE49-F238E27FC236}">
                <a16:creationId xmlns:a16="http://schemas.microsoft.com/office/drawing/2014/main" id="{4F59F168-7C1E-4F10-A156-B01284CCBC27}"/>
              </a:ext>
            </a:extLst>
          </p:cNvPr>
          <p:cNvSpPr txBox="1"/>
          <p:nvPr/>
        </p:nvSpPr>
        <p:spPr>
          <a:xfrm>
            <a:off x="1905000" y="2228275"/>
            <a:ext cx="20574000" cy="77354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ctr" anchorCtr="0">
            <a:spAutoFit/>
          </a:bodyPr>
          <a:lstStyle/>
          <a:p>
            <a:pPr marL="342900" indent="-342900" algn="l">
              <a:lnSpc>
                <a:spcPct val="120000"/>
              </a:lnSpc>
              <a:spcBef>
                <a:spcPts val="5000"/>
              </a:spcBef>
              <a:buFont typeface="Arial"/>
              <a:buChar char="•"/>
            </a:pPr>
            <a:r>
              <a:rPr lang="en-US" sz="3500" b="1" dirty="0">
                <a:solidFill>
                  <a:srgbClr val="1A1A1A"/>
                </a:solidFill>
              </a:rPr>
              <a:t>Lump sum holds firm.  </a:t>
            </a:r>
            <a:r>
              <a:rPr lang="en-US" sz="3500" dirty="0">
                <a:solidFill>
                  <a:srgbClr val="2A2A2A"/>
                </a:solidFill>
              </a:rPr>
              <a:t>Article 829(1): the contractor cannot claim more for rising material prices, wages or other costs.</a:t>
            </a:r>
          </a:p>
          <a:p>
            <a:pPr marL="342900" indent="-342900" algn="l">
              <a:lnSpc>
                <a:spcPct val="120000"/>
              </a:lnSpc>
              <a:spcBef>
                <a:spcPts val="5000"/>
              </a:spcBef>
              <a:buFont typeface="Arial"/>
              <a:buChar char="•"/>
            </a:pPr>
            <a:r>
              <a:rPr lang="en-US" sz="3500" b="1" dirty="0">
                <a:solidFill>
                  <a:srgbClr val="1A1A1A"/>
                </a:solidFill>
              </a:rPr>
              <a:t>Design changes — no uplift.  </a:t>
            </a:r>
            <a:r>
              <a:rPr lang="en-US" sz="3500" dirty="0">
                <a:solidFill>
                  <a:srgbClr val="2A2A2A"/>
                </a:solidFill>
              </a:rPr>
              <a:t>Article 829(2): no extra payment for design modifications unless caused by employer fault or agreed.</a:t>
            </a:r>
          </a:p>
          <a:p>
            <a:pPr marL="342900" indent="-342900" algn="l">
              <a:lnSpc>
                <a:spcPct val="120000"/>
              </a:lnSpc>
              <a:spcBef>
                <a:spcPts val="5000"/>
              </a:spcBef>
              <a:buFont typeface="Arial"/>
              <a:buChar char="•"/>
            </a:pPr>
            <a:r>
              <a:rPr lang="en-US" sz="3500" b="1" dirty="0">
                <a:solidFill>
                  <a:srgbClr val="1A1A1A"/>
                </a:solidFill>
              </a:rPr>
              <a:t>Court-ordered rebalancing.  </a:t>
            </a:r>
            <a:r>
              <a:rPr lang="en-US" sz="3500" dirty="0">
                <a:solidFill>
                  <a:srgbClr val="2A2A2A"/>
                </a:solidFill>
              </a:rPr>
              <a:t>Article 829(3): unforeseeable “exceptional general circumstances” let the court restore the contractual equilibrium.</a:t>
            </a:r>
          </a:p>
          <a:p>
            <a:pPr marL="342900" indent="-342900" algn="l">
              <a:lnSpc>
                <a:spcPct val="120000"/>
              </a:lnSpc>
              <a:spcBef>
                <a:spcPts val="5000"/>
              </a:spcBef>
              <a:buFont typeface="Arial"/>
              <a:buChar char="•"/>
            </a:pPr>
            <a:r>
              <a:rPr lang="en-US" sz="3500" b="1" dirty="0">
                <a:solidFill>
                  <a:srgbClr val="1A1A1A"/>
                </a:solidFill>
              </a:rPr>
              <a:t>Broader than ordinary hardship.  </a:t>
            </a:r>
            <a:r>
              <a:rPr lang="en-US" sz="3500" dirty="0">
                <a:solidFill>
                  <a:srgbClr val="2A2A2A"/>
                </a:solidFill>
              </a:rPr>
              <a:t>The court may adjust price, extend time or rescind — wider relief than the general doctrine. Echoes Türkiye’s aşırı ifa güçlüğü.</a:t>
            </a:r>
          </a:p>
        </p:txBody>
      </p:sp>
      <p:sp>
        <p:nvSpPr>
          <p:cNvPr id="6" name="Rectangle 5" descr="" title="">
            <a:extLst>
              <a:ext uri="{FF2B5EF4-FFF2-40B4-BE49-F238E27FC236}">
                <a16:creationId xmlns:a16="http://schemas.microsoft.com/office/drawing/2014/main" id="{3B1676C3-F9BA-425A-8BEC-DA8F409D01EE}"/>
              </a:ext>
            </a:extLst>
          </p:cNvPr>
          <p:cNvSpPr/>
          <p:nvPr/>
        </p:nvSpPr>
        <p:spPr>
          <a:xfrm>
            <a:off x="1905000" y="9652000"/>
            <a:ext cx="76200" cy="2857500"/>
          </a:xfrm>
          <a:prstGeom prst="rect">
            <a:avLst/>
          </a:prstGeom>
          <a:solidFill>
            <a:srgbClr val="8A1C3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clip" horzOverflow="clip" vert="horz" wrap="square" lIns="50800" tIns="50800" rIns="50800" bIns="50800" numCol="1" spcCol="38100" rtlCol="0" anchor="t">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7" name="TextBox 6" descr="" title="">
            <a:extLst>
              <a:ext uri="{FF2B5EF4-FFF2-40B4-BE49-F238E27FC236}">
                <a16:creationId xmlns:a16="http://schemas.microsoft.com/office/drawing/2014/main" id="{724C3F44-FDAA-4FBF-9ECC-A2BF1E7E60BC}"/>
              </a:ext>
            </a:extLst>
          </p:cNvPr>
          <p:cNvSpPr txBox="1"/>
          <p:nvPr/>
        </p:nvSpPr>
        <p:spPr>
          <a:xfrm>
            <a:off x="2311400" y="9732945"/>
            <a:ext cx="20193000" cy="26956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chorCtr="0">
            <a:spAutoFit/>
          </a:bodyPr>
          <a:lstStyle/>
          <a:p>
            <a:pPr algn="l">
              <a:lnSpc>
                <a:spcPct val="110000"/>
              </a:lnSpc>
            </a:pPr>
            <a:r>
              <a:rPr lang="en-US" sz="3000" i="1" dirty="0">
                <a:solidFill>
                  <a:srgbClr val="3A3A3A"/>
                </a:solidFill>
              </a:rPr>
              <a:t>“If contractual equilibrium… breaks down by reason of exceptional general circumstances that could not reasonably have been anticipated… the court may… order restoration of contractual equilibrium, including extension of the performance period, increase or decrease of remuneration, or order rescission of the contract.”</a:t>
            </a:r>
          </a:p>
          <a:p>
            <a:pPr algn="l">
              <a:spcBef>
                <a:spcPts val="600"/>
              </a:spcBef>
            </a:pPr>
            <a:r>
              <a:rPr lang="en-US" sz="3000" b="1" dirty="0">
                <a:solidFill>
                  <a:srgbClr val="8A1C32"/>
                </a:solidFill>
              </a:rPr>
              <a:t>— Article 829(3)</a:t>
            </a:r>
          </a:p>
        </p:txBody>
      </p:sp>
    </p:spTree>
    <p:extLst>
      <p:ext uri="{BB962C8B-B14F-4D97-AF65-F5344CB8AC3E}">
        <p14:creationId xmlns:p14="http://schemas.microsoft.com/office/powerpoint/2010/main" val="1832668012"/>
      </p:ext>
    </p:extLst>
  </p:cSld>
  <p:clrMapOvr>
    <a:masterClrMapping/>
  </p:clrMapOvr>
  <p:transition spd="med"/>
</p:sld>
</file>

<file path=ppt/slides/slide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180" name="Dikdörtgen" descr="" title=""/>
          <p:cNvSpPr>
            <a:spLocks noGrp="1" noRot="1" noMove="1" noResize="1" noEditPoints="1" noAdjustHandles="1" noChangeArrowheads="1" noChangeShapeType="1"/>
          </p:cNvSpPr>
          <p:nvPr/>
        </p:nvSpPr>
        <p:spPr>
          <a:xfrm>
            <a:off x="-116189" y="0"/>
            <a:ext cx="24505742" cy="13716419"/>
          </a:xfrm>
          <a:prstGeom prst="rect">
            <a:avLst/>
          </a:prstGeom>
          <a:solidFill>
            <a:srgbClr val="E5E7ED"/>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pic>
        <p:nvPicPr>
          <p:cNvPr id="181" name="SCL Grafik ve Font.png" descr="" title=""/>
          <p:cNvPicPr>
            <a:picLocks noGrp="1" noRot="1" noChangeAspect="1" noMove="1" noResize="1" noEditPoints="1" noAdjustHandles="1" noChangeArrowheads="1" noChangeShapeType="1" noCrop="1"/>
          </p:cNvPicPr>
          <p:nvPr/>
        </p:nvPicPr>
        <p:blipFill>
          <a:blip r:embed="rId2">
            <a:alphaModFix amt="28798"/>
          </a:blip>
          <a:srcRect t="40454" b="6384"/>
          <a:stretch>
            <a:fillRect/>
          </a:stretch>
        </p:blipFill>
        <p:spPr>
          <a:xfrm>
            <a:off x="5545" y="-417"/>
            <a:ext cx="24378455" cy="13716418"/>
          </a:xfrm>
          <a:prstGeom prst="rect">
            <a:avLst/>
          </a:prstGeom>
          <a:ln w="12700">
            <a:miter lim="400000"/>
          </a:ln>
        </p:spPr>
      </p:pic>
      <p:sp>
        <p:nvSpPr>
          <p:cNvPr id="182" name="Dikdörtgen" descr="" title=""/>
          <p:cNvSpPr>
            <a:spLocks noGrp="1" noRot="1" noMove="1" noResize="1" noEditPoints="1" noAdjustHandles="1" noChangeArrowheads="1" noChangeShapeType="1"/>
          </p:cNvSpPr>
          <p:nvPr/>
        </p:nvSpPr>
        <p:spPr>
          <a:xfrm>
            <a:off x="271793" y="440816"/>
            <a:ext cx="23729778" cy="12833952"/>
          </a:xfrm>
          <a:prstGeom prst="rect">
            <a:avLst/>
          </a:prstGeom>
          <a:solidFill>
            <a:srgbClr val="FFFFFF">
              <a:alpha val="75000"/>
            </a:srgb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pic>
        <p:nvPicPr>
          <p:cNvPr id="183" name="SCL baskes logo.ai" descr="" title=""/>
          <p:cNvPicPr>
            <a:picLocks noGrp="1" noRot="1" noChangeAspect="1" noMove="1" noResize="1" noEditPoints="1" noAdjustHandles="1" noChangeArrowheads="1" noChangeShapeType="1" noCrop="1"/>
          </p:cNvPicPr>
          <p:nvPr/>
        </p:nvPicPr>
        <p:blipFill>
          <a:blip r:embed="rId3"/>
          <a:srcRect l="31589" r="31589" b="42388"/>
          <a:stretch>
            <a:fillRect/>
          </a:stretch>
        </p:blipFill>
        <p:spPr>
          <a:xfrm>
            <a:off x="22494516" y="703734"/>
            <a:ext cx="1310379" cy="1516514"/>
          </a:xfrm>
          <a:prstGeom prst="rect">
            <a:avLst/>
          </a:prstGeom>
          <a:ln w="12700">
            <a:miter lim="400000"/>
          </a:ln>
        </p:spPr>
      </p:pic>
      <p:sp>
        <p:nvSpPr>
          <p:cNvPr id="2" name="Rectangle 1" descr="" title="">
            <a:extLst>
              <a:ext uri="{FF2B5EF4-FFF2-40B4-BE49-F238E27FC236}">
                <a16:creationId xmlns:a16="http://schemas.microsoft.com/office/drawing/2014/main" id="{19965169-7C79-4FB9-9474-5EDC6ED8D0EC}"/>
              </a:ext>
            </a:extLst>
          </p:cNvPr>
          <p:cNvSpPr/>
          <p:nvPr/>
        </p:nvSpPr>
        <p:spPr>
          <a:xfrm>
            <a:off x="1397000" y="1206500"/>
            <a:ext cx="152400" cy="889000"/>
          </a:xfrm>
          <a:prstGeom prst="rect">
            <a:avLst/>
          </a:prstGeom>
          <a:solidFill>
            <a:srgbClr val="8A1C3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clip" horzOverflow="clip" vert="horz" wrap="square" lIns="50800" tIns="50800" rIns="50800" bIns="50800" numCol="1" spcCol="38100" rtlCol="0" anchor="t">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TextBox 2" descr="" title="">
            <a:extLst>
              <a:ext uri="{FF2B5EF4-FFF2-40B4-BE49-F238E27FC236}">
                <a16:creationId xmlns:a16="http://schemas.microsoft.com/office/drawing/2014/main" id="{927F8E08-09BF-4320-BD7C-F10980BF2421}"/>
              </a:ext>
            </a:extLst>
          </p:cNvPr>
          <p:cNvSpPr txBox="1"/>
          <p:nvPr/>
        </p:nvSpPr>
        <p:spPr>
          <a:xfrm>
            <a:off x="1778000" y="1168400"/>
            <a:ext cx="3810000" cy="3810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en-US" sz="1600" b="1" i="0" u="none" strike="noStrike" cap="none" spc="0" normalizeH="0" baseline="0">
                <a:ln>
                  <a:noFill/>
                </a:ln>
                <a:solidFill>
                  <a:srgbClr val="8A1C32"/>
                </a:solidFill>
                <a:effectLst/>
                <a:uFillTx/>
                <a:latin typeface="+mn-lt"/>
                <a:ea typeface="+mn-ea"/>
                <a:cs typeface="+mn-cs"/>
                <a:sym typeface="Helvetica Neue"/>
              </a:rPr>
              <a:t>IN CLOSING</a:t>
            </a:r>
          </a:p>
        </p:txBody>
      </p:sp>
      <p:sp>
        <p:nvSpPr>
          <p:cNvPr id="4" name="TextBox 3" descr="" title="">
            <a:extLst>
              <a:ext uri="{FF2B5EF4-FFF2-40B4-BE49-F238E27FC236}">
                <a16:creationId xmlns:a16="http://schemas.microsoft.com/office/drawing/2014/main" id="{1CBEFB7E-FADE-4CE7-91AA-3D0580570493}"/>
              </a:ext>
            </a:extLst>
          </p:cNvPr>
          <p:cNvSpPr txBox="1"/>
          <p:nvPr/>
        </p:nvSpPr>
        <p:spPr>
          <a:xfrm>
            <a:off x="1778000" y="1498600"/>
            <a:ext cx="20574000" cy="12336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en-US" sz="4000" b="1" i="0" u="none" strike="noStrike" cap="none" spc="0" normalizeH="0" baseline="0" dirty="0">
                <a:ln>
                  <a:noFill/>
                </a:ln>
                <a:solidFill>
                  <a:srgbClr val="1A1A1A"/>
                </a:solidFill>
                <a:effectLst/>
                <a:uFillTx/>
                <a:latin typeface="+mn-lt"/>
                <a:ea typeface="+mn-ea"/>
                <a:cs typeface="+mn-cs"/>
                <a:sym typeface="Helvetica Neue"/>
              </a:rPr>
              <a:t>Key Takeaways &amp; Next Steps</a:t>
            </a:r>
          </a:p>
        </p:txBody>
      </p:sp>
      <p:sp>
        <p:nvSpPr>
          <p:cNvPr id="5" name="TextBox 4" descr="" title="">
            <a:extLst>
              <a:ext uri="{FF2B5EF4-FFF2-40B4-BE49-F238E27FC236}">
                <a16:creationId xmlns:a16="http://schemas.microsoft.com/office/drawing/2014/main" id="{05B5112E-D493-40FC-B1DD-3CF1B2AA0D25}"/>
              </a:ext>
            </a:extLst>
          </p:cNvPr>
          <p:cNvSpPr txBox="1"/>
          <p:nvPr/>
        </p:nvSpPr>
        <p:spPr>
          <a:xfrm>
            <a:off x="1849682" y="3223862"/>
            <a:ext cx="20574000" cy="73507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285750" indent="-285750" algn="l">
              <a:lnSpc>
                <a:spcPct val="110000"/>
              </a:lnSpc>
              <a:spcBef>
                <a:spcPts val="1800"/>
              </a:spcBef>
              <a:buFont typeface="Arial"/>
              <a:buChar char="•"/>
            </a:pPr>
            <a:r>
              <a:rPr lang="en-US" sz="4500" b="1" dirty="0">
                <a:solidFill>
                  <a:srgbClr val="1A1A1A"/>
                </a:solidFill>
              </a:rPr>
              <a:t>Review your contract templates.  </a:t>
            </a:r>
            <a:r>
              <a:rPr lang="en-US" sz="4500" dirty="0">
                <a:solidFill>
                  <a:srgbClr val="2A2A2A"/>
                </a:solidFill>
              </a:rPr>
              <a:t>Re-examine liability caps, liquidated-damages and interpretation clauses against the new rules.</a:t>
            </a:r>
          </a:p>
          <a:p>
            <a:pPr marL="285750" indent="-285750" algn="l">
              <a:lnSpc>
                <a:spcPct val="110000"/>
              </a:lnSpc>
              <a:spcBef>
                <a:spcPts val="1800"/>
              </a:spcBef>
              <a:buFont typeface="Arial"/>
              <a:buChar char="•"/>
            </a:pPr>
            <a:endParaRPr lang="en-US" sz="4500" dirty="0">
              <a:solidFill>
                <a:srgbClr val="2A2A2A"/>
              </a:solidFill>
            </a:endParaRPr>
          </a:p>
          <a:p>
            <a:pPr marL="285750" indent="-285750" algn="l">
              <a:lnSpc>
                <a:spcPct val="110000"/>
              </a:lnSpc>
              <a:spcBef>
                <a:spcPts val="1800"/>
              </a:spcBef>
              <a:buFont typeface="Arial"/>
              <a:buChar char="•"/>
            </a:pPr>
            <a:r>
              <a:rPr lang="en-US" sz="4500" b="1" dirty="0">
                <a:solidFill>
                  <a:srgbClr val="1A1A1A"/>
                </a:solidFill>
              </a:rPr>
              <a:t>Update guarantee documentation.  </a:t>
            </a:r>
            <a:r>
              <a:rPr lang="en-US" sz="4500" dirty="0">
                <a:solidFill>
                  <a:srgbClr val="2A2A2A"/>
                </a:solidFill>
              </a:rPr>
              <a:t>Impose joint and several liability or use DIFC / ADGM law to preserve the value of parent company guarantees.</a:t>
            </a:r>
          </a:p>
          <a:p>
            <a:pPr marL="285750" indent="-285750" algn="l">
              <a:lnSpc>
                <a:spcPct val="110000"/>
              </a:lnSpc>
              <a:spcBef>
                <a:spcPts val="1800"/>
              </a:spcBef>
              <a:buFont typeface="Arial"/>
              <a:buChar char="•"/>
            </a:pPr>
            <a:endParaRPr lang="en-US" sz="4500" dirty="0">
              <a:solidFill>
                <a:srgbClr val="2A2A2A"/>
              </a:solidFill>
            </a:endParaRPr>
          </a:p>
          <a:p>
            <a:pPr marL="285750" indent="-285750" algn="l">
              <a:lnSpc>
                <a:spcPct val="110000"/>
              </a:lnSpc>
              <a:spcBef>
                <a:spcPts val="1800"/>
              </a:spcBef>
              <a:buFont typeface="Arial"/>
              <a:buChar char="•"/>
            </a:pPr>
            <a:r>
              <a:rPr lang="en-US" sz="4500" b="1" dirty="0">
                <a:solidFill>
                  <a:srgbClr val="1A1A1A"/>
                </a:solidFill>
              </a:rPr>
              <a:t>Build a pre-contractual disclosure process.  </a:t>
            </a:r>
            <a:r>
              <a:rPr lang="en-US" sz="4500" dirty="0">
                <a:solidFill>
                  <a:srgbClr val="2A2A2A"/>
                </a:solidFill>
              </a:rPr>
              <a:t>Identify and disclose material information before and during the tender to meet the new mandatory duties.</a:t>
            </a:r>
          </a:p>
        </p:txBody>
      </p:sp>
      <p:sp>
        <p:nvSpPr>
          <p:cNvPr id="6" name="TextBox 5" descr="" title="">
            <a:extLst>
              <a:ext uri="{FF2B5EF4-FFF2-40B4-BE49-F238E27FC236}">
                <a16:creationId xmlns:a16="http://schemas.microsoft.com/office/drawing/2014/main" id="{D998DB8C-86B8-49FA-8570-EADE54876B7F}"/>
              </a:ext>
            </a:extLst>
          </p:cNvPr>
          <p:cNvSpPr txBox="1"/>
          <p:nvPr/>
        </p:nvSpPr>
        <p:spPr>
          <a:xfrm>
            <a:off x="1905000" y="10795000"/>
            <a:ext cx="10160000" cy="11430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en-US" sz="4000" b="1" i="0" u="none" strike="noStrike" cap="none" spc="0" normalizeH="0" baseline="0">
                <a:ln>
                  <a:noFill/>
                </a:ln>
                <a:solidFill>
                  <a:srgbClr val="8A1C32"/>
                </a:solidFill>
                <a:effectLst/>
                <a:uFillTx/>
                <a:latin typeface="+mn-lt"/>
                <a:ea typeface="+mn-ea"/>
                <a:cs typeface="+mn-cs"/>
                <a:sym typeface="Helvetica Neue"/>
              </a:rPr>
              <a:t>Thank you.</a:t>
            </a:r>
          </a:p>
        </p:txBody>
      </p:sp>
    </p:spTree>
    <p:extLst>
      <p:ext uri="{BB962C8B-B14F-4D97-AF65-F5344CB8AC3E}">
        <p14:creationId xmlns:p14="http://schemas.microsoft.com/office/powerpoint/2010/main" val="562996319"/>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3B0926D5-458F-47AA-AFEB-A681A9F66E64}">
  <we:reference id="f5f369e5-aa35-49d7-ad7b-638152ddb008" version="1.0.0.1" store="EXCatalog" storeType="EXCatalog"/>
  <we:alternateReferences>
    <we:reference id="WA200010001" version="1.0.0.1" store="en-US" storeType="OMEX"/>
  </we:alternateReferences>
  <we:properties>
    <we:property name="claude.fileId" value="&quot;0e6d258d-50f2-445d-a3dc-28aa9e5d7148&quot;"/>
  </we:properties>
  <we:bindings/>
  <we:snapshot xmlns:r="http://schemas.openxmlformats.org/officeDocument/2006/relationships"/>
</we:webextension>
</file>

<file path=docProps/app.xml><?xml version="1.0" encoding="utf-8"?>
<ap:Properties xmlns:vt="http://schemas.openxmlformats.org/officeDocument/2006/docPropsVTypes" xmlns:ap="http://schemas.openxmlformats.org/officeDocument/2006/extended-properties"/>
</file>

<file path=docProps/core.xml><?xml version="1.0" encoding="utf-8"?>
<coreProperties xmlns:dc="http://purl.org/dc/elements/1.1/" xmlns:dcterms="http://purl.org/dc/terms/" xmlns:xsi="http://www.w3.org/2001/XMLSchema-instance" xmlns="http://schemas.openxmlformats.org/package/2006/metadata/core-properties">
  <dcterms:modified xsi:type="dcterms:W3CDTF">1900-01-01T00:00:00.0000000Z</dcterms:modified>
</coreProperties>
</file>