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5" r:id="rId4"/>
    <p:sldId id="266" r:id="rId5"/>
    <p:sldId id="267" r:id="rId6"/>
    <p:sldId id="268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6E"/>
    <a:srgbClr val="E28F14"/>
    <a:srgbClr val="065F77"/>
    <a:srgbClr val="2B4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166EB-D057-491F-9268-D6D7B747836D}" v="70" dt="2026-06-08T15:07:15.5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>
        <p:scale>
          <a:sx n="50" d="100"/>
          <a:sy n="50" d="100"/>
        </p:scale>
        <p:origin x="23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464141" y="4477508"/>
            <a:ext cx="2061948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en-US" sz="7200" dirty="0"/>
              <a:t>Beyond the hype:</a:t>
            </a:r>
            <a:br>
              <a:rPr lang="en-US" sz="7200" dirty="0"/>
            </a:br>
            <a:r>
              <a:rPr lang="en-US" sz="6000" dirty="0"/>
              <a:t>AI as a tool for efficiency in construction arbitration</a:t>
            </a:r>
            <a:endParaRPr sz="7200" dirty="0"/>
          </a:p>
        </p:txBody>
      </p:sp>
      <p:sp>
        <p:nvSpPr>
          <p:cNvPr id="176" name="Speaker name"/>
          <p:cNvSpPr txBox="1"/>
          <p:nvPr/>
        </p:nvSpPr>
        <p:spPr>
          <a:xfrm>
            <a:off x="1514751" y="7393994"/>
            <a:ext cx="3239669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GB" sz="4400" dirty="0"/>
              <a:t>Matei Purice</a:t>
            </a:r>
            <a:endParaRPr sz="4400" dirty="0"/>
          </a:p>
        </p:txBody>
      </p:sp>
      <p:sp>
        <p:nvSpPr>
          <p:cNvPr id="177" name="Title"/>
          <p:cNvSpPr txBox="1"/>
          <p:nvPr/>
        </p:nvSpPr>
        <p:spPr>
          <a:xfrm>
            <a:off x="1514751" y="8326895"/>
            <a:ext cx="3382336" cy="49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sz="2800" dirty="0"/>
              <a:t>Counsel, Freshfields</a:t>
            </a:r>
            <a:endParaRPr sz="2800"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370164"/>
            <a:ext cx="3962623" cy="49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sz="2800" dirty="0"/>
              <a:t>June 11, 2026</a:t>
            </a:r>
            <a:r>
              <a:rPr lang="tr-TR" sz="2800" dirty="0"/>
              <a:t> - </a:t>
            </a:r>
            <a:r>
              <a:rPr sz="2800" dirty="0"/>
              <a:t>Istanbul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08E54-19CE-B920-55A0-5C04C4188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5F2AC25-CA56-0C74-16BD-B5060A0151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B443C02F-A129-1830-240D-BD080A5B5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39547C5D-C227-17B0-51A8-93EDBCE918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400" b="1" dirty="0">
                <a:solidFill>
                  <a:srgbClr val="C00000"/>
                </a:solidFill>
              </a:rPr>
              <a:t>AI as a tool for efficiency in construction arbitration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400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i="1" dirty="0">
                <a:solidFill>
                  <a:srgbClr val="C00000"/>
                </a:solidFill>
              </a:rPr>
              <a:t>Four perspectives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951461D7-E7F0-276A-FEF2-8601895B42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EBEE2C-21E9-EE91-8437-A9F55ADBFD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5" y="5070105"/>
            <a:ext cx="5466533" cy="546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24604-D403-3229-71F3-D4D68CCE32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5955" y="5072384"/>
            <a:ext cx="5466533" cy="546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918AF-24D6-8A3D-2F3C-A3E7DFD6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86" y="5066796"/>
            <a:ext cx="5469841" cy="5469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5952BC-5DED-467B-FBD8-1D452250472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3834" y="5066797"/>
            <a:ext cx="5469841" cy="5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4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A22A-01EF-31E6-2C3E-49625279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874E688E-E5E8-70D8-3BE8-2095549A3F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0A037E5-D791-0043-D51D-E5F76D19C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55026755-80F7-F756-8A70-9F1095FD7D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400" b="1" dirty="0">
                <a:solidFill>
                  <a:srgbClr val="C00000"/>
                </a:solidFill>
              </a:rPr>
              <a:t>AI as a tool for efficiency in construction arbitration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400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i="1" dirty="0">
                <a:solidFill>
                  <a:srgbClr val="C00000"/>
                </a:solidFill>
              </a:rPr>
              <a:t>Four perspectives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4A1670EF-F87D-09C1-7DA2-2AB7D17330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BBD029-1EA3-7213-32F4-CB7646A5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5" y="5070105"/>
            <a:ext cx="5466533" cy="546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0F67-EE1F-19E0-846A-C9DB01DDC7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65955" y="5072384"/>
            <a:ext cx="5466533" cy="546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A4ED0-7DFB-BD19-4FC8-BEA71D4333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1486" y="5066796"/>
            <a:ext cx="5469841" cy="5469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F0186C-5F6C-C28C-0A9E-F11BA4291C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33834" y="5066797"/>
            <a:ext cx="5469841" cy="5469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59DAF-77DC-E5B9-6E07-EBBFBBAB37D8}"/>
              </a:ext>
            </a:extLst>
          </p:cNvPr>
          <p:cNvSpPr txBox="1"/>
          <p:nvPr/>
        </p:nvSpPr>
        <p:spPr>
          <a:xfrm flipH="1">
            <a:off x="1071164" y="10261075"/>
            <a:ext cx="4481547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2B4F0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Identify risks, manage project and avoid disputes.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2B4F0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8585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80C54-573C-DEA5-7609-89764BA4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9246DC3-5FBA-DCB6-6546-82970FEF1D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1798B8D6-F539-C788-8035-BD5F9EC35E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031AD8F6-7745-5C23-D62E-8420EF2B2C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400" b="1" dirty="0">
                <a:solidFill>
                  <a:srgbClr val="C00000"/>
                </a:solidFill>
              </a:rPr>
              <a:t>AI as a tool for efficiency in construction arbitration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400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i="1" dirty="0">
                <a:solidFill>
                  <a:srgbClr val="C00000"/>
                </a:solidFill>
              </a:rPr>
              <a:t>Four perspectives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835E18F-9F84-6476-A252-CFF06B1D2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81DFB-2DE0-2940-BCA7-DDC514FCB7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5" y="5070105"/>
            <a:ext cx="5466533" cy="546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6D206-A2A6-3829-0F21-321415491A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65955" y="5072384"/>
            <a:ext cx="5466533" cy="546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E6B43D-9431-A7F5-CD02-739CB1570AA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86" y="5066796"/>
            <a:ext cx="5469841" cy="5469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5CBD55-A364-068B-AD56-868D52A55F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33834" y="5066797"/>
            <a:ext cx="5469841" cy="5469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875F35-670B-A6EB-7594-B1D11069CBED}"/>
              </a:ext>
            </a:extLst>
          </p:cNvPr>
          <p:cNvSpPr txBox="1"/>
          <p:nvPr/>
        </p:nvSpPr>
        <p:spPr>
          <a:xfrm flipH="1">
            <a:off x="1071164" y="10261075"/>
            <a:ext cx="4481547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2B4F0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Identify risks, manage project and avoid disputes.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2B4F0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725A-E032-43AB-B947-4CB2686569D8}"/>
              </a:ext>
            </a:extLst>
          </p:cNvPr>
          <p:cNvSpPr txBox="1"/>
          <p:nvPr/>
        </p:nvSpPr>
        <p:spPr>
          <a:xfrm flipH="1">
            <a:off x="7015632" y="10482674"/>
            <a:ext cx="4481547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65F7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Process data and facilitate analysis.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65F7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875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3CAB5-EA2F-2D68-1F60-E4EF7484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0D568CE-D67B-A1B9-03EB-D5EA2DA911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6BF1BAF2-607D-8682-7DDD-BD042C8E71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5005D5BA-4CA1-6BCD-7956-A64260B0D7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400" b="1" dirty="0">
                <a:solidFill>
                  <a:srgbClr val="C00000"/>
                </a:solidFill>
              </a:rPr>
              <a:t>AI as a tool for efficiency in construction arbitration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400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i="1" dirty="0">
                <a:solidFill>
                  <a:srgbClr val="C00000"/>
                </a:solidFill>
              </a:rPr>
              <a:t>Four perspectives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F2601FF2-BAFF-71FC-DE3E-62429D267F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9D3E88-85DF-4DED-FA99-18C574BA36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5" y="5070105"/>
            <a:ext cx="5466533" cy="546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C9805-A086-A3B7-8A44-5297B68A6B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5955" y="5072384"/>
            <a:ext cx="5466533" cy="546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46F6D-2761-D3EE-C292-58DA141FB3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86" y="5066796"/>
            <a:ext cx="5469841" cy="5469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A7AB0-06A2-6D1C-FA3F-80CEEAB716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33834" y="5066797"/>
            <a:ext cx="5469841" cy="5469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47346-8FA4-CDCB-266A-EBC5282F8688}"/>
              </a:ext>
            </a:extLst>
          </p:cNvPr>
          <p:cNvSpPr txBox="1"/>
          <p:nvPr/>
        </p:nvSpPr>
        <p:spPr>
          <a:xfrm flipH="1">
            <a:off x="1071164" y="10261075"/>
            <a:ext cx="4481547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2B4F0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Identify risks, manage project and avoid disputes.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2B4F0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072CA-346D-BB61-02B3-E24BA5FCBF3A}"/>
              </a:ext>
            </a:extLst>
          </p:cNvPr>
          <p:cNvSpPr txBox="1"/>
          <p:nvPr/>
        </p:nvSpPr>
        <p:spPr>
          <a:xfrm flipH="1">
            <a:off x="7015632" y="10482674"/>
            <a:ext cx="4481547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65F7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Process data and facilitate analysis.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65F7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1A741-1FCC-7287-868E-0D7C37CD47C0}"/>
              </a:ext>
            </a:extLst>
          </p:cNvPr>
          <p:cNvSpPr txBox="1"/>
          <p:nvPr/>
        </p:nvSpPr>
        <p:spPr>
          <a:xfrm flipH="1">
            <a:off x="12960100" y="10482674"/>
            <a:ext cx="4481547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noProof="0" dirty="0">
                <a:ln>
                  <a:noFill/>
                </a:ln>
                <a:solidFill>
                  <a:srgbClr val="E28F1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Summarise data and strengthen advocacy.</a:t>
            </a:r>
          </a:p>
        </p:txBody>
      </p:sp>
    </p:spTree>
    <p:extLst>
      <p:ext uri="{BB962C8B-B14F-4D97-AF65-F5344CB8AC3E}">
        <p14:creationId xmlns:p14="http://schemas.microsoft.com/office/powerpoint/2010/main" val="1700106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C042D-3EEB-A800-91D9-9A288715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30D38C56-2A29-923E-06F6-22D83DBC7B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0D4E7F5-4240-C2C8-EEA8-C384D354C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3B8EA9CD-9F3C-CDA2-4932-05A632CAEE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400" b="1" dirty="0">
                <a:solidFill>
                  <a:srgbClr val="C00000"/>
                </a:solidFill>
              </a:rPr>
              <a:t>AI as a tool for efficiency in construction arbitration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400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i="1" dirty="0">
                <a:solidFill>
                  <a:srgbClr val="C00000"/>
                </a:solidFill>
              </a:rPr>
              <a:t>Four perspectives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B5C7D476-4FE4-0F4A-0061-EBF3C70BF8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38A1C3-55B3-C4D0-7F53-550834FD29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325" y="5070105"/>
            <a:ext cx="5466533" cy="546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13637-9667-1331-C6B8-980D21B910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5955" y="5072384"/>
            <a:ext cx="5466533" cy="546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C7725-98DB-3F81-594B-220F73CE5D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86" y="5066796"/>
            <a:ext cx="5469841" cy="5469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A2F2D-9676-70BE-5285-8DF7794CF54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3834" y="5066797"/>
            <a:ext cx="5469841" cy="5469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CA1F7-E9FC-5342-5760-76E747C92873}"/>
              </a:ext>
            </a:extLst>
          </p:cNvPr>
          <p:cNvSpPr txBox="1"/>
          <p:nvPr/>
        </p:nvSpPr>
        <p:spPr>
          <a:xfrm flipH="1">
            <a:off x="1071164" y="10261075"/>
            <a:ext cx="4481547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2B4F0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Identify risks, manage project and avoid disputes.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2B4F0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DBD32-F9D1-A7DE-2FD2-ACC41B78F715}"/>
              </a:ext>
            </a:extLst>
          </p:cNvPr>
          <p:cNvSpPr txBox="1"/>
          <p:nvPr/>
        </p:nvSpPr>
        <p:spPr>
          <a:xfrm flipH="1">
            <a:off x="7015632" y="10482674"/>
            <a:ext cx="4481547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65F7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Process data and facilitate analysis.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65F77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C3637-0BD6-68BC-0BF0-F6DB978BB3D1}"/>
              </a:ext>
            </a:extLst>
          </p:cNvPr>
          <p:cNvSpPr txBox="1"/>
          <p:nvPr/>
        </p:nvSpPr>
        <p:spPr>
          <a:xfrm flipH="1">
            <a:off x="12960100" y="10482674"/>
            <a:ext cx="4481547" cy="15660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noProof="0" dirty="0">
                <a:ln>
                  <a:noFill/>
                </a:ln>
                <a:solidFill>
                  <a:srgbClr val="E28F14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Summarise data and strengthen advocacy.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447B-A6E9-ACD3-5EB0-2D6009997946}"/>
              </a:ext>
            </a:extLst>
          </p:cNvPr>
          <p:cNvSpPr txBox="1"/>
          <p:nvPr/>
        </p:nvSpPr>
        <p:spPr>
          <a:xfrm flipH="1">
            <a:off x="18827980" y="10261075"/>
            <a:ext cx="4481547" cy="2009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noProof="0" dirty="0">
                <a:ln>
                  <a:noFill/>
                </a:ln>
                <a:solidFill>
                  <a:srgbClr val="0D346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Support the tribunal organise evidence and streamline</a:t>
            </a:r>
            <a:r>
              <a:rPr kumimoji="0" lang="en-GB" sz="3200" b="0" i="0" u="none" strike="noStrike" cap="none" spc="0" normalizeH="0" noProof="0" dirty="0">
                <a:ln>
                  <a:noFill/>
                </a:ln>
                <a:solidFill>
                  <a:srgbClr val="0D346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process</a:t>
            </a:r>
            <a:r>
              <a:rPr kumimoji="0" lang="en-GB" sz="3200" b="0" i="0" u="none" strike="noStrike" cap="none" spc="0" normalizeH="0" baseline="0" noProof="0" dirty="0">
                <a:ln>
                  <a:noFill/>
                </a:ln>
                <a:solidFill>
                  <a:srgbClr val="0D346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943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PURICE, Matei</cp:lastModifiedBy>
  <cp:revision>4</cp:revision>
  <dcterms:modified xsi:type="dcterms:W3CDTF">2026-06-08T15:07:48Z</dcterms:modified>
</cp:coreProperties>
</file>