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DDDDDD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5E9C0-3B46-41C2-8C7D-36D1DA515C5C}" v="34" dt="2026-06-10T10:52:47.25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6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Veri bilgisi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İsim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ızarmış pilav, kaynamış yumurta ve salata ile dolu kâse ve yemek çubukları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omon balığı çöreği, salata ve humus ile dolu kâse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aydanozlu tereyağı, kavrulmuş fındık ve rendelenmiş parmesan peyniriyle bir kâse pappardelle makarna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61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ydanozlu tereyağı, kavrulmuş fındık ve rendelenmiş parmesan peyniriyle bir kâse pappardelle makarna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Küç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7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Büy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8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10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10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Ajanda Alt Başlığı</a:t>
            </a:r>
          </a:p>
        </p:txBody>
      </p:sp>
      <p:sp>
        <p:nvSpPr>
          <p:cNvPr id="11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ver"/>
          <p:cNvSpPr txBox="1">
            <a:spLocks/>
          </p:cNvSpPr>
          <p:nvPr/>
        </p:nvSpPr>
        <p:spPr>
          <a:xfrm>
            <a:off x="1464141" y="4122350"/>
            <a:ext cx="20824359" cy="2895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8000" dirty="0"/>
              <a:t>Role of </a:t>
            </a:r>
            <a:r>
              <a:rPr lang="tr-TR" sz="8000" dirty="0" err="1"/>
              <a:t>Counsels</a:t>
            </a:r>
            <a:r>
              <a:rPr lang="tr-TR" sz="8000" dirty="0"/>
              <a:t>/</a:t>
            </a:r>
            <a:r>
              <a:rPr lang="tr-TR" sz="8000" dirty="0" err="1"/>
              <a:t>Representatives</a:t>
            </a:r>
            <a:r>
              <a:rPr lang="tr-TR" sz="8000" dirty="0"/>
              <a:t> of</a:t>
            </a:r>
          </a:p>
          <a:p>
            <a:r>
              <a:rPr lang="tr-TR" sz="8000" dirty="0"/>
              <a:t> </a:t>
            </a:r>
            <a:r>
              <a:rPr lang="tr-TR" sz="8000" dirty="0" err="1"/>
              <a:t>the</a:t>
            </a:r>
            <a:r>
              <a:rPr lang="tr-TR" sz="8000" dirty="0"/>
              <a:t> </a:t>
            </a:r>
            <a:r>
              <a:rPr lang="tr-TR" sz="8000" dirty="0" err="1"/>
              <a:t>Parties</a:t>
            </a:r>
            <a:r>
              <a:rPr lang="tr-TR" sz="8000" dirty="0"/>
              <a:t> in Construction </a:t>
            </a:r>
            <a:r>
              <a:rPr lang="tr-TR" sz="8000" dirty="0" err="1"/>
              <a:t>Arbitration</a:t>
            </a:r>
            <a:endParaRPr sz="8000" dirty="0"/>
          </a:p>
        </p:txBody>
      </p:sp>
      <p:sp>
        <p:nvSpPr>
          <p:cNvPr id="176" name="Speaker name"/>
          <p:cNvSpPr txBox="1"/>
          <p:nvPr/>
        </p:nvSpPr>
        <p:spPr>
          <a:xfrm>
            <a:off x="1514751" y="7352445"/>
            <a:ext cx="6403997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dirty="0"/>
              <a:t>Ceren </a:t>
            </a:r>
            <a:r>
              <a:rPr lang="tr-TR" dirty="0" err="1"/>
              <a:t>Iscioglu</a:t>
            </a:r>
            <a:r>
              <a:rPr lang="tr-TR" dirty="0"/>
              <a:t> Uluturk</a:t>
            </a:r>
            <a:endParaRPr dirty="0"/>
          </a:p>
        </p:txBody>
      </p:sp>
      <p:sp>
        <p:nvSpPr>
          <p:cNvPr id="177" name="Title"/>
          <p:cNvSpPr txBox="1"/>
          <p:nvPr/>
        </p:nvSpPr>
        <p:spPr>
          <a:xfrm>
            <a:off x="1514751" y="8174546"/>
            <a:ext cx="1113766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dirty="0"/>
              <a:t>Partner of Uluturk </a:t>
            </a:r>
            <a:r>
              <a:rPr lang="tr-TR" dirty="0" err="1"/>
              <a:t>Attorney</a:t>
            </a:r>
            <a:r>
              <a:rPr lang="tr-TR" dirty="0"/>
              <a:t> </a:t>
            </a:r>
            <a:r>
              <a:rPr lang="tr-TR" dirty="0" err="1"/>
              <a:t>Partnership</a:t>
            </a:r>
            <a:endParaRPr dirty="0"/>
          </a:p>
        </p:txBody>
      </p:sp>
      <p:sp>
        <p:nvSpPr>
          <p:cNvPr id="178" name="June 11, 2026, Istanbul"/>
          <p:cNvSpPr txBox="1"/>
          <p:nvPr/>
        </p:nvSpPr>
        <p:spPr>
          <a:xfrm>
            <a:off x="1514751" y="9287065"/>
            <a:ext cx="56553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dirty="0"/>
              <a:t>June 11, 2026</a:t>
            </a:r>
            <a:r>
              <a:rPr lang="tr-TR" dirty="0"/>
              <a:t> - </a:t>
            </a:r>
            <a:r>
              <a:rPr dirty="0"/>
              <a:t>Istanbul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Ok: Beşgen 12">
            <a:extLst>
              <a:ext uri="{FF2B5EF4-FFF2-40B4-BE49-F238E27FC236}">
                <a16:creationId xmlns:a16="http://schemas.microsoft.com/office/drawing/2014/main" id="{66229B65-4205-FAD1-0BC3-4D57D9B77C53}"/>
              </a:ext>
            </a:extLst>
          </p:cNvPr>
          <p:cNvSpPr/>
          <p:nvPr/>
        </p:nvSpPr>
        <p:spPr>
          <a:xfrm>
            <a:off x="1408176" y="4709586"/>
            <a:ext cx="7187184" cy="4534575"/>
          </a:xfrm>
          <a:prstGeom prst="homePlate">
            <a:avLst/>
          </a:prstGeom>
          <a:solidFill>
            <a:srgbClr val="CCCCFF">
              <a:alpha val="34118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32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Pre-Arbitration</a:t>
            </a:r>
            <a:r>
              <a:rPr lang="tr-TR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Stage</a:t>
            </a:r>
            <a:endParaRPr lang="tr-TR" sz="32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k: Beşgen 13">
            <a:extLst>
              <a:ext uri="{FF2B5EF4-FFF2-40B4-BE49-F238E27FC236}">
                <a16:creationId xmlns:a16="http://schemas.microsoft.com/office/drawing/2014/main" id="{51EA4D50-E1B1-54BF-6E8C-61FA45D8555B}"/>
              </a:ext>
            </a:extLst>
          </p:cNvPr>
          <p:cNvSpPr/>
          <p:nvPr/>
        </p:nvSpPr>
        <p:spPr>
          <a:xfrm>
            <a:off x="8861608" y="4709585"/>
            <a:ext cx="7187184" cy="4534575"/>
          </a:xfrm>
          <a:prstGeom prst="homePlate">
            <a:avLst/>
          </a:prstGeom>
          <a:solidFill>
            <a:srgbClr val="CCCCFF">
              <a:alpha val="34118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32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Arbitration</a:t>
            </a:r>
            <a:r>
              <a:rPr lang="tr-TR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Stage</a:t>
            </a:r>
            <a:endParaRPr lang="tr-TR" sz="32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k: Beşgen 16">
            <a:extLst>
              <a:ext uri="{FF2B5EF4-FFF2-40B4-BE49-F238E27FC236}">
                <a16:creationId xmlns:a16="http://schemas.microsoft.com/office/drawing/2014/main" id="{50134C40-CE09-A1C0-3E9D-FCF3117C57FD}"/>
              </a:ext>
            </a:extLst>
          </p:cNvPr>
          <p:cNvSpPr/>
          <p:nvPr/>
        </p:nvSpPr>
        <p:spPr>
          <a:xfrm>
            <a:off x="16431589" y="4709585"/>
            <a:ext cx="7187184" cy="4534575"/>
          </a:xfrm>
          <a:prstGeom prst="homePlate">
            <a:avLst/>
          </a:prstGeom>
          <a:solidFill>
            <a:srgbClr val="CCCCFF">
              <a:alpha val="34118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Post-</a:t>
            </a:r>
            <a:r>
              <a:rPr lang="tr-TR" sz="32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Arbitration</a:t>
            </a:r>
            <a:r>
              <a:rPr lang="tr-TR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Stage</a:t>
            </a:r>
            <a:endParaRPr lang="tr-TR" sz="32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3DC2751F-5653-4D20-02B6-C759ED4F96A7}"/>
              </a:ext>
            </a:extLst>
          </p:cNvPr>
          <p:cNvSpPr txBox="1"/>
          <p:nvPr/>
        </p:nvSpPr>
        <p:spPr>
          <a:xfrm>
            <a:off x="4718304" y="1902965"/>
            <a:ext cx="1408176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Arbitration</a:t>
            </a:r>
            <a:r>
              <a:rPr kumimoji="0" lang="tr-TR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tr-TR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Stages</a:t>
            </a:r>
            <a:r>
              <a:rPr kumimoji="0" lang="tr-TR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in Construction </a:t>
            </a:r>
            <a:r>
              <a:rPr kumimoji="0" lang="tr-TR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Arbitration</a:t>
            </a:r>
            <a:endParaRPr kumimoji="0" lang="tr-TR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2E47D-7BE8-AC4D-CF07-3013B7F18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9D36B502-CFAF-2A86-8372-1EA7D1FAA7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DD4756A0-9550-10D0-B83C-84737A832F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9A8BF6BC-1FF6-2DB0-7030-8E6242102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b="1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b="1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BCE1C547-4AAF-65B3-3C28-C16D48DE09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A8B6382-0FFF-4DB0-D850-71D92E8D02E5}"/>
              </a:ext>
            </a:extLst>
          </p:cNvPr>
          <p:cNvSpPr txBox="1"/>
          <p:nvPr/>
        </p:nvSpPr>
        <p:spPr>
          <a:xfrm>
            <a:off x="5521851" y="1315107"/>
            <a:ext cx="11722608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Pre-Arbitration</a:t>
            </a:r>
            <a:r>
              <a:rPr kumimoji="0" lang="tr-TR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tr-TR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Stage</a:t>
            </a:r>
            <a:endParaRPr kumimoji="0" lang="tr-TR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4AC5C6F-16E2-C19A-7658-5B706C8D97EE}"/>
              </a:ext>
            </a:extLst>
          </p:cNvPr>
          <p:cNvSpPr txBox="1"/>
          <p:nvPr/>
        </p:nvSpPr>
        <p:spPr>
          <a:xfrm>
            <a:off x="2139696" y="3332022"/>
            <a:ext cx="18708624" cy="8130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Collecting the documents and evidences of the disputes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Examining the documents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Building the strategy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Choosing the arbitrator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Choosing the outsource </a:t>
            </a:r>
            <a:r>
              <a:rPr kumimoji="0" lang="en-US" sz="4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councels</a:t>
            </a:r>
            <a:r>
              <a:rPr kumimoji="0" 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/experts 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Having an expert examination/report before arbitration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tr-TR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310170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41A8D-959E-27DA-6C3B-09D253654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02250B79-B109-C1C3-58DA-9037932019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EA619761-99BA-4EBF-55EC-763F2A6078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B611FF39-BFF3-99DF-4EAD-6DCF19E71D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0C6502EA-BAED-89F3-D527-23C5ADA772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F91E5EF-A81B-3930-B96D-3C77EAE5BCBB}"/>
              </a:ext>
            </a:extLst>
          </p:cNvPr>
          <p:cNvSpPr txBox="1"/>
          <p:nvPr/>
        </p:nvSpPr>
        <p:spPr>
          <a:xfrm>
            <a:off x="9211056" y="789755"/>
            <a:ext cx="5961888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Arbitration</a:t>
            </a:r>
            <a:r>
              <a:rPr kumimoji="0" lang="tr-TR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tr-TR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Stage</a:t>
            </a:r>
            <a:endParaRPr kumimoji="0" lang="tr-TR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AA4AEC4-B46F-50B9-9AB6-704628EA08DF}"/>
              </a:ext>
            </a:extLst>
          </p:cNvPr>
          <p:cNvSpPr/>
          <p:nvPr/>
        </p:nvSpPr>
        <p:spPr>
          <a:xfrm>
            <a:off x="3017520" y="2748111"/>
            <a:ext cx="17977104" cy="1339374"/>
          </a:xfrm>
          <a:prstGeom prst="roundRect">
            <a:avLst/>
          </a:prstGeom>
          <a:solidFill>
            <a:srgbClr val="DDDD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Appointment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of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arbitrators</a:t>
            </a:r>
            <a:endParaRPr lang="tr-TR" sz="4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B0BBFB9-E8EB-829A-B781-72286A24752A}"/>
              </a:ext>
            </a:extLst>
          </p:cNvPr>
          <p:cNvSpPr/>
          <p:nvPr/>
        </p:nvSpPr>
        <p:spPr>
          <a:xfrm>
            <a:off x="3017520" y="4701370"/>
            <a:ext cx="17977104" cy="1339374"/>
          </a:xfrm>
          <a:prstGeom prst="roundRect">
            <a:avLst/>
          </a:prstGeom>
          <a:solidFill>
            <a:srgbClr val="DDDD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Institutional</a:t>
            </a:r>
            <a:r>
              <a:rPr kumimoji="0" lang="tr-TR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Rules </a:t>
            </a:r>
            <a:r>
              <a:rPr kumimoji="0" lang="tr-TR" sz="40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and</a:t>
            </a:r>
            <a:r>
              <a:rPr kumimoji="0" lang="tr-TR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tr-TR" sz="40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Terms</a:t>
            </a:r>
            <a:r>
              <a:rPr kumimoji="0" lang="tr-TR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of Reference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D04D042-D4F4-180C-B829-42AB7601E5FD}"/>
              </a:ext>
            </a:extLst>
          </p:cNvPr>
          <p:cNvSpPr/>
          <p:nvPr/>
        </p:nvSpPr>
        <p:spPr>
          <a:xfrm>
            <a:off x="3017520" y="8432146"/>
            <a:ext cx="17977104" cy="2020411"/>
          </a:xfrm>
          <a:prstGeom prst="roundRect">
            <a:avLst/>
          </a:prstGeom>
          <a:solidFill>
            <a:srgbClr val="DDDD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Story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of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the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dispute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,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contractual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obligations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of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the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parties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and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the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project</a:t>
            </a:r>
            <a:endParaRPr lang="tr-TR" sz="4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1E55D74-1700-F23E-95A7-E2DFDF7D78DA}"/>
              </a:ext>
            </a:extLst>
          </p:cNvPr>
          <p:cNvSpPr/>
          <p:nvPr/>
        </p:nvSpPr>
        <p:spPr>
          <a:xfrm>
            <a:off x="3017520" y="6566758"/>
            <a:ext cx="17977104" cy="1339374"/>
          </a:xfrm>
          <a:prstGeom prst="roundRect">
            <a:avLst/>
          </a:prstGeom>
          <a:solidFill>
            <a:srgbClr val="DDDD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Confidentiality</a:t>
            </a:r>
            <a:endParaRPr lang="tr-TR" sz="4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513769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C7A9F-010A-C11A-9C71-9A2EDBDD5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3CCE7350-11C3-920A-1A16-70C57D6DA3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5DAEE68D-AD72-56D3-EC10-C2AA182DFF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E3352C9A-2962-5FCD-BA0D-300518B9E1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BB088F99-8C05-2FFC-97EF-5B06EEA000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484870E-7BFE-343F-B3E6-BA4ABBFDF521}"/>
              </a:ext>
            </a:extLst>
          </p:cNvPr>
          <p:cNvSpPr/>
          <p:nvPr/>
        </p:nvSpPr>
        <p:spPr>
          <a:xfrm>
            <a:off x="3148130" y="2483165"/>
            <a:ext cx="17977104" cy="1339374"/>
          </a:xfrm>
          <a:prstGeom prst="roundRect">
            <a:avLst/>
          </a:prstGeom>
          <a:solidFill>
            <a:srgbClr val="DDDD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Experts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appointed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by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the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tribunal</a:t>
            </a:r>
            <a:endParaRPr kumimoji="0" lang="tr-TR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40370C9-8C49-1EE9-47F2-0EC1BD97551B}"/>
              </a:ext>
            </a:extLst>
          </p:cNvPr>
          <p:cNvSpPr txBox="1"/>
          <p:nvPr/>
        </p:nvSpPr>
        <p:spPr>
          <a:xfrm>
            <a:off x="9211056" y="789755"/>
            <a:ext cx="5961888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Arbitration</a:t>
            </a:r>
            <a:r>
              <a:rPr kumimoji="0" lang="tr-TR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tr-TR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Stage</a:t>
            </a:r>
            <a:endParaRPr kumimoji="0" lang="tr-TR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C34FDFB-E757-ADB2-0801-60FED7C55381}"/>
              </a:ext>
            </a:extLst>
          </p:cNvPr>
          <p:cNvSpPr/>
          <p:nvPr/>
        </p:nvSpPr>
        <p:spPr>
          <a:xfrm>
            <a:off x="3148130" y="4404185"/>
            <a:ext cx="17977104" cy="1475581"/>
          </a:xfrm>
          <a:prstGeom prst="roundRect">
            <a:avLst/>
          </a:prstGeom>
          <a:solidFill>
            <a:srgbClr val="DDDD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4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Principal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of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equality</a:t>
            </a:r>
            <a:endParaRPr lang="tr-TR" sz="4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707E8E2-8C2F-62EF-13ED-AAD578B18B67}"/>
              </a:ext>
            </a:extLst>
          </p:cNvPr>
          <p:cNvSpPr/>
          <p:nvPr/>
        </p:nvSpPr>
        <p:spPr>
          <a:xfrm>
            <a:off x="3148130" y="6461412"/>
            <a:ext cx="17977104" cy="1475581"/>
          </a:xfrm>
          <a:prstGeom prst="roundRect">
            <a:avLst/>
          </a:prstGeom>
          <a:solidFill>
            <a:srgbClr val="DDDD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4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Modifying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/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Correcting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the</a:t>
            </a:r>
            <a:r>
              <a:rPr lang="tr-TR" sz="40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award</a:t>
            </a:r>
            <a:endParaRPr lang="tr-TR" sz="4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264052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BE871-FF46-9E61-5FF2-E407365A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BAA75C88-D531-4CEB-E7A4-3BA4223952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A4941381-D51C-2330-7AA9-E9CD88C465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43E7E4DB-8BBE-B484-3F99-C41A995F41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just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533F2F8C-7507-9ECE-BFD1-E846540BF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9CB87BD6-8F9D-C2DD-071B-58DEF29F56DF}"/>
              </a:ext>
            </a:extLst>
          </p:cNvPr>
          <p:cNvSpPr txBox="1"/>
          <p:nvPr/>
        </p:nvSpPr>
        <p:spPr>
          <a:xfrm>
            <a:off x="8430768" y="789755"/>
            <a:ext cx="6742176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Post-</a:t>
            </a:r>
            <a:r>
              <a:rPr kumimoji="0" lang="tr-TR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Arbitration</a:t>
            </a:r>
            <a:r>
              <a:rPr kumimoji="0" lang="tr-TR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tr-TR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Stage</a:t>
            </a:r>
            <a:endParaRPr kumimoji="0" lang="tr-TR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9FD6472-FF16-C32E-2178-814877D52ED7}"/>
              </a:ext>
            </a:extLst>
          </p:cNvPr>
          <p:cNvSpPr/>
          <p:nvPr/>
        </p:nvSpPr>
        <p:spPr>
          <a:xfrm>
            <a:off x="1664208" y="3323579"/>
            <a:ext cx="7973568" cy="3927316"/>
          </a:xfrm>
          <a:prstGeom prst="roundRect">
            <a:avLst/>
          </a:prstGeom>
          <a:solidFill>
            <a:srgbClr val="FFCCCC">
              <a:alpha val="5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Compliance</a:t>
            </a: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of </a:t>
            </a: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</a:t>
            </a: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Arbitral</a:t>
            </a: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Award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7379FE0-74E4-434C-DB1E-3DCD9BDBE2F0}"/>
              </a:ext>
            </a:extLst>
          </p:cNvPr>
          <p:cNvSpPr/>
          <p:nvPr/>
        </p:nvSpPr>
        <p:spPr>
          <a:xfrm>
            <a:off x="13884447" y="3323579"/>
            <a:ext cx="7973567" cy="3927316"/>
          </a:xfrm>
          <a:prstGeom prst="roundRect">
            <a:avLst/>
          </a:prstGeom>
          <a:solidFill>
            <a:srgbClr val="FFCCCC">
              <a:alpha val="5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Lawsuit</a:t>
            </a: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for</a:t>
            </a: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</a:t>
            </a: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Annulment</a:t>
            </a: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of </a:t>
            </a: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</a:t>
            </a: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Award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89C0277-FCAB-7747-7B57-5A14582FF18D}"/>
              </a:ext>
            </a:extLst>
          </p:cNvPr>
          <p:cNvSpPr/>
          <p:nvPr/>
        </p:nvSpPr>
        <p:spPr>
          <a:xfrm>
            <a:off x="1664208" y="7975674"/>
            <a:ext cx="7973568" cy="3927316"/>
          </a:xfrm>
          <a:prstGeom prst="roundRect">
            <a:avLst/>
          </a:prstGeom>
          <a:solidFill>
            <a:srgbClr val="FFCCCC">
              <a:alpha val="5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Application </a:t>
            </a:r>
            <a:r>
              <a:rPr lang="tr-TR" sz="32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for</a:t>
            </a:r>
            <a:r>
              <a:rPr lang="tr-TR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set aside an </a:t>
            </a:r>
            <a:r>
              <a:rPr lang="tr-TR" sz="32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arbitral</a:t>
            </a:r>
            <a:r>
              <a:rPr lang="tr-TR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award</a:t>
            </a:r>
            <a:r>
              <a:rPr lang="tr-TR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on a </a:t>
            </a:r>
            <a:r>
              <a:rPr lang="tr-TR" sz="32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point</a:t>
            </a:r>
            <a:r>
              <a:rPr lang="tr-TR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of </a:t>
            </a:r>
            <a:r>
              <a:rPr lang="tr-TR" sz="3200" b="1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law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909A40F-783F-A2FB-C9EC-9BD21BBEC271}"/>
              </a:ext>
            </a:extLst>
          </p:cNvPr>
          <p:cNvSpPr/>
          <p:nvPr/>
        </p:nvSpPr>
        <p:spPr>
          <a:xfrm>
            <a:off x="13884447" y="7975674"/>
            <a:ext cx="7973567" cy="3927316"/>
          </a:xfrm>
          <a:prstGeom prst="roundRect">
            <a:avLst/>
          </a:prstGeom>
          <a:solidFill>
            <a:srgbClr val="FFCCCC">
              <a:alpha val="5490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Enforcement</a:t>
            </a: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of </a:t>
            </a: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</a:t>
            </a: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Arbitral</a:t>
            </a: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tr-TR" sz="32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Award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875283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06327-409E-F812-4038-33596B80E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>
            <a:extLst>
              <a:ext uri="{FF2B5EF4-FFF2-40B4-BE49-F238E27FC236}">
                <a16:creationId xmlns:a16="http://schemas.microsoft.com/office/drawing/2014/main" id="{0F22EF1B-4773-9E4A-8E3E-52B749976C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>
            <a:extLst>
              <a:ext uri="{FF2B5EF4-FFF2-40B4-BE49-F238E27FC236}">
                <a16:creationId xmlns:a16="http://schemas.microsoft.com/office/drawing/2014/main" id="{E40FA153-1466-905A-F508-F44EF2218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>
            <a:extLst>
              <a:ext uri="{FF2B5EF4-FFF2-40B4-BE49-F238E27FC236}">
                <a16:creationId xmlns:a16="http://schemas.microsoft.com/office/drawing/2014/main" id="{0B96C448-1ECE-20D2-DA35-9B629FCFA1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>
            <a:extLst>
              <a:ext uri="{FF2B5EF4-FFF2-40B4-BE49-F238E27FC236}">
                <a16:creationId xmlns:a16="http://schemas.microsoft.com/office/drawing/2014/main" id="{5EC84CC0-A2CB-641F-0E6E-B52CCBA412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ver">
            <a:extLst>
              <a:ext uri="{FF2B5EF4-FFF2-40B4-BE49-F238E27FC236}">
                <a16:creationId xmlns:a16="http://schemas.microsoft.com/office/drawing/2014/main" id="{F8D5F6AC-0152-0608-6D7B-78FA71128FD9}"/>
              </a:ext>
            </a:extLst>
          </p:cNvPr>
          <p:cNvSpPr txBox="1">
            <a:spLocks/>
          </p:cNvSpPr>
          <p:nvPr/>
        </p:nvSpPr>
        <p:spPr>
          <a:xfrm>
            <a:off x="1464141" y="4964888"/>
            <a:ext cx="2082435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8000" dirty="0" err="1"/>
              <a:t>Thank</a:t>
            </a:r>
            <a:r>
              <a:rPr lang="tr-TR" sz="8000" dirty="0"/>
              <a:t> </a:t>
            </a:r>
            <a:r>
              <a:rPr lang="tr-TR" sz="8000" dirty="0" err="1"/>
              <a:t>you</a:t>
            </a:r>
            <a:r>
              <a:rPr lang="tr-TR" sz="8000" dirty="0"/>
              <a:t> </a:t>
            </a:r>
            <a:r>
              <a:rPr lang="tr-TR" sz="8000" dirty="0" err="1"/>
              <a:t>for</a:t>
            </a:r>
            <a:r>
              <a:rPr lang="tr-TR" sz="8000" dirty="0"/>
              <a:t> </a:t>
            </a:r>
            <a:r>
              <a:rPr lang="tr-TR" sz="8000" dirty="0" err="1"/>
              <a:t>listening</a:t>
            </a:r>
            <a:r>
              <a:rPr lang="tr-TR" sz="8000" dirty="0"/>
              <a:t>!</a:t>
            </a:r>
            <a:endParaRPr sz="8000" dirty="0"/>
          </a:p>
        </p:txBody>
      </p:sp>
      <p:sp>
        <p:nvSpPr>
          <p:cNvPr id="176" name="Speaker name">
            <a:extLst>
              <a:ext uri="{FF2B5EF4-FFF2-40B4-BE49-F238E27FC236}">
                <a16:creationId xmlns:a16="http://schemas.microsoft.com/office/drawing/2014/main" id="{8EEEE98C-4156-D029-820E-428EE46011C4}"/>
              </a:ext>
            </a:extLst>
          </p:cNvPr>
          <p:cNvSpPr txBox="1"/>
          <p:nvPr/>
        </p:nvSpPr>
        <p:spPr>
          <a:xfrm>
            <a:off x="1514751" y="7352445"/>
            <a:ext cx="6403997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dirty="0"/>
              <a:t>Ceren </a:t>
            </a:r>
            <a:r>
              <a:rPr lang="tr-TR" dirty="0" err="1"/>
              <a:t>Iscioglu</a:t>
            </a:r>
            <a:r>
              <a:rPr lang="tr-TR" dirty="0"/>
              <a:t> Uluturk</a:t>
            </a:r>
            <a:endParaRPr dirty="0"/>
          </a:p>
        </p:txBody>
      </p:sp>
      <p:sp>
        <p:nvSpPr>
          <p:cNvPr id="177" name="Title">
            <a:extLst>
              <a:ext uri="{FF2B5EF4-FFF2-40B4-BE49-F238E27FC236}">
                <a16:creationId xmlns:a16="http://schemas.microsoft.com/office/drawing/2014/main" id="{A50C13E0-A31C-C6C6-9614-CCFD3CF3B546}"/>
              </a:ext>
            </a:extLst>
          </p:cNvPr>
          <p:cNvSpPr txBox="1"/>
          <p:nvPr/>
        </p:nvSpPr>
        <p:spPr>
          <a:xfrm>
            <a:off x="1514751" y="8174546"/>
            <a:ext cx="1113766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dirty="0"/>
              <a:t>Partner of Uluturk </a:t>
            </a:r>
            <a:r>
              <a:rPr lang="tr-TR" dirty="0" err="1"/>
              <a:t>Attorney</a:t>
            </a:r>
            <a:r>
              <a:rPr lang="tr-TR" dirty="0"/>
              <a:t> </a:t>
            </a:r>
            <a:r>
              <a:rPr lang="tr-TR" dirty="0" err="1"/>
              <a:t>Partnership</a:t>
            </a:r>
            <a:endParaRPr dirty="0"/>
          </a:p>
        </p:txBody>
      </p:sp>
      <p:sp>
        <p:nvSpPr>
          <p:cNvPr id="178" name="June 11, 2026, Istanbul">
            <a:extLst>
              <a:ext uri="{FF2B5EF4-FFF2-40B4-BE49-F238E27FC236}">
                <a16:creationId xmlns:a16="http://schemas.microsoft.com/office/drawing/2014/main" id="{7EB893C7-7974-83C6-8FA5-74D3DF1DC79C}"/>
              </a:ext>
            </a:extLst>
          </p:cNvPr>
          <p:cNvSpPr txBox="1"/>
          <p:nvPr/>
        </p:nvSpPr>
        <p:spPr>
          <a:xfrm>
            <a:off x="1514751" y="9287065"/>
            <a:ext cx="56553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dirty="0"/>
              <a:t>June 11, 2026</a:t>
            </a:r>
            <a:r>
              <a:rPr lang="tr-TR" dirty="0"/>
              <a:t> - </a:t>
            </a:r>
            <a:r>
              <a:rPr dirty="0"/>
              <a:t>Istanbul</a:t>
            </a:r>
          </a:p>
        </p:txBody>
      </p:sp>
    </p:spTree>
    <p:extLst>
      <p:ext uri="{BB962C8B-B14F-4D97-AF65-F5344CB8AC3E}">
        <p14:creationId xmlns:p14="http://schemas.microsoft.com/office/powerpoint/2010/main" val="39417032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160</Words>
  <Application>Microsoft Office PowerPoint</Application>
  <PresentationFormat>Özel</PresentationFormat>
  <Paragraphs>90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Helvetica Neue</vt:lpstr>
      <vt:lpstr>Helvetica Neue Medium</vt:lpstr>
      <vt:lpstr>Wingdings</vt:lpstr>
      <vt:lpstr>21_BasicWhite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Ceren Ulutürk</dc:creator>
  <cp:lastModifiedBy>Ceren Ulutürk</cp:lastModifiedBy>
  <cp:revision>3</cp:revision>
  <dcterms:modified xsi:type="dcterms:W3CDTF">2026-06-10T10:54:30Z</dcterms:modified>
</cp:coreProperties>
</file>