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10"/>
  </p:normalViewPr>
  <p:slideViewPr>
    <p:cSldViewPr snapToGrid="0" snapToObjects="1">
      <p:cViewPr varScale="1">
        <p:scale>
          <a:sx n="85" d="100"/>
          <a:sy n="85" d="100"/>
        </p:scale>
        <p:origin x="2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72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My name is Yusuf Kaya. Today I would like to speak about a very practical question: how can the information created during construction be turned into a reliable claim, and eventually into persuasive evidence in a hearing room?
AI is a major part of this story. Not because it is a magic button, and not because it replaces professional judgment, but because it can connect and accelerate a process that has traditionally been slow, fragmented and retrospective.
My core point is simple: if we want better claims and better dispute outcomes, we have to start much earlier than arbitration. We have to start on site.</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hearing room is the end of the data journey. By this stage, the question is not whether we have a lot of data. The question is whether the data tells a clear and credible story.
AI can help build chronologies. It can prepare issue maps. It can identify contradictions. It can create first-pass witness packs and expert bundles. It can help the team link exhibits to allegations and allegations to source documents.
But persuasion remains human. The judgment about what matters, what should be conceded, what should be pressed and how the tribunal is reacting cannot be outsourced.
AI can help prepare the room. It cannot read the room.</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a dispute context, governance is not optional.
Every AI output must be traceable to source documents. Confidential project, supplier and legal data must be protected. Privilege must be managed carefully, especially where legal strategy and project records are both being processed.
There must be human approval. There must be an audit trail. And outputs must be tested against adverse documents and expert logic.
The risk is not AI itself. The risk is powerful AI used without professional discipline. If you cannot prove where an AI output came from, you should not put it into the dispute record.</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actually start? My practical answer is: do not start with a big AI transformation. That often creates expensive tools, low adoption and governance risk.
Start with defensible use cases. In the first 30 days, map the contractual triggers that create the highest risk, identify the key data sources and set confidentiality rules.
In the next 30 days, build notice and event alerts, create a document taxonomy and pilot chronology generation.
By day 100, integrate the system with the claims workflow, run delay-impact evidence packs on real events and adopt a human approval protocol.
Start small. Build trust. Scale only what improves evidence and decision-making.</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close with the sentence that summarises this whole presentation.
AI will not replace experts. But experts using AI will replace others.
This is not a distant prediction. In construction, this change is already happening. The professionals who can combine technical judgment, legal discipline and data literacy will identify risks earlier, preserve rights better, prepare more coherent claims and present evidence more persuasively.
The future is not a choice between AI and professionals. The future is AI-enabled professionals applying better judgment with better information.
Thank you very much.</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with the practical reality of mega projects.
A dispute does not suddenly appear when a request for arbitration is filed. It is already forming during construction, while the project team is trying to solve daily technical problems.
A delayed payment is not only a financial issue. It may become a programme risk, a suspension risk and later a disruption claim. A design revision is not only an engineering matter. It may become a causation issue in a delay claim. A material shortage is not only a procurement problem. It may become a price escalation or mitigation dispute.
This is where AI and new technical methods matter. They help the project team read the signals earlier. But the signal has to exist in a reliable form. If the project has not captured the facts, AI has nothing useful to connect.</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real problem in many construction disputes. The project is not empty. The project is full of information.
There are daily reports, photos, RFIs, NCRs, minutes of meeting, payment records, progress reports, supplier emails, procurement files and programme updates. But they sit in different systems, different departments, different languages and different formats.
So when a dispute starts, the question is not simply: do we have documents? The real question is: can we prove the issue clearly, contemporaneously and in a way that a tribunal can follow?
AI is powerful here because it can search, classify, compare and connect massive volumes of information. But its output is only useful if the underlying record is organised and traceable.</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use a five-stage framework. First, we capture site signals. Second, we structure project data. Third, we connect the facts to contractual issues and notice obligations. Fourth, we analyse impact and build the claim. And finally, we present the evidence in the hearing room.
The important point is that AI has a role at each stage, but the role changes as the dispute matures. At the beginning it helps capture and classify facts. Later it helps analyse patterns, test claims and prepare the hearing record.</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one is capture. The best evidence is usually created when the facts are still fresh.
In many disputes, the problem is not that nobody knew what happened. The problem is that the project did not record it in a way that could later support a claim. Daily reports are too general. Photos are not linked to a location or activity. Manpower data is separated from productivity data. Instructions sit in emails, while programme updates sit somewhere else.
Modern methods help at the source. Mobile field apps can standardise daily reports. Smart watches, badges and access systems can create workforce presence signals. Drones, 360 cameras and photo logs can preserve visual progress history. IoT and equipment logs can show utilisation and downtime. QR and RFID systems can trace materials and equipment.
Then AI can classify and connect those records as they are created. The more contemporaneous the record, the less argumentative the later claim becomes.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two is structure. A project can generate millions of records, but data is not evidence simply because it exists. It needs organisation.
This is where common data environments, metadata, taxonomy, BIM, digital twins and Power BI-style dashboards become important. They do not decide entitlement. But they make the project’s risk signals visible and traceable.
A dashboard can show progress curves, manpower trends, equipment utilisation, overdue approvals, procurement delays, design revisions and payment status. It can also show whether evidence packs are complete or whether a notice deadline is approaching.
AI becomes much stronger when this structure exists. It can search and summarise, but more importantly it can connect related items: a late approval, a programme activity, an email chain, a daily report and a cost record. Dashboards show the pattern. AI explains connections. People decide.</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three is connection, and the most immediate example is notices.
Many rights are lost not because the party is wrong, but because the party is late. The event may be legitimate. The impact may be real. The cost may be real. But if the notice is late or unsupported, the claim becomes much more difficult.
AI-assisted early warning is one of the most practical use cases. The system can watch for triggers: design revisions, late approvals, access restrictions, payment default, repeated disruption, delayed materials or changes in scope.
Once a trigger is detected, it can map the event to the clause, identify the contractual clock, help prepare a draft notice and assemble the evidence pack.
This does not mean notices should be sent automatically. That would be dangerous. AI identifies the window, proposes the action and assembles the pack. The team decides the strategy.</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strong claim is not just a long document. It is a disciplined evidential architecture.
There are five links. First, the event: what happened? Second, entitlement: what clause, instruction or legal principle gives the right? Third, causation: how did the event affect the works? Fourth, quantum: how is the loss calculated? Fifth, evidence: what proves each link?
In practice, claims often look strong at the beginning but become weak in the middle. The event is clear. The contract clause is clear. But causation is not demonstrated, or the quantum model is not properly connected to source documents.
This is where AI can help. It can test the chain. It can ask where the source document is for a number, whether correspondence contradicts the position, whether the event is connected to the programme activity, or whether the evidence is missing.
But AI should not replace professional judgment. It should challenge and strengthen the claim before the other side challenges it.</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most important parts of the presentation.
Delay claim is not prepared in arbitration. It is prepared on site.
In construction disputes, delay is often the central battleground. But many teams approach delay backwards. The event happens. The project tries to recover. Years later, when arbitration starts, the delay expert is brought in and asked to reconstruct the critical path impact.
The tribunal will ask practical questions. Was the critical path actually affected? Was float consumed? Was there concurrent delay? Were mitigation options available? Was productivity loss recorded?
These questions are much easier to answer if the project was monitoring the event while it was happening. AI and schedule analytics can help map events to activities, monitor critical path movement, flag float consumption, identify concurrent delay signals and link productivity records to work-fronts.
The point is not that AI performs the expert analysis. The point is that AI helps create a better record for the expert to analyse.</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73BC007-05AD-8111-A8BB-E4EB74D7D301}"/>
              </a:ext>
            </a:extLst>
          </p:cNvPr>
          <p:cNvPicPr>
            <a:picLocks noChangeAspect="1"/>
          </p:cNvPicPr>
          <p:nvPr/>
        </p:nvPicPr>
        <p:blipFill>
          <a:blip r:embed="rId3"/>
          <a:stretch>
            <a:fillRect/>
          </a:stretch>
        </p:blipFill>
        <p:spPr>
          <a:xfrm>
            <a:off x="0" y="34870"/>
            <a:ext cx="12192000" cy="6823130"/>
          </a:xfrm>
          <a:prstGeom prst="rect">
            <a:avLst/>
          </a:prstGeom>
        </p:spPr>
      </p:pic>
      <p:sp>
        <p:nvSpPr>
          <p:cNvPr id="3" name="Text 0"/>
          <p:cNvSpPr/>
          <p:nvPr/>
        </p:nvSpPr>
        <p:spPr>
          <a:xfrm>
            <a:off x="658367" y="1234440"/>
            <a:ext cx="9304666" cy="1234440"/>
          </a:xfrm>
          <a:prstGeom prst="rect">
            <a:avLst/>
          </a:prstGeom>
          <a:noFill/>
          <a:ln/>
        </p:spPr>
        <p:txBody>
          <a:bodyPr wrap="square" lIns="254" tIns="254" rIns="254" bIns="254" rtlCol="0" anchor="ctr">
            <a:normAutofit/>
          </a:bodyPr>
          <a:lstStyle/>
          <a:p>
            <a:pPr marL="0" indent="0">
              <a:buNone/>
            </a:pPr>
            <a:r>
              <a:rPr lang="en-US" sz="4300" b="1" dirty="0">
                <a:solidFill>
                  <a:srgbClr val="071744"/>
                </a:solidFill>
                <a:ea typeface="Helvetica Neue" pitchFamily="34" charset="-122"/>
                <a:cs typeface="Helvetica Neue" pitchFamily="34" charset="-120"/>
              </a:rPr>
              <a:t>From</a:t>
            </a:r>
            <a:r>
              <a:rPr lang="en-US" sz="4300" b="1" dirty="0">
                <a:solidFill>
                  <a:srgbClr val="071744"/>
                </a:solidFill>
                <a:latin typeface="Helvetica Neue" pitchFamily="34" charset="0"/>
                <a:ea typeface="Helvetica Neue" pitchFamily="34" charset="-122"/>
                <a:cs typeface="Helvetica Neue" pitchFamily="34" charset="-120"/>
              </a:rPr>
              <a:t> Site to Hearing Room:</a:t>
            </a:r>
            <a:endParaRPr lang="en-US" sz="4300" dirty="0"/>
          </a:p>
        </p:txBody>
      </p:sp>
      <p:sp>
        <p:nvSpPr>
          <p:cNvPr id="4" name="Shape 1"/>
          <p:cNvSpPr/>
          <p:nvPr/>
        </p:nvSpPr>
        <p:spPr>
          <a:xfrm>
            <a:off x="667512" y="2308103"/>
            <a:ext cx="1051560" cy="27432"/>
          </a:xfrm>
          <a:prstGeom prst="rect">
            <a:avLst/>
          </a:prstGeom>
          <a:solidFill>
            <a:srgbClr val="A5164C"/>
          </a:solidFill>
          <a:ln w="12700">
            <a:solidFill>
              <a:srgbClr val="A5164C">
                <a:alpha val="0"/>
              </a:srgbClr>
            </a:solidFill>
            <a:prstDash val="solid"/>
          </a:ln>
        </p:spPr>
        <p:txBody>
          <a:bodyPr/>
          <a:lstStyle/>
          <a:p>
            <a:endParaRPr lang="en-US"/>
          </a:p>
        </p:txBody>
      </p:sp>
      <p:sp>
        <p:nvSpPr>
          <p:cNvPr id="5" name="Text 2"/>
          <p:cNvSpPr/>
          <p:nvPr/>
        </p:nvSpPr>
        <p:spPr>
          <a:xfrm>
            <a:off x="658367" y="2464308"/>
            <a:ext cx="6325854" cy="475488"/>
          </a:xfrm>
          <a:prstGeom prst="rect">
            <a:avLst/>
          </a:prstGeom>
          <a:noFill/>
          <a:ln/>
        </p:spPr>
        <p:txBody>
          <a:bodyPr wrap="square" lIns="254" tIns="254" rIns="254" bIns="254" rtlCol="0" anchor="ctr">
            <a:normAutofit fontScale="92500"/>
          </a:bodyPr>
          <a:lstStyle/>
          <a:p>
            <a:pPr marL="0" indent="0">
              <a:buNone/>
            </a:pPr>
            <a:r>
              <a:rPr lang="en-US" sz="2200" b="1" dirty="0">
                <a:latin typeface="Helvetica Neue" pitchFamily="34" charset="0"/>
                <a:ea typeface="Helvetica Neue" pitchFamily="34" charset="-122"/>
                <a:cs typeface="Helvetica Neue" pitchFamily="34" charset="-120"/>
              </a:rPr>
              <a:t>Using AI Across the Construction Dispute Lifecycle</a:t>
            </a:r>
            <a:endParaRPr lang="en-US" sz="2200" dirty="0"/>
          </a:p>
        </p:txBody>
      </p:sp>
      <p:sp>
        <p:nvSpPr>
          <p:cNvPr id="6" name="Text 3"/>
          <p:cNvSpPr/>
          <p:nvPr/>
        </p:nvSpPr>
        <p:spPr>
          <a:xfrm>
            <a:off x="667512" y="4709160"/>
            <a:ext cx="6950618" cy="566928"/>
          </a:xfrm>
          <a:prstGeom prst="rect">
            <a:avLst/>
          </a:prstGeom>
          <a:noFill/>
          <a:ln/>
        </p:spPr>
        <p:txBody>
          <a:bodyPr wrap="square" lIns="254" tIns="254" rIns="254" bIns="254" rtlCol="0" anchor="ctr">
            <a:noAutofit/>
          </a:bodyPr>
          <a:lstStyle/>
          <a:p>
            <a:pPr marL="0" indent="0">
              <a:buNone/>
            </a:pPr>
            <a:r>
              <a:rPr lang="en-US" dirty="0">
                <a:solidFill>
                  <a:srgbClr val="595959"/>
                </a:solidFill>
                <a:latin typeface="Helvetica Neue"/>
                <a:ea typeface="Helvetica Neue" pitchFamily="34" charset="-122"/>
                <a:cs typeface="Helvetica Neue" pitchFamily="34" charset="-120"/>
              </a:rPr>
              <a:t>Yusuf Kaya, MCIArb</a:t>
            </a:r>
            <a:endParaRPr lang="en-US" dirty="0">
              <a:latin typeface="Helvetica Neue"/>
            </a:endParaRPr>
          </a:p>
          <a:p>
            <a:pPr marL="0" indent="0">
              <a:buNone/>
            </a:pPr>
            <a:r>
              <a:rPr lang="en-US" dirty="0">
                <a:solidFill>
                  <a:srgbClr val="595959"/>
                </a:solidFill>
                <a:latin typeface="Helvetica Neue"/>
                <a:ea typeface="Helvetica Neue" pitchFamily="34" charset="-122"/>
                <a:cs typeface="Helvetica Neue" pitchFamily="34" charset="-120"/>
              </a:rPr>
              <a:t>Contracts Director - IC ICTAS (T2IC)</a:t>
            </a:r>
            <a:endParaRPr lang="en-US" dirty="0">
              <a:latin typeface="Helvetica Neue"/>
            </a:endParaRPr>
          </a:p>
        </p:txBody>
      </p:sp>
      <p:sp>
        <p:nvSpPr>
          <p:cNvPr id="7" name="Text 4"/>
          <p:cNvSpPr/>
          <p:nvPr/>
        </p:nvSpPr>
        <p:spPr>
          <a:xfrm>
            <a:off x="658367" y="5532120"/>
            <a:ext cx="4104963" cy="274320"/>
          </a:xfrm>
          <a:prstGeom prst="rect">
            <a:avLst/>
          </a:prstGeom>
          <a:noFill/>
          <a:ln/>
        </p:spPr>
        <p:txBody>
          <a:bodyPr wrap="square" lIns="254" tIns="254" rIns="254" bIns="254" rtlCol="0" anchor="ctr">
            <a:noAutofit/>
          </a:bodyPr>
          <a:lstStyle/>
          <a:p>
            <a:pPr marL="0" indent="0">
              <a:buNone/>
            </a:pPr>
            <a:r>
              <a:rPr lang="en-US" dirty="0">
                <a:solidFill>
                  <a:srgbClr val="595959"/>
                </a:solidFill>
                <a:latin typeface="Helvetica Neue"/>
                <a:ea typeface="Helvetica Neue" pitchFamily="34" charset="-122"/>
                <a:cs typeface="Helvetica Neue" pitchFamily="34" charset="-120"/>
              </a:rPr>
              <a:t>June 11, 2026 • Istanbul</a:t>
            </a:r>
            <a:endParaRPr lang="en-US" dirty="0">
              <a:latin typeface="Helvetica Neue"/>
            </a:endParaRPr>
          </a:p>
        </p:txBody>
      </p:sp>
      <p:sp>
        <p:nvSpPr>
          <p:cNvPr id="8" name="Text 5"/>
          <p:cNvSpPr/>
          <p:nvPr/>
        </p:nvSpPr>
        <p:spPr>
          <a:xfrm>
            <a:off x="9646920" y="5532120"/>
            <a:ext cx="1874520" cy="731520"/>
          </a:xfrm>
          <a:prstGeom prst="rect">
            <a:avLst/>
          </a:prstGeom>
          <a:noFill/>
          <a:ln/>
        </p:spPr>
        <p:txBody>
          <a:bodyPr wrap="square" lIns="254" tIns="254" rIns="254" bIns="254" rtlCol="0" anchor="ctr">
            <a:normAutofit fontScale="85000" lnSpcReduction="10000"/>
          </a:bodyPr>
          <a:lstStyle/>
          <a:p>
            <a:pPr marL="0" indent="0" algn="l">
              <a:buNone/>
            </a:pPr>
            <a:r>
              <a:rPr lang="en-US" sz="1700" b="1" dirty="0">
                <a:solidFill>
                  <a:srgbClr val="555555"/>
                </a:solidFill>
                <a:latin typeface="Helvetica Neue" pitchFamily="34" charset="0"/>
                <a:ea typeface="Helvetica Neue" pitchFamily="34" charset="-122"/>
                <a:cs typeface="Helvetica Neue" pitchFamily="34" charset="-120"/>
              </a:rPr>
              <a:t>4th ANNUAL</a:t>
            </a:r>
            <a:endParaRPr lang="en-US" sz="1700" dirty="0"/>
          </a:p>
          <a:p>
            <a:pPr marL="0" indent="0" algn="l">
              <a:buNone/>
            </a:pPr>
            <a:r>
              <a:rPr lang="en-US" sz="1700" b="1" dirty="0">
                <a:solidFill>
                  <a:srgbClr val="555555"/>
                </a:solidFill>
                <a:latin typeface="Helvetica Neue" pitchFamily="34" charset="0"/>
                <a:ea typeface="Helvetica Neue" pitchFamily="34" charset="-122"/>
                <a:cs typeface="Helvetica Neue" pitchFamily="34" charset="-120"/>
              </a:rPr>
              <a:t>CONSTRUCTION</a:t>
            </a:r>
            <a:endParaRPr lang="en-US" sz="1700" dirty="0"/>
          </a:p>
          <a:p>
            <a:pPr marL="0" indent="0" algn="l">
              <a:buNone/>
            </a:pPr>
            <a:r>
              <a:rPr lang="en-US" sz="1700" b="1" dirty="0">
                <a:solidFill>
                  <a:srgbClr val="555555"/>
                </a:solidFill>
                <a:latin typeface="Helvetica Neue" pitchFamily="34" charset="0"/>
                <a:ea typeface="Helvetica Neue" pitchFamily="34" charset="-122"/>
                <a:cs typeface="Helvetica Neue" pitchFamily="34" charset="-120"/>
              </a:rPr>
              <a:t>LAW CONFERENCE</a:t>
            </a:r>
            <a:endParaRPr lang="en-US" sz="1700" dirty="0"/>
          </a:p>
        </p:txBody>
      </p:sp>
      <p:sp>
        <p:nvSpPr>
          <p:cNvPr id="10" name="Text 7"/>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01</a:t>
            </a:r>
            <a:endParaRPr lang="en-US" sz="85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530352" y="566928"/>
            <a:ext cx="1645920" cy="146304"/>
          </a:xfrm>
          <a:prstGeom prst="rect">
            <a:avLst/>
          </a:prstGeom>
          <a:noFill/>
          <a:ln/>
        </p:spPr>
        <p:txBody>
          <a:bodyPr wrap="square" lIns="254" tIns="254" rIns="254" bIns="254" rtlCol="0" anchor="ctr">
            <a:normAutofit fontScale="85000" lnSpcReduction="10000"/>
          </a:bodyPr>
          <a:lstStyle/>
          <a:p>
            <a:pPr marL="0" indent="0">
              <a:buNone/>
            </a:pPr>
            <a:r>
              <a:rPr lang="en-US" sz="850" b="1" dirty="0">
                <a:solidFill>
                  <a:srgbClr val="6D6D6D"/>
                </a:solidFill>
                <a:latin typeface="Helvetica Neue" pitchFamily="34" charset="0"/>
                <a:ea typeface="Helvetica Neue" pitchFamily="34" charset="-122"/>
                <a:cs typeface="Helvetica Neue" pitchFamily="34" charset="-120"/>
              </a:rPr>
              <a:t>PRESENT: HEARING PREPARATION</a:t>
            </a:r>
            <a:endParaRPr lang="en-US" sz="850" dirty="0"/>
          </a:p>
        </p:txBody>
      </p:sp>
      <p:sp>
        <p:nvSpPr>
          <p:cNvPr id="4" name="Text 1"/>
          <p:cNvSpPr/>
          <p:nvPr/>
        </p:nvSpPr>
        <p:spPr>
          <a:xfrm>
            <a:off x="530352" y="960120"/>
            <a:ext cx="8138160" cy="502920"/>
          </a:xfrm>
          <a:prstGeom prst="rect">
            <a:avLst/>
          </a:prstGeom>
          <a:noFill/>
          <a:ln/>
        </p:spPr>
        <p:txBody>
          <a:bodyPr wrap="square" lIns="254" tIns="254" rIns="254" bIns="254" rtlCol="0" anchor="ctr">
            <a:normAutofit/>
          </a:bodyPr>
          <a:lstStyle/>
          <a:p>
            <a:pPr marL="0" indent="0">
              <a:buNone/>
            </a:pPr>
            <a:r>
              <a:rPr lang="en-US" sz="2200" b="1" dirty="0">
                <a:solidFill>
                  <a:srgbClr val="071744"/>
                </a:solidFill>
                <a:latin typeface="Helvetica Neue" pitchFamily="34" charset="0"/>
                <a:ea typeface="Helvetica Neue" pitchFamily="34" charset="-122"/>
              </a:rPr>
              <a:t>At hearing, data must become a credible human story</a:t>
            </a:r>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AI can help organise the record; advocacy still belongs to professionals.</a:t>
            </a:r>
            <a:endParaRPr lang="en-US" sz="1500" dirty="0"/>
          </a:p>
        </p:txBody>
      </p:sp>
      <p:sp>
        <p:nvSpPr>
          <p:cNvPr id="6" name="Shape 3"/>
          <p:cNvSpPr/>
          <p:nvPr/>
        </p:nvSpPr>
        <p:spPr>
          <a:xfrm>
            <a:off x="868680" y="1920240"/>
            <a:ext cx="3337560" cy="475488"/>
          </a:xfrm>
          <a:prstGeom prst="roundRect">
            <a:avLst>
              <a:gd name="adj" fmla="val 17308"/>
            </a:avLst>
          </a:prstGeom>
          <a:solidFill>
            <a:srgbClr val="FFFFFF"/>
          </a:solidFill>
          <a:ln w="16510">
            <a:solidFill>
              <a:srgbClr val="2E5A1B"/>
            </a:solidFill>
            <a:prstDash val="solid"/>
          </a:ln>
        </p:spPr>
        <p:txBody>
          <a:bodyPr/>
          <a:lstStyle/>
          <a:p>
            <a:endParaRPr lang="en-US"/>
          </a:p>
        </p:txBody>
      </p:sp>
      <p:sp>
        <p:nvSpPr>
          <p:cNvPr id="7" name="Text 4"/>
          <p:cNvSpPr/>
          <p:nvPr/>
        </p:nvSpPr>
        <p:spPr>
          <a:xfrm>
            <a:off x="1024128" y="2084832"/>
            <a:ext cx="302666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2E5A1B"/>
                </a:solidFill>
                <a:latin typeface="Helvetica Neue" pitchFamily="34" charset="0"/>
                <a:ea typeface="Helvetica Neue" pitchFamily="34" charset="-122"/>
                <a:cs typeface="Helvetica Neue" pitchFamily="34" charset="-120"/>
              </a:rPr>
              <a:t>Chronology</a:t>
            </a:r>
            <a:endParaRPr lang="en-US" sz="1700" dirty="0"/>
          </a:p>
        </p:txBody>
      </p:sp>
      <p:sp>
        <p:nvSpPr>
          <p:cNvPr id="8" name="Text 5"/>
          <p:cNvSpPr/>
          <p:nvPr/>
        </p:nvSpPr>
        <p:spPr>
          <a:xfrm>
            <a:off x="1024128" y="2395728"/>
            <a:ext cx="3026664" cy="0"/>
          </a:xfrm>
          <a:prstGeom prst="rect">
            <a:avLst/>
          </a:prstGeom>
          <a:noFill/>
          <a:ln/>
        </p:spPr>
        <p:txBody>
          <a:bodyPr wrap="square" lIns="254" tIns="254" rIns="254" bIns="254" rtlCol="0" anchor="ctr">
            <a:normAutofit fontScale="25000" lnSpcReduction="20000"/>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one timeline</a:t>
            </a:r>
            <a:endParaRPr lang="en-US" sz="1150" dirty="0"/>
          </a:p>
        </p:txBody>
      </p:sp>
      <p:sp>
        <p:nvSpPr>
          <p:cNvPr id="9" name="Shape 6"/>
          <p:cNvSpPr/>
          <p:nvPr/>
        </p:nvSpPr>
        <p:spPr>
          <a:xfrm>
            <a:off x="868680" y="2560320"/>
            <a:ext cx="3337560" cy="475488"/>
          </a:xfrm>
          <a:prstGeom prst="roundRect">
            <a:avLst>
              <a:gd name="adj" fmla="val 17308"/>
            </a:avLst>
          </a:prstGeom>
          <a:solidFill>
            <a:srgbClr val="FFFFFF"/>
          </a:solidFill>
          <a:ln w="16510">
            <a:solidFill>
              <a:srgbClr val="006A7D"/>
            </a:solidFill>
            <a:prstDash val="solid"/>
          </a:ln>
        </p:spPr>
        <p:txBody>
          <a:bodyPr/>
          <a:lstStyle/>
          <a:p>
            <a:endParaRPr lang="en-US"/>
          </a:p>
        </p:txBody>
      </p:sp>
      <p:sp>
        <p:nvSpPr>
          <p:cNvPr id="10" name="Text 7"/>
          <p:cNvSpPr/>
          <p:nvPr/>
        </p:nvSpPr>
        <p:spPr>
          <a:xfrm>
            <a:off x="1024128" y="2724912"/>
            <a:ext cx="302666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006A7D"/>
                </a:solidFill>
                <a:latin typeface="Helvetica Neue" pitchFamily="34" charset="0"/>
                <a:ea typeface="Helvetica Neue" pitchFamily="34" charset="-122"/>
                <a:cs typeface="Helvetica Neue" pitchFamily="34" charset="-120"/>
              </a:rPr>
              <a:t>Issue map</a:t>
            </a:r>
            <a:endParaRPr lang="en-US" sz="1700" dirty="0"/>
          </a:p>
        </p:txBody>
      </p:sp>
      <p:sp>
        <p:nvSpPr>
          <p:cNvPr id="11" name="Text 8"/>
          <p:cNvSpPr/>
          <p:nvPr/>
        </p:nvSpPr>
        <p:spPr>
          <a:xfrm>
            <a:off x="1024128" y="3035808"/>
            <a:ext cx="3026664" cy="0"/>
          </a:xfrm>
          <a:prstGeom prst="rect">
            <a:avLst/>
          </a:prstGeom>
          <a:noFill/>
          <a:ln/>
        </p:spPr>
        <p:txBody>
          <a:bodyPr wrap="square" lIns="254" tIns="254" rIns="254" bIns="254" rtlCol="0" anchor="ctr">
            <a:normAutofit fontScale="25000" lnSpcReduction="20000"/>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facts linked to clauses</a:t>
            </a:r>
            <a:endParaRPr lang="en-US" sz="1150" dirty="0"/>
          </a:p>
        </p:txBody>
      </p:sp>
      <p:sp>
        <p:nvSpPr>
          <p:cNvPr id="12" name="Shape 9"/>
          <p:cNvSpPr/>
          <p:nvPr/>
        </p:nvSpPr>
        <p:spPr>
          <a:xfrm>
            <a:off x="868680" y="3200400"/>
            <a:ext cx="3337560" cy="475488"/>
          </a:xfrm>
          <a:prstGeom prst="roundRect">
            <a:avLst>
              <a:gd name="adj" fmla="val 17308"/>
            </a:avLst>
          </a:prstGeom>
          <a:solidFill>
            <a:srgbClr val="FFFFFF"/>
          </a:solidFill>
          <a:ln w="16510">
            <a:solidFill>
              <a:srgbClr val="D89000"/>
            </a:solidFill>
            <a:prstDash val="solid"/>
          </a:ln>
        </p:spPr>
        <p:txBody>
          <a:bodyPr/>
          <a:lstStyle/>
          <a:p>
            <a:endParaRPr lang="en-US"/>
          </a:p>
        </p:txBody>
      </p:sp>
      <p:sp>
        <p:nvSpPr>
          <p:cNvPr id="13" name="Text 10"/>
          <p:cNvSpPr/>
          <p:nvPr/>
        </p:nvSpPr>
        <p:spPr>
          <a:xfrm>
            <a:off x="1024128" y="3364992"/>
            <a:ext cx="302666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D89000"/>
                </a:solidFill>
                <a:latin typeface="Helvetica Neue" pitchFamily="34" charset="0"/>
                <a:ea typeface="Helvetica Neue" pitchFamily="34" charset="-122"/>
                <a:cs typeface="Helvetica Neue" pitchFamily="34" charset="-120"/>
              </a:rPr>
              <a:t>Witness packs</a:t>
            </a:r>
            <a:endParaRPr lang="en-US" sz="1700" dirty="0"/>
          </a:p>
        </p:txBody>
      </p:sp>
      <p:sp>
        <p:nvSpPr>
          <p:cNvPr id="14" name="Text 11"/>
          <p:cNvSpPr/>
          <p:nvPr/>
        </p:nvSpPr>
        <p:spPr>
          <a:xfrm>
            <a:off x="1024128" y="3675888"/>
            <a:ext cx="3026664" cy="0"/>
          </a:xfrm>
          <a:prstGeom prst="rect">
            <a:avLst/>
          </a:prstGeom>
          <a:noFill/>
          <a:ln/>
        </p:spPr>
        <p:txBody>
          <a:bodyPr wrap="square" lIns="254" tIns="254" rIns="254" bIns="254" rtlCol="0" anchor="ctr">
            <a:normAutofit fontScale="25000" lnSpcReduction="20000"/>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memory trail</a:t>
            </a:r>
            <a:endParaRPr lang="en-US" sz="1150" dirty="0"/>
          </a:p>
        </p:txBody>
      </p:sp>
      <p:sp>
        <p:nvSpPr>
          <p:cNvPr id="15" name="Shape 12"/>
          <p:cNvSpPr/>
          <p:nvPr/>
        </p:nvSpPr>
        <p:spPr>
          <a:xfrm>
            <a:off x="868680" y="3840480"/>
            <a:ext cx="3337560" cy="475488"/>
          </a:xfrm>
          <a:prstGeom prst="roundRect">
            <a:avLst>
              <a:gd name="adj" fmla="val 17308"/>
            </a:avLst>
          </a:prstGeom>
          <a:solidFill>
            <a:srgbClr val="FFFFFF"/>
          </a:solidFill>
          <a:ln w="16510">
            <a:solidFill>
              <a:srgbClr val="B50000"/>
            </a:solidFill>
            <a:prstDash val="solid"/>
          </a:ln>
        </p:spPr>
        <p:txBody>
          <a:bodyPr/>
          <a:lstStyle/>
          <a:p>
            <a:endParaRPr lang="en-US"/>
          </a:p>
        </p:txBody>
      </p:sp>
      <p:sp>
        <p:nvSpPr>
          <p:cNvPr id="16" name="Text 13"/>
          <p:cNvSpPr/>
          <p:nvPr/>
        </p:nvSpPr>
        <p:spPr>
          <a:xfrm>
            <a:off x="1024128" y="4005072"/>
            <a:ext cx="302666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B50000"/>
                </a:solidFill>
                <a:latin typeface="Helvetica Neue" pitchFamily="34" charset="0"/>
                <a:ea typeface="Helvetica Neue" pitchFamily="34" charset="-122"/>
                <a:cs typeface="Helvetica Neue" pitchFamily="34" charset="-120"/>
              </a:rPr>
              <a:t>Expert narrative</a:t>
            </a:r>
            <a:endParaRPr lang="en-US" sz="1700" dirty="0"/>
          </a:p>
        </p:txBody>
      </p:sp>
      <p:sp>
        <p:nvSpPr>
          <p:cNvPr id="17" name="Text 14"/>
          <p:cNvSpPr/>
          <p:nvPr/>
        </p:nvSpPr>
        <p:spPr>
          <a:xfrm>
            <a:off x="1024128" y="4315968"/>
            <a:ext cx="3026664" cy="0"/>
          </a:xfrm>
          <a:prstGeom prst="rect">
            <a:avLst/>
          </a:prstGeom>
          <a:noFill/>
          <a:ln/>
        </p:spPr>
        <p:txBody>
          <a:bodyPr wrap="square" lIns="254" tIns="254" rIns="254" bIns="254" rtlCol="0" anchor="ctr">
            <a:normAutofit fontScale="25000" lnSpcReduction="20000"/>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technical logic</a:t>
            </a:r>
            <a:endParaRPr lang="en-US" sz="1150" dirty="0"/>
          </a:p>
        </p:txBody>
      </p:sp>
      <p:sp>
        <p:nvSpPr>
          <p:cNvPr id="18" name="Shape 15"/>
          <p:cNvSpPr/>
          <p:nvPr/>
        </p:nvSpPr>
        <p:spPr>
          <a:xfrm>
            <a:off x="868680" y="4480560"/>
            <a:ext cx="3337560" cy="475488"/>
          </a:xfrm>
          <a:prstGeom prst="roundRect">
            <a:avLst>
              <a:gd name="adj" fmla="val 17308"/>
            </a:avLst>
          </a:prstGeom>
          <a:solidFill>
            <a:srgbClr val="FFFFFF"/>
          </a:solidFill>
          <a:ln w="16510">
            <a:solidFill>
              <a:srgbClr val="163A66"/>
            </a:solidFill>
            <a:prstDash val="solid"/>
          </a:ln>
        </p:spPr>
        <p:txBody>
          <a:bodyPr/>
          <a:lstStyle/>
          <a:p>
            <a:endParaRPr lang="en-US"/>
          </a:p>
        </p:txBody>
      </p:sp>
      <p:sp>
        <p:nvSpPr>
          <p:cNvPr id="19" name="Text 16"/>
          <p:cNvSpPr/>
          <p:nvPr/>
        </p:nvSpPr>
        <p:spPr>
          <a:xfrm>
            <a:off x="1024128" y="4645152"/>
            <a:ext cx="302666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163A66"/>
                </a:solidFill>
                <a:latin typeface="Helvetica Neue" pitchFamily="34" charset="0"/>
                <a:ea typeface="Helvetica Neue" pitchFamily="34" charset="-122"/>
                <a:cs typeface="Helvetica Neue" pitchFamily="34" charset="-120"/>
              </a:rPr>
              <a:t>E-bundles</a:t>
            </a:r>
            <a:endParaRPr lang="en-US" sz="1700" dirty="0"/>
          </a:p>
        </p:txBody>
      </p:sp>
      <p:sp>
        <p:nvSpPr>
          <p:cNvPr id="20" name="Text 17"/>
          <p:cNvSpPr/>
          <p:nvPr/>
        </p:nvSpPr>
        <p:spPr>
          <a:xfrm>
            <a:off x="1024128" y="4956048"/>
            <a:ext cx="3026664" cy="0"/>
          </a:xfrm>
          <a:prstGeom prst="rect">
            <a:avLst/>
          </a:prstGeom>
          <a:noFill/>
          <a:ln/>
        </p:spPr>
        <p:txBody>
          <a:bodyPr wrap="square" lIns="254" tIns="254" rIns="254" bIns="254" rtlCol="0" anchor="ctr">
            <a:normAutofit fontScale="25000" lnSpcReduction="20000"/>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source-linked record</a:t>
            </a:r>
            <a:endParaRPr lang="en-US" sz="1150" dirty="0"/>
          </a:p>
        </p:txBody>
      </p:sp>
      <p:sp>
        <p:nvSpPr>
          <p:cNvPr id="21" name="Shape 18"/>
          <p:cNvSpPr/>
          <p:nvPr/>
        </p:nvSpPr>
        <p:spPr>
          <a:xfrm>
            <a:off x="4709160" y="2148840"/>
            <a:ext cx="6217920" cy="2331720"/>
          </a:xfrm>
          <a:prstGeom prst="roundRect">
            <a:avLst>
              <a:gd name="adj" fmla="val 3137"/>
            </a:avLst>
          </a:prstGeom>
          <a:solidFill>
            <a:srgbClr val="F6F7FA"/>
          </a:solidFill>
          <a:ln w="12700">
            <a:solidFill>
              <a:srgbClr val="D9DDE5"/>
            </a:solidFill>
            <a:prstDash val="solid"/>
          </a:ln>
        </p:spPr>
        <p:txBody>
          <a:bodyPr/>
          <a:lstStyle/>
          <a:p>
            <a:endParaRPr lang="en-US"/>
          </a:p>
        </p:txBody>
      </p:sp>
      <p:sp>
        <p:nvSpPr>
          <p:cNvPr id="22" name="Text 19"/>
          <p:cNvSpPr/>
          <p:nvPr/>
        </p:nvSpPr>
        <p:spPr>
          <a:xfrm>
            <a:off x="5074920" y="2487168"/>
            <a:ext cx="5394960" cy="329184"/>
          </a:xfrm>
          <a:prstGeom prst="rect">
            <a:avLst/>
          </a:prstGeom>
          <a:noFill/>
          <a:ln/>
        </p:spPr>
        <p:txBody>
          <a:bodyPr wrap="square" lIns="254" tIns="254" rIns="254" bIns="254" rtlCol="0" anchor="ctr">
            <a:normAutofit lnSpcReduction="10000"/>
          </a:bodyPr>
          <a:lstStyle/>
          <a:p>
            <a:pPr marL="0" indent="0">
              <a:buNone/>
            </a:pPr>
            <a:r>
              <a:rPr lang="en-US" sz="2200" b="1" dirty="0">
                <a:solidFill>
                  <a:srgbClr val="071744"/>
                </a:solidFill>
                <a:latin typeface="Helvetica Neue" pitchFamily="34" charset="0"/>
                <a:ea typeface="Helvetica Neue" pitchFamily="34" charset="-122"/>
                <a:cs typeface="Helvetica Neue" pitchFamily="34" charset="-120"/>
              </a:rPr>
              <a:t>AI contribution</a:t>
            </a:r>
            <a:endParaRPr lang="en-US" sz="2200" dirty="0"/>
          </a:p>
        </p:txBody>
      </p:sp>
      <p:sp>
        <p:nvSpPr>
          <p:cNvPr id="23" name="Text 20"/>
          <p:cNvSpPr/>
          <p:nvPr/>
        </p:nvSpPr>
        <p:spPr>
          <a:xfrm>
            <a:off x="5074920" y="2971800"/>
            <a:ext cx="5303520" cy="868680"/>
          </a:xfrm>
          <a:prstGeom prst="rect">
            <a:avLst/>
          </a:prstGeom>
          <a:noFill/>
          <a:ln/>
        </p:spPr>
        <p:txBody>
          <a:bodyPr wrap="square" lIns="254" tIns="254" rIns="254" bIns="254" rtlCol="0" anchor="ctr">
            <a:normAutofit lnSpcReduction="10000"/>
          </a:bodyPr>
          <a:lstStyle/>
          <a:p>
            <a:pPr marL="0" indent="0">
              <a:buNone/>
            </a:pPr>
            <a:r>
              <a:rPr lang="en-US" sz="1900" dirty="0">
                <a:solidFill>
                  <a:srgbClr val="111111"/>
                </a:solidFill>
                <a:latin typeface="Helvetica Neue" pitchFamily="34" charset="0"/>
                <a:ea typeface="Helvetica Neue" pitchFamily="34" charset="-122"/>
                <a:cs typeface="Helvetica Neue" pitchFamily="34" charset="-120"/>
              </a:rPr>
              <a:t>cluster events • find contradictions • prepare first-pass summaries • link exhibits to issues • compare witness accounts against documents</a:t>
            </a:r>
            <a:endParaRPr lang="en-US" sz="1900" dirty="0"/>
          </a:p>
        </p:txBody>
      </p:sp>
      <p:sp>
        <p:nvSpPr>
          <p:cNvPr id="24" name="Shape 21"/>
          <p:cNvSpPr/>
          <p:nvPr/>
        </p:nvSpPr>
        <p:spPr>
          <a:xfrm>
            <a:off x="960120" y="5285232"/>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25" name="Text 22"/>
          <p:cNvSpPr/>
          <p:nvPr/>
        </p:nvSpPr>
        <p:spPr>
          <a:xfrm>
            <a:off x="1170432" y="5257800"/>
            <a:ext cx="9875520" cy="594360"/>
          </a:xfrm>
          <a:prstGeom prst="rect">
            <a:avLst/>
          </a:prstGeom>
          <a:noFill/>
          <a:ln/>
        </p:spPr>
        <p:txBody>
          <a:bodyPr wrap="square" lIns="254" tIns="254" rIns="254" bIns="254" rtlCol="0" anchor="ctr">
            <a:normAutofit/>
          </a:bodyPr>
          <a:lstStyle/>
          <a:p>
            <a:pPr marL="0" indent="0">
              <a:buNone/>
            </a:pPr>
            <a:r>
              <a:rPr lang="en-US" sz="2200" b="1" dirty="0">
                <a:solidFill>
                  <a:srgbClr val="071744"/>
                </a:solidFill>
                <a:latin typeface="Helvetica Neue" pitchFamily="34" charset="0"/>
                <a:ea typeface="Helvetica Neue" pitchFamily="34" charset="-122"/>
                <a:cs typeface="Helvetica Neue" pitchFamily="34" charset="-120"/>
              </a:rPr>
              <a:t>AI can help prepare the room. It cannot read the room.</a:t>
            </a:r>
            <a:endParaRPr lang="en-US" sz="2200" dirty="0"/>
          </a:p>
        </p:txBody>
      </p:sp>
      <p:sp>
        <p:nvSpPr>
          <p:cNvPr id="26" name="Text 23"/>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27" name="Text 24"/>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11</a:t>
            </a:r>
            <a:endParaRPr lang="en-US" sz="85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530352" y="566928"/>
            <a:ext cx="1645920" cy="146304"/>
          </a:xfrm>
          <a:prstGeom prst="rect">
            <a:avLst/>
          </a:prstGeom>
          <a:noFill/>
          <a:ln/>
        </p:spPr>
        <p:txBody>
          <a:bodyPr wrap="square" lIns="254" tIns="254" rIns="254" bIns="254" rtlCol="0" anchor="ctr">
            <a:normAutofit/>
          </a:bodyPr>
          <a:lstStyle/>
          <a:p>
            <a:pPr marL="0" indent="0">
              <a:buNone/>
            </a:pPr>
            <a:r>
              <a:rPr lang="en-US" sz="850" b="1" dirty="0">
                <a:solidFill>
                  <a:srgbClr val="6D6D6D"/>
                </a:solidFill>
                <a:latin typeface="Helvetica Neue" pitchFamily="34" charset="0"/>
                <a:ea typeface="Helvetica Neue" pitchFamily="34" charset="-122"/>
                <a:cs typeface="Helvetica Neue" pitchFamily="34" charset="-120"/>
              </a:rPr>
              <a:t>GOVERNANCE</a:t>
            </a:r>
            <a:endParaRPr lang="en-US" sz="850" dirty="0"/>
          </a:p>
        </p:txBody>
      </p:sp>
      <p:sp>
        <p:nvSpPr>
          <p:cNvPr id="4" name="Text 1"/>
          <p:cNvSpPr/>
          <p:nvPr/>
        </p:nvSpPr>
        <p:spPr>
          <a:xfrm>
            <a:off x="530352" y="960120"/>
            <a:ext cx="8138160" cy="502920"/>
          </a:xfrm>
          <a:prstGeom prst="rect">
            <a:avLst/>
          </a:prstGeom>
          <a:noFill/>
          <a:ln/>
        </p:spPr>
        <p:txBody>
          <a:bodyPr wrap="square" lIns="254" tIns="254" rIns="254" bIns="254" rtlCol="0" anchor="ctr">
            <a:normAutofit/>
          </a:bodyPr>
          <a:lstStyle/>
          <a:p>
            <a:pPr marL="0" indent="0">
              <a:buNone/>
            </a:pPr>
            <a:r>
              <a:rPr lang="en-US" sz="3100" b="1" dirty="0">
                <a:solidFill>
                  <a:srgbClr val="A5164C"/>
                </a:solidFill>
                <a:latin typeface="Helvetica Neue" pitchFamily="34" charset="0"/>
                <a:ea typeface="Helvetica Neue" pitchFamily="34" charset="-122"/>
                <a:cs typeface="Helvetica Neue" pitchFamily="34" charset="-120"/>
              </a:rPr>
              <a:t>Make AI outputs usable in a dispute</a:t>
            </a:r>
            <a:endParaRPr lang="en-US" sz="3100" dirty="0"/>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The value of AI depends on source links, version control, confidentiality and human approval.</a:t>
            </a:r>
            <a:endParaRPr lang="en-US" sz="1500" dirty="0"/>
          </a:p>
        </p:txBody>
      </p:sp>
      <p:sp>
        <p:nvSpPr>
          <p:cNvPr id="6" name="Shape 3"/>
          <p:cNvSpPr/>
          <p:nvPr/>
        </p:nvSpPr>
        <p:spPr>
          <a:xfrm>
            <a:off x="822960" y="2468880"/>
            <a:ext cx="3200400" cy="777240"/>
          </a:xfrm>
          <a:prstGeom prst="roundRect">
            <a:avLst>
              <a:gd name="adj" fmla="val 10588"/>
            </a:avLst>
          </a:prstGeom>
          <a:solidFill>
            <a:srgbClr val="F7F8FA"/>
          </a:solidFill>
          <a:ln w="16510">
            <a:solidFill>
              <a:srgbClr val="071744"/>
            </a:solidFill>
            <a:prstDash val="solid"/>
          </a:ln>
        </p:spPr>
        <p:txBody>
          <a:bodyPr/>
          <a:lstStyle/>
          <a:p>
            <a:endParaRPr lang="en-US"/>
          </a:p>
        </p:txBody>
      </p:sp>
      <p:sp>
        <p:nvSpPr>
          <p:cNvPr id="7" name="Text 4"/>
          <p:cNvSpPr/>
          <p:nvPr/>
        </p:nvSpPr>
        <p:spPr>
          <a:xfrm>
            <a:off x="978408" y="2758094"/>
            <a:ext cx="28895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071744"/>
                </a:solidFill>
                <a:latin typeface="Helvetica Neue" pitchFamily="34" charset="0"/>
                <a:ea typeface="Helvetica Neue" pitchFamily="34" charset="-122"/>
                <a:cs typeface="Helvetica Neue" pitchFamily="34" charset="-120"/>
              </a:rPr>
              <a:t>Traceability</a:t>
            </a:r>
            <a:endParaRPr lang="en-US" sz="1700" dirty="0"/>
          </a:p>
        </p:txBody>
      </p:sp>
      <p:sp>
        <p:nvSpPr>
          <p:cNvPr id="9" name="Shape 6"/>
          <p:cNvSpPr/>
          <p:nvPr/>
        </p:nvSpPr>
        <p:spPr>
          <a:xfrm>
            <a:off x="4434840" y="2468880"/>
            <a:ext cx="3200400" cy="777240"/>
          </a:xfrm>
          <a:prstGeom prst="roundRect">
            <a:avLst>
              <a:gd name="adj" fmla="val 10588"/>
            </a:avLst>
          </a:prstGeom>
          <a:solidFill>
            <a:srgbClr val="FFFFFF"/>
          </a:solidFill>
          <a:ln w="16510">
            <a:solidFill>
              <a:srgbClr val="071744"/>
            </a:solidFill>
            <a:prstDash val="solid"/>
          </a:ln>
        </p:spPr>
        <p:txBody>
          <a:bodyPr/>
          <a:lstStyle/>
          <a:p>
            <a:endParaRPr lang="en-US"/>
          </a:p>
        </p:txBody>
      </p:sp>
      <p:sp>
        <p:nvSpPr>
          <p:cNvPr id="10" name="Text 7"/>
          <p:cNvSpPr/>
          <p:nvPr/>
        </p:nvSpPr>
        <p:spPr>
          <a:xfrm>
            <a:off x="4590288" y="2758094"/>
            <a:ext cx="28895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071744"/>
                </a:solidFill>
                <a:latin typeface="Helvetica Neue" pitchFamily="34" charset="0"/>
                <a:ea typeface="Helvetica Neue" pitchFamily="34" charset="-122"/>
                <a:cs typeface="Helvetica Neue" pitchFamily="34" charset="-120"/>
              </a:rPr>
              <a:t>Confidentiality</a:t>
            </a:r>
            <a:endParaRPr lang="en-US" sz="1700" dirty="0"/>
          </a:p>
        </p:txBody>
      </p:sp>
      <p:sp>
        <p:nvSpPr>
          <p:cNvPr id="12" name="Shape 9"/>
          <p:cNvSpPr/>
          <p:nvPr/>
        </p:nvSpPr>
        <p:spPr>
          <a:xfrm>
            <a:off x="8046720" y="2468880"/>
            <a:ext cx="3200400" cy="777240"/>
          </a:xfrm>
          <a:prstGeom prst="roundRect">
            <a:avLst>
              <a:gd name="adj" fmla="val 10588"/>
            </a:avLst>
          </a:prstGeom>
          <a:solidFill>
            <a:srgbClr val="F7F8FA"/>
          </a:solidFill>
          <a:ln w="16510">
            <a:solidFill>
              <a:srgbClr val="071744"/>
            </a:solidFill>
            <a:prstDash val="solid"/>
          </a:ln>
        </p:spPr>
        <p:txBody>
          <a:bodyPr/>
          <a:lstStyle/>
          <a:p>
            <a:endParaRPr lang="en-US"/>
          </a:p>
        </p:txBody>
      </p:sp>
      <p:sp>
        <p:nvSpPr>
          <p:cNvPr id="13" name="Text 10"/>
          <p:cNvSpPr/>
          <p:nvPr/>
        </p:nvSpPr>
        <p:spPr>
          <a:xfrm>
            <a:off x="8202168" y="2758094"/>
            <a:ext cx="28895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071744"/>
                </a:solidFill>
                <a:latin typeface="Helvetica Neue" pitchFamily="34" charset="0"/>
                <a:ea typeface="Helvetica Neue" pitchFamily="34" charset="-122"/>
                <a:cs typeface="Helvetica Neue" pitchFamily="34" charset="-120"/>
              </a:rPr>
              <a:t>Privilege</a:t>
            </a:r>
            <a:endParaRPr lang="en-US" sz="1700" dirty="0"/>
          </a:p>
        </p:txBody>
      </p:sp>
      <p:sp>
        <p:nvSpPr>
          <p:cNvPr id="15" name="Shape 12"/>
          <p:cNvSpPr/>
          <p:nvPr/>
        </p:nvSpPr>
        <p:spPr>
          <a:xfrm>
            <a:off x="822960" y="3657600"/>
            <a:ext cx="3200400" cy="777240"/>
          </a:xfrm>
          <a:prstGeom prst="roundRect">
            <a:avLst>
              <a:gd name="adj" fmla="val 10588"/>
            </a:avLst>
          </a:prstGeom>
          <a:solidFill>
            <a:srgbClr val="FFFFFF"/>
          </a:solidFill>
          <a:ln w="16510">
            <a:solidFill>
              <a:srgbClr val="071744"/>
            </a:solidFill>
            <a:prstDash val="solid"/>
          </a:ln>
        </p:spPr>
        <p:txBody>
          <a:bodyPr/>
          <a:lstStyle/>
          <a:p>
            <a:endParaRPr lang="en-US"/>
          </a:p>
        </p:txBody>
      </p:sp>
      <p:sp>
        <p:nvSpPr>
          <p:cNvPr id="16" name="Text 13"/>
          <p:cNvSpPr/>
          <p:nvPr/>
        </p:nvSpPr>
        <p:spPr>
          <a:xfrm>
            <a:off x="978408" y="3946814"/>
            <a:ext cx="28895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071744"/>
                </a:solidFill>
                <a:latin typeface="Helvetica Neue" pitchFamily="34" charset="0"/>
                <a:ea typeface="Helvetica Neue" pitchFamily="34" charset="-122"/>
                <a:cs typeface="Helvetica Neue" pitchFamily="34" charset="-120"/>
              </a:rPr>
              <a:t>Human approval</a:t>
            </a:r>
            <a:endParaRPr lang="en-US" sz="1700" dirty="0"/>
          </a:p>
        </p:txBody>
      </p:sp>
      <p:sp>
        <p:nvSpPr>
          <p:cNvPr id="18" name="Shape 15"/>
          <p:cNvSpPr/>
          <p:nvPr/>
        </p:nvSpPr>
        <p:spPr>
          <a:xfrm>
            <a:off x="4434840" y="3782222"/>
            <a:ext cx="3200400" cy="777240"/>
          </a:xfrm>
          <a:prstGeom prst="roundRect">
            <a:avLst>
              <a:gd name="adj" fmla="val 10588"/>
            </a:avLst>
          </a:prstGeom>
          <a:solidFill>
            <a:srgbClr val="F7F8FA"/>
          </a:solidFill>
          <a:ln w="16510">
            <a:solidFill>
              <a:srgbClr val="071744"/>
            </a:solidFill>
            <a:prstDash val="solid"/>
          </a:ln>
        </p:spPr>
        <p:txBody>
          <a:bodyPr/>
          <a:lstStyle/>
          <a:p>
            <a:pPr algn="ctr"/>
            <a:endParaRPr lang="en-US"/>
          </a:p>
        </p:txBody>
      </p:sp>
      <p:sp>
        <p:nvSpPr>
          <p:cNvPr id="19" name="Text 16"/>
          <p:cNvSpPr/>
          <p:nvPr/>
        </p:nvSpPr>
        <p:spPr>
          <a:xfrm>
            <a:off x="4590288" y="3946814"/>
            <a:ext cx="28895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071744"/>
                </a:solidFill>
                <a:latin typeface="Helvetica Neue" pitchFamily="34" charset="0"/>
                <a:ea typeface="Helvetica Neue" pitchFamily="34" charset="-122"/>
                <a:cs typeface="Helvetica Neue" pitchFamily="34" charset="-120"/>
              </a:rPr>
              <a:t>Audit trail</a:t>
            </a:r>
            <a:endParaRPr lang="en-US" sz="1700" dirty="0"/>
          </a:p>
        </p:txBody>
      </p:sp>
      <p:sp>
        <p:nvSpPr>
          <p:cNvPr id="21" name="Shape 18"/>
          <p:cNvSpPr/>
          <p:nvPr/>
        </p:nvSpPr>
        <p:spPr>
          <a:xfrm>
            <a:off x="8046720" y="3657600"/>
            <a:ext cx="3200400" cy="777240"/>
          </a:xfrm>
          <a:prstGeom prst="roundRect">
            <a:avLst>
              <a:gd name="adj" fmla="val 10588"/>
            </a:avLst>
          </a:prstGeom>
          <a:solidFill>
            <a:srgbClr val="FFFFFF"/>
          </a:solidFill>
          <a:ln w="16510">
            <a:solidFill>
              <a:srgbClr val="071744"/>
            </a:solidFill>
            <a:prstDash val="solid"/>
          </a:ln>
        </p:spPr>
        <p:txBody>
          <a:bodyPr/>
          <a:lstStyle/>
          <a:p>
            <a:endParaRPr lang="en-US"/>
          </a:p>
        </p:txBody>
      </p:sp>
      <p:sp>
        <p:nvSpPr>
          <p:cNvPr id="22" name="Text 19"/>
          <p:cNvSpPr/>
          <p:nvPr/>
        </p:nvSpPr>
        <p:spPr>
          <a:xfrm>
            <a:off x="8202168" y="3946814"/>
            <a:ext cx="28895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071744"/>
                </a:solidFill>
                <a:latin typeface="Helvetica Neue" pitchFamily="34" charset="0"/>
                <a:ea typeface="Helvetica Neue" pitchFamily="34" charset="-122"/>
                <a:cs typeface="Helvetica Neue" pitchFamily="34" charset="-120"/>
              </a:rPr>
              <a:t>Quality control</a:t>
            </a:r>
            <a:endParaRPr lang="en-US" sz="1700" dirty="0"/>
          </a:p>
        </p:txBody>
      </p:sp>
      <p:sp>
        <p:nvSpPr>
          <p:cNvPr id="24" name="Shape 21"/>
          <p:cNvSpPr/>
          <p:nvPr/>
        </p:nvSpPr>
        <p:spPr>
          <a:xfrm>
            <a:off x="960120" y="5285232"/>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25" name="Text 22"/>
          <p:cNvSpPr/>
          <p:nvPr/>
        </p:nvSpPr>
        <p:spPr>
          <a:xfrm>
            <a:off x="1170431" y="5257800"/>
            <a:ext cx="10273593" cy="594360"/>
          </a:xfrm>
          <a:prstGeom prst="rect">
            <a:avLst/>
          </a:prstGeom>
          <a:noFill/>
          <a:ln/>
        </p:spPr>
        <p:txBody>
          <a:bodyPr wrap="square" lIns="254" tIns="254" rIns="254" bIns="254" rtlCol="0" anchor="ctr">
            <a:normAutofit fontScale="92500"/>
          </a:bodyPr>
          <a:lstStyle/>
          <a:p>
            <a:pPr marL="0" indent="0">
              <a:buNone/>
            </a:pPr>
            <a:r>
              <a:rPr lang="en-US" sz="2200" b="1" dirty="0">
                <a:solidFill>
                  <a:srgbClr val="071744"/>
                </a:solidFill>
                <a:latin typeface="Helvetica Neue" pitchFamily="34" charset="0"/>
                <a:ea typeface="Helvetica Neue" pitchFamily="34" charset="-122"/>
                <a:cs typeface="Helvetica Neue" pitchFamily="34" charset="-120"/>
              </a:rPr>
              <a:t>AI is not risk itself. The risk is powerful AI used without professional discipline.</a:t>
            </a:r>
            <a:endParaRPr lang="en-US" sz="2200" dirty="0"/>
          </a:p>
        </p:txBody>
      </p:sp>
      <p:sp>
        <p:nvSpPr>
          <p:cNvPr id="26" name="Text 23"/>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27" name="Text 24"/>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12</a:t>
            </a:r>
            <a:endParaRPr lang="en-US" sz="85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530352" y="566928"/>
            <a:ext cx="1645920" cy="146304"/>
          </a:xfrm>
          <a:prstGeom prst="rect">
            <a:avLst/>
          </a:prstGeom>
          <a:noFill/>
          <a:ln/>
        </p:spPr>
        <p:txBody>
          <a:bodyPr wrap="square" lIns="254" tIns="254" rIns="254" bIns="254" rtlCol="0" anchor="ctr">
            <a:normAutofit/>
          </a:bodyPr>
          <a:lstStyle/>
          <a:p>
            <a:pPr marL="0" indent="0">
              <a:buNone/>
            </a:pPr>
            <a:r>
              <a:rPr lang="en-US" sz="850" b="1" dirty="0">
                <a:solidFill>
                  <a:srgbClr val="6D6D6D"/>
                </a:solidFill>
                <a:latin typeface="Helvetica Neue" pitchFamily="34" charset="0"/>
                <a:ea typeface="Helvetica Neue" pitchFamily="34" charset="-122"/>
                <a:cs typeface="Helvetica Neue" pitchFamily="34" charset="-120"/>
              </a:rPr>
              <a:t>ROADMAP</a:t>
            </a:r>
            <a:endParaRPr lang="en-US" sz="850" dirty="0"/>
          </a:p>
        </p:txBody>
      </p:sp>
      <p:sp>
        <p:nvSpPr>
          <p:cNvPr id="4" name="Text 1"/>
          <p:cNvSpPr/>
          <p:nvPr/>
        </p:nvSpPr>
        <p:spPr>
          <a:xfrm>
            <a:off x="530352" y="960120"/>
            <a:ext cx="8138160" cy="502920"/>
          </a:xfrm>
          <a:prstGeom prst="rect">
            <a:avLst/>
          </a:prstGeom>
          <a:noFill/>
          <a:ln/>
        </p:spPr>
        <p:txBody>
          <a:bodyPr wrap="square" lIns="254" tIns="254" rIns="254" bIns="254" rtlCol="0" anchor="ctr">
            <a:normAutofit/>
          </a:bodyPr>
          <a:lstStyle/>
          <a:p>
            <a:pPr marL="0" indent="0">
              <a:buNone/>
            </a:pPr>
            <a:r>
              <a:rPr lang="en-US" sz="3100" b="1" dirty="0">
                <a:solidFill>
                  <a:srgbClr val="A5164C"/>
                </a:solidFill>
                <a:latin typeface="Helvetica Neue" pitchFamily="34" charset="0"/>
                <a:ea typeface="Helvetica Neue" pitchFamily="34" charset="-122"/>
                <a:cs typeface="Helvetica Neue" pitchFamily="34" charset="-120"/>
              </a:rPr>
              <a:t>A practical implementation roadmap</a:t>
            </a:r>
            <a:endParaRPr lang="en-US" sz="3100" dirty="0"/>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Do not start with a big transformation. Start with defensible use cases.</a:t>
            </a:r>
            <a:endParaRPr lang="en-US" sz="1500" dirty="0"/>
          </a:p>
        </p:txBody>
      </p:sp>
      <p:sp>
        <p:nvSpPr>
          <p:cNvPr id="6" name="Shape 3"/>
          <p:cNvSpPr/>
          <p:nvPr/>
        </p:nvSpPr>
        <p:spPr>
          <a:xfrm>
            <a:off x="822960" y="2011680"/>
            <a:ext cx="3246120" cy="3063240"/>
          </a:xfrm>
          <a:prstGeom prst="roundRect">
            <a:avLst>
              <a:gd name="adj" fmla="val 2388"/>
            </a:avLst>
          </a:prstGeom>
          <a:solidFill>
            <a:srgbClr val="F6F8FC"/>
          </a:solidFill>
          <a:ln w="12700">
            <a:solidFill>
              <a:srgbClr val="C6D3E6"/>
            </a:solidFill>
            <a:prstDash val="solid"/>
          </a:ln>
        </p:spPr>
        <p:txBody>
          <a:bodyPr/>
          <a:lstStyle/>
          <a:p>
            <a:endParaRPr lang="en-US"/>
          </a:p>
        </p:txBody>
      </p:sp>
      <p:sp>
        <p:nvSpPr>
          <p:cNvPr id="7" name="Text 4"/>
          <p:cNvSpPr/>
          <p:nvPr/>
        </p:nvSpPr>
        <p:spPr>
          <a:xfrm>
            <a:off x="1143000" y="2395728"/>
            <a:ext cx="2606040" cy="320040"/>
          </a:xfrm>
          <a:prstGeom prst="rect">
            <a:avLst/>
          </a:prstGeom>
          <a:noFill/>
          <a:ln/>
        </p:spPr>
        <p:txBody>
          <a:bodyPr wrap="square" lIns="254" tIns="254" rIns="254" bIns="254" rtlCol="0" anchor="ctr">
            <a:normAutofit lnSpcReduction="10000"/>
          </a:bodyPr>
          <a:lstStyle/>
          <a:p>
            <a:pPr marL="0" indent="0" algn="ctr">
              <a:buNone/>
            </a:pPr>
            <a:r>
              <a:rPr lang="en-US" sz="2200" b="1" dirty="0">
                <a:solidFill>
                  <a:srgbClr val="071744"/>
                </a:solidFill>
                <a:latin typeface="Helvetica Neue" pitchFamily="34" charset="0"/>
                <a:ea typeface="Helvetica Neue" pitchFamily="34" charset="-122"/>
                <a:cs typeface="Helvetica Neue" pitchFamily="34" charset="-120"/>
              </a:rPr>
              <a:t>0–30 days</a:t>
            </a:r>
            <a:endParaRPr lang="en-US" sz="2200" dirty="0"/>
          </a:p>
        </p:txBody>
      </p:sp>
      <p:sp>
        <p:nvSpPr>
          <p:cNvPr id="8" name="Shape 5"/>
          <p:cNvSpPr/>
          <p:nvPr/>
        </p:nvSpPr>
        <p:spPr>
          <a:xfrm>
            <a:off x="1280160" y="3163824"/>
            <a:ext cx="73152" cy="73152"/>
          </a:xfrm>
          <a:prstGeom prst="rect">
            <a:avLst/>
          </a:prstGeom>
          <a:solidFill>
            <a:srgbClr val="071744"/>
          </a:solidFill>
          <a:ln w="12700">
            <a:solidFill>
              <a:srgbClr val="071744">
                <a:alpha val="0"/>
              </a:srgbClr>
            </a:solidFill>
            <a:prstDash val="solid"/>
          </a:ln>
        </p:spPr>
        <p:txBody>
          <a:bodyPr/>
          <a:lstStyle/>
          <a:p>
            <a:endParaRPr lang="en-US"/>
          </a:p>
        </p:txBody>
      </p:sp>
      <p:sp>
        <p:nvSpPr>
          <p:cNvPr id="9" name="Text 6"/>
          <p:cNvSpPr/>
          <p:nvPr/>
        </p:nvSpPr>
        <p:spPr>
          <a:xfrm>
            <a:off x="1481328" y="3063240"/>
            <a:ext cx="2331720" cy="256032"/>
          </a:xfrm>
          <a:prstGeom prst="rect">
            <a:avLst/>
          </a:prstGeom>
          <a:noFill/>
          <a:ln/>
        </p:spPr>
        <p:txBody>
          <a:bodyPr wrap="square" lIns="254" tIns="254" rIns="254" bIns="254" rtlCol="0" anchor="ctr">
            <a:normAutofit fontScale="77500" lnSpcReduction="20000"/>
          </a:bodyPr>
          <a:lstStyle/>
          <a:p>
            <a:pPr marL="0" indent="0">
              <a:buNone/>
            </a:pPr>
            <a:r>
              <a:rPr lang="en-US" sz="1600" dirty="0">
                <a:solidFill>
                  <a:srgbClr val="111111"/>
                </a:solidFill>
                <a:latin typeface="Helvetica Neue" pitchFamily="34" charset="0"/>
                <a:ea typeface="Helvetica Neue" pitchFamily="34" charset="-122"/>
                <a:cs typeface="Helvetica Neue" pitchFamily="34" charset="-120"/>
              </a:rPr>
              <a:t>Map high-risk contractual triggers</a:t>
            </a:r>
            <a:endParaRPr lang="en-US" sz="1600" dirty="0"/>
          </a:p>
        </p:txBody>
      </p:sp>
      <p:sp>
        <p:nvSpPr>
          <p:cNvPr id="10" name="Shape 7"/>
          <p:cNvSpPr/>
          <p:nvPr/>
        </p:nvSpPr>
        <p:spPr>
          <a:xfrm>
            <a:off x="1280160" y="3575304"/>
            <a:ext cx="73152" cy="73152"/>
          </a:xfrm>
          <a:prstGeom prst="rect">
            <a:avLst/>
          </a:prstGeom>
          <a:solidFill>
            <a:srgbClr val="071744"/>
          </a:solidFill>
          <a:ln w="12700">
            <a:solidFill>
              <a:srgbClr val="071744">
                <a:alpha val="0"/>
              </a:srgbClr>
            </a:solidFill>
            <a:prstDash val="solid"/>
          </a:ln>
        </p:spPr>
        <p:txBody>
          <a:bodyPr/>
          <a:lstStyle/>
          <a:p>
            <a:endParaRPr lang="en-US"/>
          </a:p>
        </p:txBody>
      </p:sp>
      <p:sp>
        <p:nvSpPr>
          <p:cNvPr id="11" name="Text 8"/>
          <p:cNvSpPr/>
          <p:nvPr/>
        </p:nvSpPr>
        <p:spPr>
          <a:xfrm>
            <a:off x="1481328" y="3474720"/>
            <a:ext cx="2331720" cy="256032"/>
          </a:xfrm>
          <a:prstGeom prst="rect">
            <a:avLst/>
          </a:prstGeom>
          <a:noFill/>
          <a:ln/>
        </p:spPr>
        <p:txBody>
          <a:bodyPr wrap="square" lIns="254" tIns="254" rIns="254" bIns="254" rtlCol="0" anchor="ctr">
            <a:normAutofit/>
          </a:bodyPr>
          <a:lstStyle/>
          <a:p>
            <a:pPr marL="0" indent="0">
              <a:buNone/>
            </a:pPr>
            <a:r>
              <a:rPr lang="en-US" sz="1600" dirty="0">
                <a:solidFill>
                  <a:srgbClr val="111111"/>
                </a:solidFill>
                <a:latin typeface="Helvetica Neue" pitchFamily="34" charset="0"/>
                <a:ea typeface="Helvetica Neue" pitchFamily="34" charset="-122"/>
                <a:cs typeface="Helvetica Neue" pitchFamily="34" charset="-120"/>
              </a:rPr>
              <a:t>Identify key data sources</a:t>
            </a:r>
            <a:endParaRPr lang="en-US" sz="1600" dirty="0"/>
          </a:p>
        </p:txBody>
      </p:sp>
      <p:sp>
        <p:nvSpPr>
          <p:cNvPr id="12" name="Shape 9"/>
          <p:cNvSpPr/>
          <p:nvPr/>
        </p:nvSpPr>
        <p:spPr>
          <a:xfrm>
            <a:off x="1280160" y="3986784"/>
            <a:ext cx="73152" cy="73152"/>
          </a:xfrm>
          <a:prstGeom prst="rect">
            <a:avLst/>
          </a:prstGeom>
          <a:solidFill>
            <a:srgbClr val="071744"/>
          </a:solidFill>
          <a:ln w="12700">
            <a:solidFill>
              <a:srgbClr val="071744">
                <a:alpha val="0"/>
              </a:srgbClr>
            </a:solidFill>
            <a:prstDash val="solid"/>
          </a:ln>
        </p:spPr>
        <p:txBody>
          <a:bodyPr/>
          <a:lstStyle/>
          <a:p>
            <a:endParaRPr lang="en-US"/>
          </a:p>
        </p:txBody>
      </p:sp>
      <p:sp>
        <p:nvSpPr>
          <p:cNvPr id="13" name="Text 10"/>
          <p:cNvSpPr/>
          <p:nvPr/>
        </p:nvSpPr>
        <p:spPr>
          <a:xfrm>
            <a:off x="1481328" y="3886200"/>
            <a:ext cx="2331720" cy="256032"/>
          </a:xfrm>
          <a:prstGeom prst="rect">
            <a:avLst/>
          </a:prstGeom>
          <a:noFill/>
          <a:ln/>
        </p:spPr>
        <p:txBody>
          <a:bodyPr wrap="square" lIns="254" tIns="254" rIns="254" bIns="254" rtlCol="0" anchor="ctr">
            <a:normAutofit/>
          </a:bodyPr>
          <a:lstStyle/>
          <a:p>
            <a:pPr marL="0" indent="0">
              <a:buNone/>
            </a:pPr>
            <a:r>
              <a:rPr lang="en-US" sz="1600" dirty="0">
                <a:solidFill>
                  <a:srgbClr val="111111"/>
                </a:solidFill>
                <a:latin typeface="Helvetica Neue" pitchFamily="34" charset="0"/>
                <a:ea typeface="Helvetica Neue" pitchFamily="34" charset="-122"/>
                <a:cs typeface="Helvetica Neue" pitchFamily="34" charset="-120"/>
              </a:rPr>
              <a:t>Set confidentiality rules</a:t>
            </a:r>
            <a:endParaRPr lang="en-US" sz="1600" dirty="0"/>
          </a:p>
        </p:txBody>
      </p:sp>
      <p:sp>
        <p:nvSpPr>
          <p:cNvPr id="14" name="Shape 11"/>
          <p:cNvSpPr/>
          <p:nvPr/>
        </p:nvSpPr>
        <p:spPr>
          <a:xfrm>
            <a:off x="4617720" y="2011680"/>
            <a:ext cx="3246120" cy="3063240"/>
          </a:xfrm>
          <a:prstGeom prst="roundRect">
            <a:avLst>
              <a:gd name="adj" fmla="val 2388"/>
            </a:avLst>
          </a:prstGeom>
          <a:solidFill>
            <a:srgbClr val="FAF1F5"/>
          </a:solidFill>
          <a:ln w="12700">
            <a:solidFill>
              <a:srgbClr val="DB97B3"/>
            </a:solidFill>
            <a:prstDash val="solid"/>
          </a:ln>
        </p:spPr>
        <p:txBody>
          <a:bodyPr/>
          <a:lstStyle/>
          <a:p>
            <a:endParaRPr lang="en-US"/>
          </a:p>
        </p:txBody>
      </p:sp>
      <p:sp>
        <p:nvSpPr>
          <p:cNvPr id="15" name="Text 12"/>
          <p:cNvSpPr/>
          <p:nvPr/>
        </p:nvSpPr>
        <p:spPr>
          <a:xfrm>
            <a:off x="4937760" y="2395728"/>
            <a:ext cx="2606040" cy="320040"/>
          </a:xfrm>
          <a:prstGeom prst="rect">
            <a:avLst/>
          </a:prstGeom>
          <a:noFill/>
          <a:ln/>
        </p:spPr>
        <p:txBody>
          <a:bodyPr wrap="square" lIns="254" tIns="254" rIns="254" bIns="254" rtlCol="0" anchor="ctr">
            <a:normAutofit lnSpcReduction="10000"/>
          </a:bodyPr>
          <a:lstStyle/>
          <a:p>
            <a:pPr marL="0" indent="0" algn="ctr">
              <a:buNone/>
            </a:pPr>
            <a:r>
              <a:rPr lang="en-US" sz="2200" b="1" dirty="0">
                <a:solidFill>
                  <a:srgbClr val="A5164C"/>
                </a:solidFill>
                <a:latin typeface="Helvetica Neue" pitchFamily="34" charset="0"/>
                <a:ea typeface="Helvetica Neue" pitchFamily="34" charset="-122"/>
                <a:cs typeface="Helvetica Neue" pitchFamily="34" charset="-120"/>
              </a:rPr>
              <a:t>31–60 days</a:t>
            </a:r>
            <a:endParaRPr lang="en-US" sz="2200" dirty="0"/>
          </a:p>
        </p:txBody>
      </p:sp>
      <p:sp>
        <p:nvSpPr>
          <p:cNvPr id="16" name="Shape 13"/>
          <p:cNvSpPr/>
          <p:nvPr/>
        </p:nvSpPr>
        <p:spPr>
          <a:xfrm>
            <a:off x="5074920" y="3163824"/>
            <a:ext cx="73152" cy="73152"/>
          </a:xfrm>
          <a:prstGeom prst="rect">
            <a:avLst/>
          </a:prstGeom>
          <a:solidFill>
            <a:srgbClr val="A5164C"/>
          </a:solidFill>
          <a:ln w="12700">
            <a:solidFill>
              <a:srgbClr val="A5164C">
                <a:alpha val="0"/>
              </a:srgbClr>
            </a:solidFill>
            <a:prstDash val="solid"/>
          </a:ln>
        </p:spPr>
        <p:txBody>
          <a:bodyPr/>
          <a:lstStyle/>
          <a:p>
            <a:endParaRPr lang="en-US"/>
          </a:p>
        </p:txBody>
      </p:sp>
      <p:sp>
        <p:nvSpPr>
          <p:cNvPr id="17" name="Text 14"/>
          <p:cNvSpPr/>
          <p:nvPr/>
        </p:nvSpPr>
        <p:spPr>
          <a:xfrm>
            <a:off x="5276088" y="3063240"/>
            <a:ext cx="2331720" cy="256032"/>
          </a:xfrm>
          <a:prstGeom prst="rect">
            <a:avLst/>
          </a:prstGeom>
          <a:noFill/>
          <a:ln/>
        </p:spPr>
        <p:txBody>
          <a:bodyPr wrap="square" lIns="254" tIns="254" rIns="254" bIns="254" rtlCol="0" anchor="ctr">
            <a:normAutofit fontScale="85000" lnSpcReduction="10000"/>
          </a:bodyPr>
          <a:lstStyle/>
          <a:p>
            <a:pPr marL="0" indent="0">
              <a:buNone/>
            </a:pPr>
            <a:r>
              <a:rPr lang="en-US" sz="1600" dirty="0">
                <a:solidFill>
                  <a:srgbClr val="111111"/>
                </a:solidFill>
                <a:latin typeface="Helvetica Neue" pitchFamily="34" charset="0"/>
                <a:ea typeface="Helvetica Neue" pitchFamily="34" charset="-122"/>
                <a:cs typeface="Helvetica Neue" pitchFamily="34" charset="-120"/>
              </a:rPr>
              <a:t>Build notice and event alerts</a:t>
            </a:r>
            <a:endParaRPr lang="en-US" sz="1600" dirty="0"/>
          </a:p>
        </p:txBody>
      </p:sp>
      <p:sp>
        <p:nvSpPr>
          <p:cNvPr id="18" name="Shape 15"/>
          <p:cNvSpPr/>
          <p:nvPr/>
        </p:nvSpPr>
        <p:spPr>
          <a:xfrm>
            <a:off x="5074920" y="3575304"/>
            <a:ext cx="73152" cy="73152"/>
          </a:xfrm>
          <a:prstGeom prst="rect">
            <a:avLst/>
          </a:prstGeom>
          <a:solidFill>
            <a:srgbClr val="A5164C"/>
          </a:solidFill>
          <a:ln w="12700">
            <a:solidFill>
              <a:srgbClr val="A5164C">
                <a:alpha val="0"/>
              </a:srgbClr>
            </a:solidFill>
            <a:prstDash val="solid"/>
          </a:ln>
        </p:spPr>
        <p:txBody>
          <a:bodyPr/>
          <a:lstStyle/>
          <a:p>
            <a:endParaRPr lang="en-US"/>
          </a:p>
        </p:txBody>
      </p:sp>
      <p:sp>
        <p:nvSpPr>
          <p:cNvPr id="19" name="Text 16"/>
          <p:cNvSpPr/>
          <p:nvPr/>
        </p:nvSpPr>
        <p:spPr>
          <a:xfrm>
            <a:off x="5276088" y="3474720"/>
            <a:ext cx="2331720" cy="256032"/>
          </a:xfrm>
          <a:prstGeom prst="rect">
            <a:avLst/>
          </a:prstGeom>
          <a:noFill/>
          <a:ln/>
        </p:spPr>
        <p:txBody>
          <a:bodyPr wrap="square" lIns="254" tIns="254" rIns="254" bIns="254" rtlCol="0" anchor="ctr">
            <a:normAutofit fontScale="85000" lnSpcReduction="10000"/>
          </a:bodyPr>
          <a:lstStyle/>
          <a:p>
            <a:pPr marL="0" indent="0">
              <a:buNone/>
            </a:pPr>
            <a:r>
              <a:rPr lang="en-US" sz="1600" dirty="0">
                <a:solidFill>
                  <a:srgbClr val="111111"/>
                </a:solidFill>
                <a:latin typeface="Helvetica Neue" pitchFamily="34" charset="0"/>
                <a:ea typeface="Helvetica Neue" pitchFamily="34" charset="-122"/>
                <a:cs typeface="Helvetica Neue" pitchFamily="34" charset="-120"/>
              </a:rPr>
              <a:t>Create document taxonomy</a:t>
            </a:r>
            <a:endParaRPr lang="en-US" sz="1600" dirty="0"/>
          </a:p>
        </p:txBody>
      </p:sp>
      <p:sp>
        <p:nvSpPr>
          <p:cNvPr id="20" name="Shape 17"/>
          <p:cNvSpPr/>
          <p:nvPr/>
        </p:nvSpPr>
        <p:spPr>
          <a:xfrm>
            <a:off x="5074920" y="3986784"/>
            <a:ext cx="73152" cy="73152"/>
          </a:xfrm>
          <a:prstGeom prst="rect">
            <a:avLst/>
          </a:prstGeom>
          <a:solidFill>
            <a:srgbClr val="A5164C"/>
          </a:solidFill>
          <a:ln w="12700">
            <a:solidFill>
              <a:srgbClr val="A5164C">
                <a:alpha val="0"/>
              </a:srgbClr>
            </a:solidFill>
            <a:prstDash val="solid"/>
          </a:ln>
        </p:spPr>
        <p:txBody>
          <a:bodyPr/>
          <a:lstStyle/>
          <a:p>
            <a:endParaRPr lang="en-US"/>
          </a:p>
        </p:txBody>
      </p:sp>
      <p:sp>
        <p:nvSpPr>
          <p:cNvPr id="21" name="Text 18"/>
          <p:cNvSpPr/>
          <p:nvPr/>
        </p:nvSpPr>
        <p:spPr>
          <a:xfrm>
            <a:off x="5276088" y="3886200"/>
            <a:ext cx="2331720" cy="256032"/>
          </a:xfrm>
          <a:prstGeom prst="rect">
            <a:avLst/>
          </a:prstGeom>
          <a:noFill/>
          <a:ln/>
        </p:spPr>
        <p:txBody>
          <a:bodyPr wrap="square" lIns="254" tIns="254" rIns="254" bIns="254" rtlCol="0" anchor="ctr">
            <a:normAutofit fontScale="92500"/>
          </a:bodyPr>
          <a:lstStyle/>
          <a:p>
            <a:pPr marL="0" indent="0">
              <a:buNone/>
            </a:pPr>
            <a:r>
              <a:rPr lang="en-US" sz="1600" dirty="0">
                <a:solidFill>
                  <a:srgbClr val="111111"/>
                </a:solidFill>
                <a:latin typeface="Helvetica Neue" pitchFamily="34" charset="0"/>
                <a:ea typeface="Helvetica Neue" pitchFamily="34" charset="-122"/>
                <a:cs typeface="Helvetica Neue" pitchFamily="34" charset="-120"/>
              </a:rPr>
              <a:t>Pilot chronology generation</a:t>
            </a:r>
            <a:endParaRPr lang="en-US" sz="1600" dirty="0"/>
          </a:p>
        </p:txBody>
      </p:sp>
      <p:sp>
        <p:nvSpPr>
          <p:cNvPr id="22" name="Shape 19"/>
          <p:cNvSpPr/>
          <p:nvPr/>
        </p:nvSpPr>
        <p:spPr>
          <a:xfrm>
            <a:off x="8412480" y="2011680"/>
            <a:ext cx="3246120" cy="3063240"/>
          </a:xfrm>
          <a:prstGeom prst="roundRect">
            <a:avLst>
              <a:gd name="adj" fmla="val 2388"/>
            </a:avLst>
          </a:prstGeom>
          <a:solidFill>
            <a:srgbClr val="F6F8FC"/>
          </a:solidFill>
          <a:ln w="12700">
            <a:solidFill>
              <a:srgbClr val="C6D3E6"/>
            </a:solidFill>
            <a:prstDash val="solid"/>
          </a:ln>
        </p:spPr>
        <p:txBody>
          <a:bodyPr/>
          <a:lstStyle/>
          <a:p>
            <a:endParaRPr lang="en-US"/>
          </a:p>
        </p:txBody>
      </p:sp>
      <p:sp>
        <p:nvSpPr>
          <p:cNvPr id="23" name="Text 20"/>
          <p:cNvSpPr/>
          <p:nvPr/>
        </p:nvSpPr>
        <p:spPr>
          <a:xfrm>
            <a:off x="8732520" y="2395728"/>
            <a:ext cx="2606040" cy="320040"/>
          </a:xfrm>
          <a:prstGeom prst="rect">
            <a:avLst/>
          </a:prstGeom>
          <a:noFill/>
          <a:ln/>
        </p:spPr>
        <p:txBody>
          <a:bodyPr wrap="square" lIns="254" tIns="254" rIns="254" bIns="254" rtlCol="0" anchor="ctr">
            <a:normAutofit lnSpcReduction="10000"/>
          </a:bodyPr>
          <a:lstStyle/>
          <a:p>
            <a:pPr marL="0" indent="0" algn="ctr">
              <a:buNone/>
            </a:pPr>
            <a:r>
              <a:rPr lang="en-US" sz="2200" b="1" dirty="0">
                <a:solidFill>
                  <a:srgbClr val="071744"/>
                </a:solidFill>
                <a:latin typeface="Helvetica Neue" pitchFamily="34" charset="0"/>
                <a:ea typeface="Helvetica Neue" pitchFamily="34" charset="-122"/>
                <a:cs typeface="Helvetica Neue" pitchFamily="34" charset="-120"/>
              </a:rPr>
              <a:t>61–100 days</a:t>
            </a:r>
            <a:endParaRPr lang="en-US" sz="2200" dirty="0"/>
          </a:p>
        </p:txBody>
      </p:sp>
      <p:sp>
        <p:nvSpPr>
          <p:cNvPr id="24" name="Shape 21"/>
          <p:cNvSpPr/>
          <p:nvPr/>
        </p:nvSpPr>
        <p:spPr>
          <a:xfrm>
            <a:off x="8869680" y="3163824"/>
            <a:ext cx="73152" cy="73152"/>
          </a:xfrm>
          <a:prstGeom prst="rect">
            <a:avLst/>
          </a:prstGeom>
          <a:solidFill>
            <a:srgbClr val="071744"/>
          </a:solidFill>
          <a:ln w="12700">
            <a:solidFill>
              <a:srgbClr val="071744">
                <a:alpha val="0"/>
              </a:srgbClr>
            </a:solidFill>
            <a:prstDash val="solid"/>
          </a:ln>
        </p:spPr>
        <p:txBody>
          <a:bodyPr/>
          <a:lstStyle/>
          <a:p>
            <a:endParaRPr lang="en-US"/>
          </a:p>
        </p:txBody>
      </p:sp>
      <p:sp>
        <p:nvSpPr>
          <p:cNvPr id="25" name="Text 22"/>
          <p:cNvSpPr/>
          <p:nvPr/>
        </p:nvSpPr>
        <p:spPr>
          <a:xfrm>
            <a:off x="9070848" y="3063240"/>
            <a:ext cx="2331720" cy="256032"/>
          </a:xfrm>
          <a:prstGeom prst="rect">
            <a:avLst/>
          </a:prstGeom>
          <a:noFill/>
          <a:ln/>
        </p:spPr>
        <p:txBody>
          <a:bodyPr wrap="square" lIns="254" tIns="254" rIns="254" bIns="254" rtlCol="0" anchor="ctr">
            <a:normAutofit fontScale="77500" lnSpcReduction="20000"/>
          </a:bodyPr>
          <a:lstStyle/>
          <a:p>
            <a:pPr marL="0" indent="0">
              <a:buNone/>
            </a:pPr>
            <a:r>
              <a:rPr lang="en-US" sz="1600" dirty="0">
                <a:solidFill>
                  <a:srgbClr val="111111"/>
                </a:solidFill>
                <a:latin typeface="Helvetica Neue" pitchFamily="34" charset="0"/>
                <a:ea typeface="Helvetica Neue" pitchFamily="34" charset="-122"/>
                <a:cs typeface="Helvetica Neue" pitchFamily="34" charset="-120"/>
              </a:rPr>
              <a:t>Integrate with claims workflow</a:t>
            </a:r>
            <a:endParaRPr lang="en-US" sz="1600" dirty="0"/>
          </a:p>
        </p:txBody>
      </p:sp>
      <p:sp>
        <p:nvSpPr>
          <p:cNvPr id="26" name="Shape 23"/>
          <p:cNvSpPr/>
          <p:nvPr/>
        </p:nvSpPr>
        <p:spPr>
          <a:xfrm>
            <a:off x="8869680" y="3575304"/>
            <a:ext cx="73152" cy="73152"/>
          </a:xfrm>
          <a:prstGeom prst="rect">
            <a:avLst/>
          </a:prstGeom>
          <a:solidFill>
            <a:srgbClr val="071744"/>
          </a:solidFill>
          <a:ln w="12700">
            <a:solidFill>
              <a:srgbClr val="071744">
                <a:alpha val="0"/>
              </a:srgbClr>
            </a:solidFill>
            <a:prstDash val="solid"/>
          </a:ln>
        </p:spPr>
        <p:txBody>
          <a:bodyPr/>
          <a:lstStyle/>
          <a:p>
            <a:endParaRPr lang="en-US"/>
          </a:p>
        </p:txBody>
      </p:sp>
      <p:sp>
        <p:nvSpPr>
          <p:cNvPr id="27" name="Text 24"/>
          <p:cNvSpPr/>
          <p:nvPr/>
        </p:nvSpPr>
        <p:spPr>
          <a:xfrm>
            <a:off x="9070848" y="3474720"/>
            <a:ext cx="2331720" cy="256032"/>
          </a:xfrm>
          <a:prstGeom prst="rect">
            <a:avLst/>
          </a:prstGeom>
          <a:noFill/>
          <a:ln/>
        </p:spPr>
        <p:txBody>
          <a:bodyPr wrap="square" lIns="254" tIns="254" rIns="254" bIns="254" rtlCol="0" anchor="ctr">
            <a:normAutofit fontScale="77500" lnSpcReduction="20000"/>
          </a:bodyPr>
          <a:lstStyle/>
          <a:p>
            <a:pPr marL="0" indent="0">
              <a:buNone/>
            </a:pPr>
            <a:r>
              <a:rPr lang="en-US" sz="1600" dirty="0">
                <a:solidFill>
                  <a:srgbClr val="111111"/>
                </a:solidFill>
                <a:latin typeface="Helvetica Neue" pitchFamily="34" charset="0"/>
                <a:ea typeface="Helvetica Neue" pitchFamily="34" charset="-122"/>
                <a:cs typeface="Helvetica Neue" pitchFamily="34" charset="-120"/>
              </a:rPr>
              <a:t>Run delay-impact evidence packs</a:t>
            </a:r>
            <a:endParaRPr lang="en-US" sz="1600" dirty="0"/>
          </a:p>
        </p:txBody>
      </p:sp>
      <p:sp>
        <p:nvSpPr>
          <p:cNvPr id="28" name="Shape 25"/>
          <p:cNvSpPr/>
          <p:nvPr/>
        </p:nvSpPr>
        <p:spPr>
          <a:xfrm>
            <a:off x="8869680" y="3986784"/>
            <a:ext cx="73152" cy="73152"/>
          </a:xfrm>
          <a:prstGeom prst="rect">
            <a:avLst/>
          </a:prstGeom>
          <a:solidFill>
            <a:srgbClr val="071744"/>
          </a:solidFill>
          <a:ln w="12700">
            <a:solidFill>
              <a:srgbClr val="071744">
                <a:alpha val="0"/>
              </a:srgbClr>
            </a:solidFill>
            <a:prstDash val="solid"/>
          </a:ln>
        </p:spPr>
        <p:txBody>
          <a:bodyPr/>
          <a:lstStyle/>
          <a:p>
            <a:endParaRPr lang="en-US"/>
          </a:p>
        </p:txBody>
      </p:sp>
      <p:sp>
        <p:nvSpPr>
          <p:cNvPr id="29" name="Text 26"/>
          <p:cNvSpPr/>
          <p:nvPr/>
        </p:nvSpPr>
        <p:spPr>
          <a:xfrm>
            <a:off x="9070848" y="3886200"/>
            <a:ext cx="2331720" cy="256032"/>
          </a:xfrm>
          <a:prstGeom prst="rect">
            <a:avLst/>
          </a:prstGeom>
          <a:noFill/>
          <a:ln/>
        </p:spPr>
        <p:txBody>
          <a:bodyPr wrap="square" lIns="254" tIns="254" rIns="254" bIns="254" rtlCol="0" anchor="ctr">
            <a:normAutofit fontScale="77500" lnSpcReduction="20000"/>
          </a:bodyPr>
          <a:lstStyle/>
          <a:p>
            <a:pPr marL="0" indent="0">
              <a:buNone/>
            </a:pPr>
            <a:r>
              <a:rPr lang="en-US" sz="1600" dirty="0">
                <a:solidFill>
                  <a:srgbClr val="111111"/>
                </a:solidFill>
                <a:latin typeface="Helvetica Neue" pitchFamily="34" charset="0"/>
                <a:ea typeface="Helvetica Neue" pitchFamily="34" charset="-122"/>
                <a:cs typeface="Helvetica Neue" pitchFamily="34" charset="-120"/>
              </a:rPr>
              <a:t>Adopt human approval protocol</a:t>
            </a:r>
            <a:endParaRPr lang="en-US" sz="1600" dirty="0"/>
          </a:p>
        </p:txBody>
      </p:sp>
      <p:sp>
        <p:nvSpPr>
          <p:cNvPr id="30" name="Shape 27"/>
          <p:cNvSpPr/>
          <p:nvPr/>
        </p:nvSpPr>
        <p:spPr>
          <a:xfrm>
            <a:off x="960120" y="5586984"/>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31" name="Text 28"/>
          <p:cNvSpPr/>
          <p:nvPr/>
        </p:nvSpPr>
        <p:spPr>
          <a:xfrm>
            <a:off x="1170432" y="5559552"/>
            <a:ext cx="9875520" cy="594360"/>
          </a:xfrm>
          <a:prstGeom prst="rect">
            <a:avLst/>
          </a:prstGeom>
          <a:noFill/>
          <a:ln/>
        </p:spPr>
        <p:txBody>
          <a:bodyPr wrap="square" lIns="254" tIns="254" rIns="254" bIns="254" rtlCol="0" anchor="ctr">
            <a:normAutofit fontScale="92500"/>
          </a:bodyPr>
          <a:lstStyle/>
          <a:p>
            <a:pPr marL="0" indent="0">
              <a:buNone/>
            </a:pPr>
            <a:r>
              <a:rPr lang="en-US" sz="2200" b="1" dirty="0">
                <a:solidFill>
                  <a:srgbClr val="071744"/>
                </a:solidFill>
                <a:latin typeface="Helvetica Neue" pitchFamily="34" charset="0"/>
                <a:ea typeface="Helvetica Neue" pitchFamily="34" charset="-122"/>
                <a:cs typeface="Helvetica Neue" pitchFamily="34" charset="-120"/>
              </a:rPr>
              <a:t>Start small. Build trust. Scale only what improves evidence and decision-making.</a:t>
            </a:r>
            <a:endParaRPr lang="en-US" sz="2200" dirty="0"/>
          </a:p>
        </p:txBody>
      </p:sp>
      <p:sp>
        <p:nvSpPr>
          <p:cNvPr id="32" name="Text 29"/>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33" name="Text 30"/>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13</a:t>
            </a:r>
            <a:endParaRPr lang="en-US" sz="850"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4" name="Text 1"/>
          <p:cNvSpPr/>
          <p:nvPr/>
        </p:nvSpPr>
        <p:spPr>
          <a:xfrm>
            <a:off x="960120" y="1600200"/>
            <a:ext cx="10241280" cy="502920"/>
          </a:xfrm>
          <a:prstGeom prst="rect">
            <a:avLst/>
          </a:prstGeom>
          <a:noFill/>
          <a:ln/>
        </p:spPr>
        <p:txBody>
          <a:bodyPr wrap="square" lIns="254" tIns="254" rIns="254" bIns="254" rtlCol="0" anchor="ctr">
            <a:normAutofit lnSpcReduction="10000"/>
          </a:bodyPr>
          <a:lstStyle/>
          <a:p>
            <a:pPr marL="0" indent="0" algn="ctr">
              <a:buNone/>
            </a:pPr>
            <a:r>
              <a:rPr lang="en-US" sz="3600" b="1" dirty="0">
                <a:solidFill>
                  <a:srgbClr val="071744"/>
                </a:solidFill>
                <a:latin typeface="Helvetica Neue" pitchFamily="34" charset="0"/>
                <a:ea typeface="Helvetica Neue" pitchFamily="34" charset="-122"/>
                <a:cs typeface="Helvetica Neue" pitchFamily="34" charset="-120"/>
              </a:rPr>
              <a:t>AI will not replace experts.</a:t>
            </a:r>
            <a:endParaRPr lang="en-US" sz="3600" dirty="0"/>
          </a:p>
        </p:txBody>
      </p:sp>
      <p:sp>
        <p:nvSpPr>
          <p:cNvPr id="5" name="Text 2"/>
          <p:cNvSpPr/>
          <p:nvPr/>
        </p:nvSpPr>
        <p:spPr>
          <a:xfrm>
            <a:off x="960120" y="2423160"/>
            <a:ext cx="10241280" cy="594360"/>
          </a:xfrm>
          <a:prstGeom prst="rect">
            <a:avLst/>
          </a:prstGeom>
          <a:noFill/>
          <a:ln/>
        </p:spPr>
        <p:txBody>
          <a:bodyPr wrap="square" lIns="254" tIns="254" rIns="254" bIns="254" rtlCol="0" anchor="ctr">
            <a:normAutofit/>
          </a:bodyPr>
          <a:lstStyle/>
          <a:p>
            <a:pPr marL="0" indent="0" algn="ctr">
              <a:buNone/>
            </a:pPr>
            <a:r>
              <a:rPr lang="en-US" sz="3700" b="1" dirty="0">
                <a:solidFill>
                  <a:srgbClr val="A5164C"/>
                </a:solidFill>
                <a:latin typeface="Helvetica Neue" pitchFamily="34" charset="0"/>
                <a:ea typeface="Helvetica Neue" pitchFamily="34" charset="-122"/>
                <a:cs typeface="Helvetica Neue" pitchFamily="34" charset="-120"/>
              </a:rPr>
              <a:t>But experts using AI will replace others.</a:t>
            </a:r>
            <a:endParaRPr lang="en-US" sz="3700" dirty="0"/>
          </a:p>
        </p:txBody>
      </p:sp>
      <p:sp>
        <p:nvSpPr>
          <p:cNvPr id="6" name="Shape 3"/>
          <p:cNvSpPr/>
          <p:nvPr/>
        </p:nvSpPr>
        <p:spPr>
          <a:xfrm>
            <a:off x="2834640" y="3337560"/>
            <a:ext cx="6492240" cy="27432"/>
          </a:xfrm>
          <a:prstGeom prst="rect">
            <a:avLst/>
          </a:prstGeom>
          <a:solidFill>
            <a:srgbClr val="A0A0A0"/>
          </a:solidFill>
          <a:ln w="12700">
            <a:solidFill>
              <a:srgbClr val="A0A0A0">
                <a:alpha val="0"/>
              </a:srgbClr>
            </a:solidFill>
            <a:prstDash val="solid"/>
          </a:ln>
        </p:spPr>
        <p:txBody>
          <a:bodyPr/>
          <a:lstStyle/>
          <a:p>
            <a:endParaRPr lang="en-US"/>
          </a:p>
        </p:txBody>
      </p:sp>
      <p:sp>
        <p:nvSpPr>
          <p:cNvPr id="7" name="Text 4"/>
          <p:cNvSpPr/>
          <p:nvPr/>
        </p:nvSpPr>
        <p:spPr>
          <a:xfrm>
            <a:off x="1828800" y="3703320"/>
            <a:ext cx="8503920" cy="777240"/>
          </a:xfrm>
          <a:prstGeom prst="rect">
            <a:avLst/>
          </a:prstGeom>
          <a:noFill/>
          <a:ln/>
        </p:spPr>
        <p:txBody>
          <a:bodyPr wrap="square" lIns="254" tIns="254" rIns="254" bIns="254" rtlCol="0" anchor="ctr">
            <a:normAutofit/>
          </a:bodyPr>
          <a:lstStyle/>
          <a:p>
            <a:pPr marL="0" indent="0" algn="ctr">
              <a:buNone/>
            </a:pPr>
            <a:r>
              <a:rPr lang="en-US" sz="2200" b="1" dirty="0">
                <a:solidFill>
                  <a:srgbClr val="071744"/>
                </a:solidFill>
                <a:latin typeface="Helvetica Neue" pitchFamily="34" charset="0"/>
                <a:ea typeface="Helvetica Neue" pitchFamily="34" charset="-122"/>
                <a:cs typeface="Helvetica Neue" pitchFamily="34" charset="-120"/>
              </a:rPr>
              <a:t>The future belongs to professionals who combine</a:t>
            </a:r>
            <a:endParaRPr lang="en-US" sz="2200" dirty="0"/>
          </a:p>
          <a:p>
            <a:pPr marL="0" indent="0" algn="ctr">
              <a:buNone/>
            </a:pPr>
            <a:r>
              <a:rPr lang="en-US" sz="2200" b="1" dirty="0">
                <a:solidFill>
                  <a:srgbClr val="071744"/>
                </a:solidFill>
                <a:latin typeface="Helvetica Neue" pitchFamily="34" charset="0"/>
                <a:ea typeface="Helvetica Neue" pitchFamily="34" charset="-122"/>
                <a:cs typeface="Helvetica Neue" pitchFamily="34" charset="-120"/>
              </a:rPr>
              <a:t>technical judgment, legal discipline and data literacy.</a:t>
            </a:r>
            <a:endParaRPr lang="en-US" sz="2200" dirty="0"/>
          </a:p>
        </p:txBody>
      </p:sp>
      <p:sp>
        <p:nvSpPr>
          <p:cNvPr id="8" name="Text 5"/>
          <p:cNvSpPr/>
          <p:nvPr/>
        </p:nvSpPr>
        <p:spPr>
          <a:xfrm>
            <a:off x="5029200" y="5166360"/>
            <a:ext cx="2194560" cy="320040"/>
          </a:xfrm>
          <a:prstGeom prst="rect">
            <a:avLst/>
          </a:prstGeom>
          <a:noFill/>
          <a:ln/>
        </p:spPr>
        <p:txBody>
          <a:bodyPr wrap="square" lIns="254" tIns="254" rIns="254" bIns="254" rtlCol="0" anchor="ctr">
            <a:normAutofit lnSpcReduction="10000"/>
          </a:bodyPr>
          <a:lstStyle/>
          <a:p>
            <a:pPr marL="0" indent="0" algn="ctr">
              <a:buNone/>
            </a:pPr>
            <a:r>
              <a:rPr lang="en-US" sz="2300" b="1" dirty="0">
                <a:solidFill>
                  <a:srgbClr val="071744"/>
                </a:solidFill>
                <a:latin typeface="Helvetica Neue" pitchFamily="34" charset="0"/>
                <a:ea typeface="Helvetica Neue" pitchFamily="34" charset="-122"/>
                <a:cs typeface="Helvetica Neue" pitchFamily="34" charset="-120"/>
              </a:rPr>
              <a:t>Thank you</a:t>
            </a:r>
            <a:endParaRPr lang="en-US" sz="2300" dirty="0"/>
          </a:p>
        </p:txBody>
      </p:sp>
      <p:sp>
        <p:nvSpPr>
          <p:cNvPr id="9" name="Text 6"/>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10" name="Text 7"/>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14</a:t>
            </a:r>
            <a:endParaRPr lang="en-US" sz="85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530352" y="566928"/>
            <a:ext cx="1645920" cy="146304"/>
          </a:xfrm>
          <a:prstGeom prst="rect">
            <a:avLst/>
          </a:prstGeom>
          <a:noFill/>
          <a:ln/>
        </p:spPr>
        <p:txBody>
          <a:bodyPr wrap="square" lIns="254" tIns="254" rIns="254" bIns="254" rtlCol="0" anchor="ctr">
            <a:normAutofit/>
          </a:bodyPr>
          <a:lstStyle/>
          <a:p>
            <a:pPr marL="0" indent="0">
              <a:buNone/>
            </a:pPr>
            <a:r>
              <a:rPr lang="en-US" sz="850" b="1" dirty="0">
                <a:solidFill>
                  <a:srgbClr val="6D6D6D"/>
                </a:solidFill>
                <a:latin typeface="Helvetica Neue" pitchFamily="34" charset="0"/>
                <a:ea typeface="Helvetica Neue" pitchFamily="34" charset="-122"/>
                <a:cs typeface="Helvetica Neue" pitchFamily="34" charset="-120"/>
              </a:rPr>
              <a:t>CORE THESIS</a:t>
            </a:r>
            <a:endParaRPr lang="en-US" sz="850" dirty="0"/>
          </a:p>
        </p:txBody>
      </p:sp>
      <p:sp>
        <p:nvSpPr>
          <p:cNvPr id="4" name="Text 1"/>
          <p:cNvSpPr/>
          <p:nvPr/>
        </p:nvSpPr>
        <p:spPr>
          <a:xfrm>
            <a:off x="530352" y="960120"/>
            <a:ext cx="8138160" cy="502920"/>
          </a:xfrm>
          <a:prstGeom prst="rect">
            <a:avLst/>
          </a:prstGeom>
          <a:noFill/>
          <a:ln/>
        </p:spPr>
        <p:txBody>
          <a:bodyPr wrap="square" lIns="254" tIns="254" rIns="254" bIns="254" rtlCol="0" anchor="ctr">
            <a:normAutofit/>
          </a:bodyPr>
          <a:lstStyle/>
          <a:p>
            <a:r>
              <a:rPr lang="en-US" sz="2200" b="1" dirty="0">
                <a:solidFill>
                  <a:srgbClr val="071744"/>
                </a:solidFill>
                <a:latin typeface="Helvetica Neue" pitchFamily="34" charset="0"/>
                <a:ea typeface="Helvetica Neue" pitchFamily="34" charset="-122"/>
              </a:rPr>
              <a:t>The dispute is already forming during construction</a:t>
            </a:r>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AI matters because it can read early signals — but the project must first capture them.</a:t>
            </a:r>
            <a:endParaRPr lang="en-US" sz="1500" dirty="0"/>
          </a:p>
        </p:txBody>
      </p:sp>
      <p:sp>
        <p:nvSpPr>
          <p:cNvPr id="6" name="Shape 3"/>
          <p:cNvSpPr/>
          <p:nvPr/>
        </p:nvSpPr>
        <p:spPr>
          <a:xfrm>
            <a:off x="713232" y="2029968"/>
            <a:ext cx="2743200" cy="841248"/>
          </a:xfrm>
          <a:prstGeom prst="roundRect">
            <a:avLst>
              <a:gd name="adj" fmla="val 9783"/>
            </a:avLst>
          </a:prstGeom>
          <a:solidFill>
            <a:srgbClr val="FFFFFF"/>
          </a:solidFill>
          <a:ln w="16510">
            <a:solidFill>
              <a:srgbClr val="2E5A1B"/>
            </a:solidFill>
            <a:prstDash val="solid"/>
          </a:ln>
        </p:spPr>
        <p:txBody>
          <a:bodyPr/>
          <a:lstStyle/>
          <a:p>
            <a:endParaRPr lang="en-US"/>
          </a:p>
        </p:txBody>
      </p:sp>
      <p:sp>
        <p:nvSpPr>
          <p:cNvPr id="7" name="Text 4"/>
          <p:cNvSpPr/>
          <p:nvPr/>
        </p:nvSpPr>
        <p:spPr>
          <a:xfrm>
            <a:off x="868680" y="2194560"/>
            <a:ext cx="243230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2E5A1B"/>
                </a:solidFill>
                <a:latin typeface="Helvetica Neue" pitchFamily="34" charset="0"/>
                <a:ea typeface="Helvetica Neue" pitchFamily="34" charset="-122"/>
                <a:cs typeface="Helvetica Neue" pitchFamily="34" charset="-120"/>
              </a:rPr>
              <a:t>Delayed payments</a:t>
            </a:r>
            <a:endParaRPr lang="en-US" sz="1700" dirty="0"/>
          </a:p>
        </p:txBody>
      </p:sp>
      <p:sp>
        <p:nvSpPr>
          <p:cNvPr id="8" name="Text 5"/>
          <p:cNvSpPr/>
          <p:nvPr/>
        </p:nvSpPr>
        <p:spPr>
          <a:xfrm>
            <a:off x="868680" y="2505456"/>
            <a:ext cx="2432304" cy="274320"/>
          </a:xfrm>
          <a:prstGeom prst="rect">
            <a:avLst/>
          </a:prstGeom>
          <a:noFill/>
          <a:ln/>
        </p:spPr>
        <p:txBody>
          <a:bodyPr wrap="square" lIns="254" tIns="254" rIns="254" bIns="254" rtlCol="0" anchor="ctr">
            <a:normAutofit/>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cash stress • suspension pressure</a:t>
            </a:r>
            <a:endParaRPr lang="en-US" sz="1150" dirty="0"/>
          </a:p>
        </p:txBody>
      </p:sp>
      <p:sp>
        <p:nvSpPr>
          <p:cNvPr id="9" name="Shape 6"/>
          <p:cNvSpPr/>
          <p:nvPr/>
        </p:nvSpPr>
        <p:spPr>
          <a:xfrm>
            <a:off x="3685032" y="2029968"/>
            <a:ext cx="2743200" cy="841248"/>
          </a:xfrm>
          <a:prstGeom prst="roundRect">
            <a:avLst>
              <a:gd name="adj" fmla="val 9783"/>
            </a:avLst>
          </a:prstGeom>
          <a:solidFill>
            <a:srgbClr val="FFFFFF"/>
          </a:solidFill>
          <a:ln w="16510">
            <a:solidFill>
              <a:srgbClr val="006A7D"/>
            </a:solidFill>
            <a:prstDash val="solid"/>
          </a:ln>
        </p:spPr>
        <p:txBody>
          <a:bodyPr/>
          <a:lstStyle/>
          <a:p>
            <a:endParaRPr lang="en-US"/>
          </a:p>
        </p:txBody>
      </p:sp>
      <p:sp>
        <p:nvSpPr>
          <p:cNvPr id="10" name="Text 7"/>
          <p:cNvSpPr/>
          <p:nvPr/>
        </p:nvSpPr>
        <p:spPr>
          <a:xfrm>
            <a:off x="3840480" y="2194560"/>
            <a:ext cx="243230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006A7D"/>
                </a:solidFill>
                <a:latin typeface="Helvetica Neue" pitchFamily="34" charset="0"/>
                <a:ea typeface="Helvetica Neue" pitchFamily="34" charset="-122"/>
                <a:cs typeface="Helvetica Neue" pitchFamily="34" charset="-120"/>
              </a:rPr>
              <a:t>Scope changes</a:t>
            </a:r>
            <a:endParaRPr lang="en-US" sz="1700" dirty="0"/>
          </a:p>
        </p:txBody>
      </p:sp>
      <p:sp>
        <p:nvSpPr>
          <p:cNvPr id="11" name="Text 8"/>
          <p:cNvSpPr/>
          <p:nvPr/>
        </p:nvSpPr>
        <p:spPr>
          <a:xfrm>
            <a:off x="3840480" y="2505456"/>
            <a:ext cx="2432304" cy="274320"/>
          </a:xfrm>
          <a:prstGeom prst="rect">
            <a:avLst/>
          </a:prstGeom>
          <a:noFill/>
          <a:ln/>
        </p:spPr>
        <p:txBody>
          <a:bodyPr wrap="square" lIns="254" tIns="254" rIns="254" bIns="254" rtlCol="0" anchor="ctr">
            <a:normAutofit/>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variation • valuation disputes</a:t>
            </a:r>
            <a:endParaRPr lang="en-US" sz="1150" dirty="0"/>
          </a:p>
        </p:txBody>
      </p:sp>
      <p:sp>
        <p:nvSpPr>
          <p:cNvPr id="12" name="Shape 9"/>
          <p:cNvSpPr/>
          <p:nvPr/>
        </p:nvSpPr>
        <p:spPr>
          <a:xfrm>
            <a:off x="6656832" y="2029968"/>
            <a:ext cx="2743200" cy="841248"/>
          </a:xfrm>
          <a:prstGeom prst="roundRect">
            <a:avLst>
              <a:gd name="adj" fmla="val 9783"/>
            </a:avLst>
          </a:prstGeom>
          <a:solidFill>
            <a:srgbClr val="FFFFFF"/>
          </a:solidFill>
          <a:ln w="16510">
            <a:solidFill>
              <a:srgbClr val="D89000"/>
            </a:solidFill>
            <a:prstDash val="solid"/>
          </a:ln>
        </p:spPr>
        <p:txBody>
          <a:bodyPr/>
          <a:lstStyle/>
          <a:p>
            <a:endParaRPr lang="en-US"/>
          </a:p>
        </p:txBody>
      </p:sp>
      <p:sp>
        <p:nvSpPr>
          <p:cNvPr id="13" name="Text 10"/>
          <p:cNvSpPr/>
          <p:nvPr/>
        </p:nvSpPr>
        <p:spPr>
          <a:xfrm>
            <a:off x="6812280" y="2194560"/>
            <a:ext cx="243230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D89000"/>
                </a:solidFill>
                <a:latin typeface="Helvetica Neue" pitchFamily="34" charset="0"/>
                <a:ea typeface="Helvetica Neue" pitchFamily="34" charset="-122"/>
                <a:cs typeface="Helvetica Neue" pitchFamily="34" charset="-120"/>
              </a:rPr>
              <a:t>Acceleration pressure</a:t>
            </a:r>
            <a:endParaRPr lang="en-US" sz="1700" dirty="0"/>
          </a:p>
        </p:txBody>
      </p:sp>
      <p:sp>
        <p:nvSpPr>
          <p:cNvPr id="14" name="Text 11"/>
          <p:cNvSpPr/>
          <p:nvPr/>
        </p:nvSpPr>
        <p:spPr>
          <a:xfrm>
            <a:off x="6812280" y="2505456"/>
            <a:ext cx="2432304" cy="274320"/>
          </a:xfrm>
          <a:prstGeom prst="rect">
            <a:avLst/>
          </a:prstGeom>
          <a:noFill/>
          <a:ln/>
        </p:spPr>
        <p:txBody>
          <a:bodyPr wrap="square" lIns="254" tIns="254" rIns="254" bIns="254" rtlCol="0" anchor="ctr">
            <a:normAutofit/>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productivity • disruption evidence</a:t>
            </a:r>
            <a:endParaRPr lang="en-US" sz="1150" dirty="0"/>
          </a:p>
        </p:txBody>
      </p:sp>
      <p:sp>
        <p:nvSpPr>
          <p:cNvPr id="15" name="Shape 12"/>
          <p:cNvSpPr/>
          <p:nvPr/>
        </p:nvSpPr>
        <p:spPr>
          <a:xfrm>
            <a:off x="713232" y="3108960"/>
            <a:ext cx="2743200" cy="841248"/>
          </a:xfrm>
          <a:prstGeom prst="roundRect">
            <a:avLst>
              <a:gd name="adj" fmla="val 9783"/>
            </a:avLst>
          </a:prstGeom>
          <a:solidFill>
            <a:srgbClr val="FFFFFF"/>
          </a:solidFill>
          <a:ln w="16510">
            <a:solidFill>
              <a:srgbClr val="B50000"/>
            </a:solidFill>
            <a:prstDash val="solid"/>
          </a:ln>
        </p:spPr>
        <p:txBody>
          <a:bodyPr/>
          <a:lstStyle/>
          <a:p>
            <a:endParaRPr lang="en-US"/>
          </a:p>
        </p:txBody>
      </p:sp>
      <p:sp>
        <p:nvSpPr>
          <p:cNvPr id="16" name="Text 13"/>
          <p:cNvSpPr/>
          <p:nvPr/>
        </p:nvSpPr>
        <p:spPr>
          <a:xfrm>
            <a:off x="868680" y="3273552"/>
            <a:ext cx="243230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B50000"/>
                </a:solidFill>
                <a:latin typeface="Helvetica Neue" pitchFamily="34" charset="0"/>
                <a:ea typeface="Helvetica Neue" pitchFamily="34" charset="-122"/>
                <a:cs typeface="Helvetica Neue" pitchFamily="34" charset="-120"/>
              </a:rPr>
              <a:t>Design revisions</a:t>
            </a:r>
            <a:endParaRPr lang="en-US" sz="1700" dirty="0"/>
          </a:p>
        </p:txBody>
      </p:sp>
      <p:sp>
        <p:nvSpPr>
          <p:cNvPr id="17" name="Text 14"/>
          <p:cNvSpPr/>
          <p:nvPr/>
        </p:nvSpPr>
        <p:spPr>
          <a:xfrm>
            <a:off x="868680" y="3584448"/>
            <a:ext cx="2432304" cy="274320"/>
          </a:xfrm>
          <a:prstGeom prst="rect">
            <a:avLst/>
          </a:prstGeom>
          <a:noFill/>
          <a:ln/>
        </p:spPr>
        <p:txBody>
          <a:bodyPr wrap="square" lIns="254" tIns="254" rIns="254" bIns="254" rtlCol="0" anchor="ctr">
            <a:normAutofit/>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critical path • causation issues</a:t>
            </a:r>
            <a:endParaRPr lang="en-US" sz="1150" dirty="0"/>
          </a:p>
        </p:txBody>
      </p:sp>
      <p:sp>
        <p:nvSpPr>
          <p:cNvPr id="18" name="Shape 15"/>
          <p:cNvSpPr/>
          <p:nvPr/>
        </p:nvSpPr>
        <p:spPr>
          <a:xfrm>
            <a:off x="3685032" y="3108960"/>
            <a:ext cx="2743200" cy="841248"/>
          </a:xfrm>
          <a:prstGeom prst="roundRect">
            <a:avLst>
              <a:gd name="adj" fmla="val 9783"/>
            </a:avLst>
          </a:prstGeom>
          <a:solidFill>
            <a:srgbClr val="FFFFFF"/>
          </a:solidFill>
          <a:ln w="16510">
            <a:solidFill>
              <a:srgbClr val="163A66"/>
            </a:solidFill>
            <a:prstDash val="solid"/>
          </a:ln>
        </p:spPr>
        <p:txBody>
          <a:bodyPr/>
          <a:lstStyle/>
          <a:p>
            <a:endParaRPr lang="en-US"/>
          </a:p>
        </p:txBody>
      </p:sp>
      <p:sp>
        <p:nvSpPr>
          <p:cNvPr id="19" name="Text 16"/>
          <p:cNvSpPr/>
          <p:nvPr/>
        </p:nvSpPr>
        <p:spPr>
          <a:xfrm>
            <a:off x="3840480" y="3273552"/>
            <a:ext cx="243230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163A66"/>
                </a:solidFill>
                <a:latin typeface="Helvetica Neue" pitchFamily="34" charset="0"/>
                <a:ea typeface="Helvetica Neue" pitchFamily="34" charset="-122"/>
                <a:cs typeface="Helvetica Neue" pitchFamily="34" charset="-120"/>
              </a:rPr>
              <a:t>Material shortages</a:t>
            </a:r>
            <a:endParaRPr lang="en-US" sz="1700" dirty="0"/>
          </a:p>
        </p:txBody>
      </p:sp>
      <p:sp>
        <p:nvSpPr>
          <p:cNvPr id="20" name="Text 17"/>
          <p:cNvSpPr/>
          <p:nvPr/>
        </p:nvSpPr>
        <p:spPr>
          <a:xfrm>
            <a:off x="3840480" y="3584448"/>
            <a:ext cx="2432304" cy="274320"/>
          </a:xfrm>
          <a:prstGeom prst="rect">
            <a:avLst/>
          </a:prstGeom>
          <a:noFill/>
          <a:ln/>
        </p:spPr>
        <p:txBody>
          <a:bodyPr wrap="square" lIns="254" tIns="254" rIns="254" bIns="254" rtlCol="0" anchor="ctr">
            <a:normAutofit/>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procurement • price escalation</a:t>
            </a:r>
            <a:endParaRPr lang="en-US" sz="1150" dirty="0"/>
          </a:p>
        </p:txBody>
      </p:sp>
      <p:sp>
        <p:nvSpPr>
          <p:cNvPr id="21" name="Shape 18"/>
          <p:cNvSpPr/>
          <p:nvPr/>
        </p:nvSpPr>
        <p:spPr>
          <a:xfrm>
            <a:off x="6656832" y="3108960"/>
            <a:ext cx="2743200" cy="841248"/>
          </a:xfrm>
          <a:prstGeom prst="roundRect">
            <a:avLst>
              <a:gd name="adj" fmla="val 9783"/>
            </a:avLst>
          </a:prstGeom>
          <a:solidFill>
            <a:srgbClr val="FFFFFF"/>
          </a:solidFill>
          <a:ln w="16510">
            <a:solidFill>
              <a:srgbClr val="A5164C"/>
            </a:solidFill>
            <a:prstDash val="solid"/>
          </a:ln>
        </p:spPr>
        <p:txBody>
          <a:bodyPr/>
          <a:lstStyle/>
          <a:p>
            <a:endParaRPr lang="en-US"/>
          </a:p>
        </p:txBody>
      </p:sp>
      <p:sp>
        <p:nvSpPr>
          <p:cNvPr id="22" name="Text 19"/>
          <p:cNvSpPr/>
          <p:nvPr/>
        </p:nvSpPr>
        <p:spPr>
          <a:xfrm>
            <a:off x="6812280" y="3273552"/>
            <a:ext cx="243230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A5164C"/>
                </a:solidFill>
                <a:latin typeface="Helvetica Neue" pitchFamily="34" charset="0"/>
                <a:ea typeface="Helvetica Neue" pitchFamily="34" charset="-122"/>
                <a:cs typeface="Helvetica Neue" pitchFamily="34" charset="-120"/>
              </a:rPr>
              <a:t>Financing problems</a:t>
            </a:r>
            <a:endParaRPr lang="en-US" sz="1700" dirty="0"/>
          </a:p>
        </p:txBody>
      </p:sp>
      <p:sp>
        <p:nvSpPr>
          <p:cNvPr id="23" name="Text 20"/>
          <p:cNvSpPr/>
          <p:nvPr/>
        </p:nvSpPr>
        <p:spPr>
          <a:xfrm>
            <a:off x="6812280" y="3584448"/>
            <a:ext cx="2432304" cy="274320"/>
          </a:xfrm>
          <a:prstGeom prst="rect">
            <a:avLst/>
          </a:prstGeom>
          <a:noFill/>
          <a:ln/>
        </p:spPr>
        <p:txBody>
          <a:bodyPr wrap="square" lIns="254" tIns="254" rIns="254" bIns="254" rtlCol="0" anchor="ctr">
            <a:normAutofit/>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priority decisions • disruption</a:t>
            </a:r>
            <a:endParaRPr lang="en-US" sz="1150" dirty="0"/>
          </a:p>
        </p:txBody>
      </p:sp>
      <p:sp>
        <p:nvSpPr>
          <p:cNvPr id="24" name="Shape 21"/>
          <p:cNvSpPr/>
          <p:nvPr/>
        </p:nvSpPr>
        <p:spPr>
          <a:xfrm>
            <a:off x="960120" y="5102352"/>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25" name="Text 22"/>
          <p:cNvSpPr/>
          <p:nvPr/>
        </p:nvSpPr>
        <p:spPr>
          <a:xfrm>
            <a:off x="1170432" y="5074920"/>
            <a:ext cx="9875520" cy="594360"/>
          </a:xfrm>
          <a:prstGeom prst="rect">
            <a:avLst/>
          </a:prstGeom>
          <a:noFill/>
          <a:ln/>
        </p:spPr>
        <p:txBody>
          <a:bodyPr wrap="square" lIns="254" tIns="254" rIns="254" bIns="254" rtlCol="0" anchor="ctr">
            <a:normAutofit fontScale="92500" lnSpcReduction="10000"/>
          </a:bodyPr>
          <a:lstStyle/>
          <a:p>
            <a:pPr marL="0" indent="0">
              <a:buNone/>
            </a:pPr>
            <a:r>
              <a:rPr lang="en-US" sz="2200" b="1" dirty="0">
                <a:solidFill>
                  <a:srgbClr val="071744"/>
                </a:solidFill>
                <a:latin typeface="Helvetica Neue" pitchFamily="34" charset="0"/>
                <a:ea typeface="Helvetica Neue" pitchFamily="34" charset="-122"/>
                <a:cs typeface="Helvetica Neue" pitchFamily="34" charset="-120"/>
              </a:rPr>
              <a:t>Successful project management now includes managing the project under dispute pressure.</a:t>
            </a:r>
            <a:endParaRPr lang="en-US" sz="2200" dirty="0"/>
          </a:p>
        </p:txBody>
      </p:sp>
      <p:sp>
        <p:nvSpPr>
          <p:cNvPr id="26" name="Text 23"/>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27" name="Text 24"/>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02</a:t>
            </a:r>
            <a:endParaRPr lang="en-US" sz="850"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530352" y="566928"/>
            <a:ext cx="1645920" cy="146304"/>
          </a:xfrm>
          <a:prstGeom prst="rect">
            <a:avLst/>
          </a:prstGeom>
          <a:noFill/>
          <a:ln/>
        </p:spPr>
        <p:txBody>
          <a:bodyPr wrap="square" lIns="254" tIns="254" rIns="254" bIns="254" rtlCol="0" anchor="ctr">
            <a:normAutofit/>
          </a:bodyPr>
          <a:lstStyle/>
          <a:p>
            <a:pPr marL="0" indent="0">
              <a:buNone/>
            </a:pPr>
            <a:r>
              <a:rPr lang="en-US" sz="850" b="1" dirty="0">
                <a:solidFill>
                  <a:srgbClr val="6D6D6D"/>
                </a:solidFill>
                <a:latin typeface="Helvetica Neue" pitchFamily="34" charset="0"/>
                <a:ea typeface="Helvetica Neue" pitchFamily="34" charset="-122"/>
                <a:cs typeface="Helvetica Neue" pitchFamily="34" charset="-120"/>
              </a:rPr>
              <a:t>PROBLEM</a:t>
            </a:r>
            <a:endParaRPr lang="en-US" sz="850" dirty="0"/>
          </a:p>
        </p:txBody>
      </p:sp>
      <p:sp>
        <p:nvSpPr>
          <p:cNvPr id="4" name="Text 1"/>
          <p:cNvSpPr/>
          <p:nvPr/>
        </p:nvSpPr>
        <p:spPr>
          <a:xfrm>
            <a:off x="530352" y="960120"/>
            <a:ext cx="8138160" cy="502920"/>
          </a:xfrm>
          <a:prstGeom prst="rect">
            <a:avLst/>
          </a:prstGeom>
          <a:noFill/>
          <a:ln/>
        </p:spPr>
        <p:txBody>
          <a:bodyPr wrap="square" lIns="254" tIns="254" rIns="254" bIns="254" rtlCol="0" anchor="ctr">
            <a:normAutofit/>
          </a:bodyPr>
          <a:lstStyle/>
          <a:p>
            <a:r>
              <a:rPr lang="en-US" sz="2200" b="1" dirty="0">
                <a:solidFill>
                  <a:srgbClr val="071744"/>
                </a:solidFill>
                <a:latin typeface="Helvetica Neue" pitchFamily="34" charset="0"/>
                <a:ea typeface="Helvetica Neue" pitchFamily="34" charset="-122"/>
              </a:rPr>
              <a:t>Construction projects are data-rich but evidence-poor</a:t>
            </a:r>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The issue is rarely absence of information. </a:t>
            </a:r>
            <a:r>
              <a:rPr lang="en-US" sz="1500" b="1" dirty="0">
                <a:solidFill>
                  <a:srgbClr val="595959"/>
                </a:solidFill>
                <a:latin typeface="Helvetica Neue" pitchFamily="34" charset="0"/>
                <a:ea typeface="Helvetica Neue" pitchFamily="34" charset="-122"/>
                <a:cs typeface="Helvetica Neue" pitchFamily="34" charset="-120"/>
              </a:rPr>
              <a:t>It is that information is late, fragmented or not claim-ready</a:t>
            </a:r>
            <a:r>
              <a:rPr lang="en-US" sz="1500" dirty="0">
                <a:solidFill>
                  <a:srgbClr val="595959"/>
                </a:solidFill>
                <a:latin typeface="Helvetica Neue" pitchFamily="34" charset="0"/>
                <a:ea typeface="Helvetica Neue" pitchFamily="34" charset="-122"/>
                <a:cs typeface="Helvetica Neue" pitchFamily="34" charset="-120"/>
              </a:rPr>
              <a:t>.</a:t>
            </a:r>
            <a:endParaRPr lang="en-US" sz="1500" dirty="0"/>
          </a:p>
        </p:txBody>
      </p:sp>
      <p:sp>
        <p:nvSpPr>
          <p:cNvPr id="6" name="Text 3"/>
          <p:cNvSpPr/>
          <p:nvPr/>
        </p:nvSpPr>
        <p:spPr>
          <a:xfrm>
            <a:off x="868680" y="2148840"/>
            <a:ext cx="4206240" cy="393192"/>
          </a:xfrm>
          <a:prstGeom prst="rect">
            <a:avLst/>
          </a:prstGeom>
          <a:noFill/>
          <a:ln/>
        </p:spPr>
        <p:txBody>
          <a:bodyPr wrap="square" lIns="254" tIns="254" rIns="254" bIns="254" rtlCol="0" anchor="ctr">
            <a:normAutofit/>
          </a:bodyPr>
          <a:lstStyle/>
          <a:p>
            <a:pPr marL="0" indent="0">
              <a:buNone/>
            </a:pPr>
            <a:r>
              <a:rPr lang="en-US" b="1" dirty="0">
                <a:solidFill>
                  <a:srgbClr val="2E5A1B"/>
                </a:solidFill>
                <a:latin typeface="Helvetica Neue" pitchFamily="34" charset="0"/>
                <a:ea typeface="Helvetica Neue" pitchFamily="34" charset="-122"/>
                <a:cs typeface="Helvetica Neue" pitchFamily="34" charset="-120"/>
              </a:rPr>
              <a:t>Too much data</a:t>
            </a:r>
            <a:endParaRPr lang="en-US" dirty="0"/>
          </a:p>
        </p:txBody>
      </p:sp>
      <p:sp>
        <p:nvSpPr>
          <p:cNvPr id="7" name="Text 4"/>
          <p:cNvSpPr/>
          <p:nvPr/>
        </p:nvSpPr>
        <p:spPr>
          <a:xfrm>
            <a:off x="868680" y="2926080"/>
            <a:ext cx="4206240" cy="393192"/>
          </a:xfrm>
          <a:prstGeom prst="rect">
            <a:avLst/>
          </a:prstGeom>
          <a:noFill/>
          <a:ln/>
        </p:spPr>
        <p:txBody>
          <a:bodyPr wrap="square" lIns="254" tIns="254" rIns="254" bIns="254" rtlCol="0" anchor="ctr">
            <a:normAutofit/>
          </a:bodyPr>
          <a:lstStyle/>
          <a:p>
            <a:pPr marL="0" indent="0">
              <a:buNone/>
            </a:pPr>
            <a:r>
              <a:rPr lang="en-US" b="1" dirty="0">
                <a:solidFill>
                  <a:srgbClr val="006A7D"/>
                </a:solidFill>
                <a:latin typeface="Helvetica Neue" pitchFamily="34" charset="0"/>
                <a:ea typeface="Helvetica Neue" pitchFamily="34" charset="-122"/>
                <a:cs typeface="Helvetica Neue" pitchFamily="34" charset="-120"/>
              </a:rPr>
              <a:t>Too little structure</a:t>
            </a:r>
            <a:endParaRPr lang="en-US" dirty="0"/>
          </a:p>
        </p:txBody>
      </p:sp>
      <p:sp>
        <p:nvSpPr>
          <p:cNvPr id="8" name="Text 5"/>
          <p:cNvSpPr/>
          <p:nvPr/>
        </p:nvSpPr>
        <p:spPr>
          <a:xfrm>
            <a:off x="868680" y="3703320"/>
            <a:ext cx="4206240" cy="393192"/>
          </a:xfrm>
          <a:prstGeom prst="rect">
            <a:avLst/>
          </a:prstGeom>
          <a:noFill/>
          <a:ln/>
        </p:spPr>
        <p:txBody>
          <a:bodyPr wrap="square" lIns="254" tIns="254" rIns="254" bIns="254" rtlCol="0" anchor="ctr">
            <a:normAutofit/>
          </a:bodyPr>
          <a:lstStyle/>
          <a:p>
            <a:pPr marL="0" indent="0">
              <a:buNone/>
            </a:pPr>
            <a:r>
              <a:rPr lang="en-US" b="1" dirty="0">
                <a:solidFill>
                  <a:srgbClr val="D89000"/>
                </a:solidFill>
                <a:latin typeface="Helvetica Neue" pitchFamily="34" charset="0"/>
                <a:ea typeface="Helvetica Neue" pitchFamily="34" charset="-122"/>
                <a:cs typeface="Helvetica Neue" pitchFamily="34" charset="-120"/>
              </a:rPr>
              <a:t>Too late analysis</a:t>
            </a:r>
            <a:endParaRPr lang="en-US" dirty="0"/>
          </a:p>
        </p:txBody>
      </p:sp>
      <p:sp>
        <p:nvSpPr>
          <p:cNvPr id="9" name="Text 6"/>
          <p:cNvSpPr/>
          <p:nvPr/>
        </p:nvSpPr>
        <p:spPr>
          <a:xfrm>
            <a:off x="868680" y="4480560"/>
            <a:ext cx="4206240" cy="393192"/>
          </a:xfrm>
          <a:prstGeom prst="rect">
            <a:avLst/>
          </a:prstGeom>
          <a:noFill/>
          <a:ln/>
        </p:spPr>
        <p:txBody>
          <a:bodyPr wrap="square" lIns="254" tIns="254" rIns="254" bIns="254" rtlCol="0" anchor="ctr">
            <a:normAutofit/>
          </a:bodyPr>
          <a:lstStyle/>
          <a:p>
            <a:pPr marL="0" indent="0">
              <a:buNone/>
            </a:pPr>
            <a:r>
              <a:rPr lang="en-US" b="1" dirty="0">
                <a:solidFill>
                  <a:srgbClr val="A5164C"/>
                </a:solidFill>
                <a:latin typeface="Helvetica Neue" pitchFamily="34" charset="0"/>
                <a:ea typeface="Helvetica Neue" pitchFamily="34" charset="-122"/>
                <a:cs typeface="Helvetica Neue" pitchFamily="34" charset="-120"/>
              </a:rPr>
              <a:t>Too weak traceability</a:t>
            </a:r>
            <a:endParaRPr lang="en-US" dirty="0"/>
          </a:p>
        </p:txBody>
      </p:sp>
      <p:sp>
        <p:nvSpPr>
          <p:cNvPr id="10" name="Text 7"/>
          <p:cNvSpPr/>
          <p:nvPr/>
        </p:nvSpPr>
        <p:spPr>
          <a:xfrm>
            <a:off x="5486400" y="2423160"/>
            <a:ext cx="5120640" cy="1234440"/>
          </a:xfrm>
          <a:prstGeom prst="rect">
            <a:avLst/>
          </a:prstGeom>
          <a:noFill/>
          <a:ln/>
        </p:spPr>
        <p:txBody>
          <a:bodyPr wrap="square" lIns="254" tIns="254" rIns="254" bIns="254" rtlCol="0" anchor="ctr">
            <a:normAutofit fontScale="92500" lnSpcReduction="20000"/>
          </a:bodyPr>
          <a:lstStyle/>
          <a:p>
            <a:pPr marL="0" indent="0">
              <a:buNone/>
            </a:pPr>
            <a:r>
              <a:rPr lang="en-US" sz="2700" b="1" dirty="0">
                <a:solidFill>
                  <a:srgbClr val="111111"/>
                </a:solidFill>
                <a:latin typeface="Helvetica Neue" pitchFamily="34" charset="0"/>
                <a:ea typeface="Helvetica Neue" pitchFamily="34" charset="-122"/>
                <a:cs typeface="Helvetica Neue" pitchFamily="34" charset="-120"/>
              </a:rPr>
              <a:t>The challenge is not collecting more information.</a:t>
            </a:r>
            <a:endParaRPr lang="en-US" sz="2700" dirty="0"/>
          </a:p>
          <a:p>
            <a:pPr marL="0" indent="0">
              <a:buNone/>
            </a:pPr>
            <a:r>
              <a:rPr lang="en-US" sz="2700" b="1" dirty="0">
                <a:solidFill>
                  <a:srgbClr val="111111"/>
                </a:solidFill>
                <a:latin typeface="Helvetica Neue" pitchFamily="34" charset="0"/>
                <a:ea typeface="Helvetica Neue" pitchFamily="34" charset="-122"/>
                <a:cs typeface="Helvetica Neue" pitchFamily="34" charset="-120"/>
              </a:rPr>
              <a:t>The challenge is turning it into claim-ready evidence.</a:t>
            </a:r>
            <a:endParaRPr lang="en-US" sz="2700" dirty="0"/>
          </a:p>
        </p:txBody>
      </p:sp>
      <p:sp>
        <p:nvSpPr>
          <p:cNvPr id="11" name="Text 8"/>
          <p:cNvSpPr/>
          <p:nvPr/>
        </p:nvSpPr>
        <p:spPr>
          <a:xfrm>
            <a:off x="5504687" y="4041648"/>
            <a:ext cx="5059795" cy="896112"/>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Data becomes evidence only when it is structured, contextual, traceable and capable of being explained.</a:t>
            </a:r>
            <a:endParaRPr lang="en-US" sz="1500" dirty="0"/>
          </a:p>
        </p:txBody>
      </p:sp>
      <p:sp>
        <p:nvSpPr>
          <p:cNvPr id="12" name="Shape 9"/>
          <p:cNvSpPr/>
          <p:nvPr/>
        </p:nvSpPr>
        <p:spPr>
          <a:xfrm>
            <a:off x="960120" y="5330952"/>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13" name="Text 10"/>
          <p:cNvSpPr/>
          <p:nvPr/>
        </p:nvSpPr>
        <p:spPr>
          <a:xfrm>
            <a:off x="1170432" y="5303520"/>
            <a:ext cx="9875520" cy="594360"/>
          </a:xfrm>
          <a:prstGeom prst="rect">
            <a:avLst/>
          </a:prstGeom>
          <a:noFill/>
          <a:ln/>
        </p:spPr>
        <p:txBody>
          <a:bodyPr wrap="square" lIns="254" tIns="254" rIns="254" bIns="254" rtlCol="0" anchor="ctr">
            <a:normAutofit/>
          </a:bodyPr>
          <a:lstStyle/>
          <a:p>
            <a:pPr marL="0" indent="0">
              <a:buNone/>
            </a:pPr>
            <a:r>
              <a:rPr lang="en-US" b="1" dirty="0">
                <a:solidFill>
                  <a:srgbClr val="071744"/>
                </a:solidFill>
                <a:latin typeface="Helvetica Neue" pitchFamily="34" charset="0"/>
                <a:ea typeface="Helvetica Neue" pitchFamily="34" charset="-122"/>
                <a:cs typeface="Helvetica Neue" pitchFamily="34" charset="-120"/>
              </a:rPr>
              <a:t>The question is not “do we have documents?” It is “can we prove the issue clearly?”</a:t>
            </a:r>
            <a:endParaRPr lang="en-US" dirty="0"/>
          </a:p>
        </p:txBody>
      </p:sp>
      <p:sp>
        <p:nvSpPr>
          <p:cNvPr id="14" name="Text 11"/>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15" name="Text 12"/>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03</a:t>
            </a:r>
            <a:endParaRPr lang="en-US" sz="850"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530352" y="566928"/>
            <a:ext cx="1645920" cy="146304"/>
          </a:xfrm>
          <a:prstGeom prst="rect">
            <a:avLst/>
          </a:prstGeom>
          <a:noFill/>
          <a:ln/>
        </p:spPr>
        <p:txBody>
          <a:bodyPr wrap="square" lIns="254" tIns="254" rIns="254" bIns="254" rtlCol="0" anchor="ctr">
            <a:normAutofit/>
          </a:bodyPr>
          <a:lstStyle/>
          <a:p>
            <a:pPr marL="0" indent="0">
              <a:buNone/>
            </a:pPr>
            <a:r>
              <a:rPr lang="en-US" sz="850" b="1" dirty="0">
                <a:solidFill>
                  <a:srgbClr val="6D6D6D"/>
                </a:solidFill>
                <a:latin typeface="Helvetica Neue" pitchFamily="34" charset="0"/>
                <a:ea typeface="Helvetica Neue" pitchFamily="34" charset="-122"/>
                <a:cs typeface="Helvetica Neue" pitchFamily="34" charset="-120"/>
              </a:rPr>
              <a:t>FRAMEWORK</a:t>
            </a:r>
            <a:endParaRPr lang="en-US" sz="850" dirty="0"/>
          </a:p>
        </p:txBody>
      </p:sp>
      <p:sp>
        <p:nvSpPr>
          <p:cNvPr id="4" name="Text 1"/>
          <p:cNvSpPr/>
          <p:nvPr/>
        </p:nvSpPr>
        <p:spPr>
          <a:xfrm>
            <a:off x="530352" y="960120"/>
            <a:ext cx="8138160" cy="502920"/>
          </a:xfrm>
          <a:prstGeom prst="rect">
            <a:avLst/>
          </a:prstGeom>
          <a:noFill/>
          <a:ln/>
        </p:spPr>
        <p:txBody>
          <a:bodyPr wrap="square" lIns="254" tIns="254" rIns="254" bIns="254" rtlCol="0" anchor="ctr">
            <a:normAutofit/>
          </a:bodyPr>
          <a:lstStyle/>
          <a:p>
            <a:r>
              <a:rPr lang="en-US" sz="2200" b="1" dirty="0">
                <a:solidFill>
                  <a:srgbClr val="071744"/>
                </a:solidFill>
                <a:latin typeface="Helvetica Neue" pitchFamily="34" charset="0"/>
                <a:ea typeface="Helvetica Neue" pitchFamily="34" charset="-122"/>
              </a:rPr>
              <a:t>From Site to Hearing Room</a:t>
            </a:r>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The same facts travel through five stages.</a:t>
            </a:r>
            <a:endParaRPr lang="en-US" sz="1500" dirty="0"/>
          </a:p>
        </p:txBody>
      </p:sp>
      <p:sp>
        <p:nvSpPr>
          <p:cNvPr id="6" name="Shape 3"/>
          <p:cNvSpPr/>
          <p:nvPr/>
        </p:nvSpPr>
        <p:spPr>
          <a:xfrm>
            <a:off x="658368" y="2267712"/>
            <a:ext cx="1975104" cy="1874520"/>
          </a:xfrm>
          <a:prstGeom prst="roundRect">
            <a:avLst>
              <a:gd name="adj" fmla="val 4390"/>
            </a:avLst>
          </a:prstGeom>
          <a:solidFill>
            <a:srgbClr val="FFFFFF"/>
          </a:solidFill>
          <a:ln w="22860">
            <a:solidFill>
              <a:srgbClr val="2E5A1B"/>
            </a:solidFill>
            <a:prstDash val="solid"/>
          </a:ln>
        </p:spPr>
        <p:txBody>
          <a:bodyPr/>
          <a:lstStyle/>
          <a:p>
            <a:endParaRPr lang="en-US"/>
          </a:p>
        </p:txBody>
      </p:sp>
      <p:sp>
        <p:nvSpPr>
          <p:cNvPr id="7" name="Text 4"/>
          <p:cNvSpPr/>
          <p:nvPr/>
        </p:nvSpPr>
        <p:spPr>
          <a:xfrm>
            <a:off x="822960" y="2468880"/>
            <a:ext cx="292608" cy="256032"/>
          </a:xfrm>
          <a:prstGeom prst="rect">
            <a:avLst/>
          </a:prstGeom>
          <a:noFill/>
          <a:ln/>
        </p:spPr>
        <p:txBody>
          <a:bodyPr wrap="square" lIns="254" tIns="254" rIns="254" bIns="254" rtlCol="0" anchor="ctr">
            <a:normAutofit lnSpcReduction="10000"/>
          </a:bodyPr>
          <a:lstStyle/>
          <a:p>
            <a:pPr marL="0" indent="0">
              <a:buNone/>
            </a:pPr>
            <a:r>
              <a:rPr lang="en-US" sz="1800" b="1" dirty="0">
                <a:solidFill>
                  <a:srgbClr val="2E5A1B"/>
                </a:solidFill>
                <a:latin typeface="Helvetica Neue" pitchFamily="34" charset="0"/>
                <a:ea typeface="Helvetica Neue" pitchFamily="34" charset="-122"/>
                <a:cs typeface="Helvetica Neue" pitchFamily="34" charset="-120"/>
              </a:rPr>
              <a:t>1</a:t>
            </a:r>
            <a:endParaRPr lang="en-US" sz="1800" dirty="0"/>
          </a:p>
        </p:txBody>
      </p:sp>
      <p:sp>
        <p:nvSpPr>
          <p:cNvPr id="8" name="Text 5"/>
          <p:cNvSpPr/>
          <p:nvPr/>
        </p:nvSpPr>
        <p:spPr>
          <a:xfrm>
            <a:off x="1225296" y="2450592"/>
            <a:ext cx="1289304" cy="292608"/>
          </a:xfrm>
          <a:prstGeom prst="rect">
            <a:avLst/>
          </a:prstGeom>
          <a:noFill/>
          <a:ln/>
        </p:spPr>
        <p:txBody>
          <a:bodyPr wrap="square" lIns="254" tIns="254" rIns="254" bIns="254" rtlCol="0" anchor="ctr">
            <a:normAutofit/>
          </a:bodyPr>
          <a:lstStyle/>
          <a:p>
            <a:pPr marL="0" indent="0">
              <a:buNone/>
            </a:pPr>
            <a:r>
              <a:rPr lang="en-US" sz="1700" b="1" dirty="0">
                <a:solidFill>
                  <a:srgbClr val="2E5A1B"/>
                </a:solidFill>
                <a:latin typeface="Helvetica Neue" pitchFamily="34" charset="0"/>
                <a:ea typeface="Helvetica Neue" pitchFamily="34" charset="-122"/>
                <a:cs typeface="Helvetica Neue" pitchFamily="34" charset="-120"/>
              </a:rPr>
              <a:t>Capture</a:t>
            </a:r>
            <a:endParaRPr lang="en-US" sz="1700" dirty="0"/>
          </a:p>
        </p:txBody>
      </p:sp>
      <p:sp>
        <p:nvSpPr>
          <p:cNvPr id="9" name="Text 6"/>
          <p:cNvSpPr/>
          <p:nvPr/>
        </p:nvSpPr>
        <p:spPr>
          <a:xfrm>
            <a:off x="1225296" y="2807208"/>
            <a:ext cx="1289304" cy="201168"/>
          </a:xfrm>
          <a:prstGeom prst="rect">
            <a:avLst/>
          </a:prstGeom>
          <a:noFill/>
          <a:ln/>
        </p:spPr>
        <p:txBody>
          <a:bodyPr wrap="square" lIns="254" tIns="254" rIns="254" bIns="254" rtlCol="0" anchor="ctr">
            <a:normAutofit/>
          </a:bodyPr>
          <a:lstStyle/>
          <a:p>
            <a:pPr marL="0" indent="0">
              <a:buNone/>
            </a:pPr>
            <a:r>
              <a:rPr lang="en-US" sz="1050" i="1" dirty="0">
                <a:solidFill>
                  <a:srgbClr val="555555"/>
                </a:solidFill>
                <a:latin typeface="Helvetica Neue" pitchFamily="34" charset="0"/>
                <a:ea typeface="Helvetica Neue" pitchFamily="34" charset="-122"/>
                <a:cs typeface="Helvetica Neue" pitchFamily="34" charset="-120"/>
              </a:rPr>
              <a:t>site signals</a:t>
            </a:r>
            <a:endParaRPr lang="en-US" sz="1050" dirty="0"/>
          </a:p>
        </p:txBody>
      </p:sp>
      <p:sp>
        <p:nvSpPr>
          <p:cNvPr id="10" name="Shape 7"/>
          <p:cNvSpPr/>
          <p:nvPr/>
        </p:nvSpPr>
        <p:spPr>
          <a:xfrm>
            <a:off x="914400" y="3108960"/>
            <a:ext cx="1463040" cy="27432"/>
          </a:xfrm>
          <a:prstGeom prst="rect">
            <a:avLst/>
          </a:prstGeom>
          <a:solidFill>
            <a:srgbClr val="2E5A1B"/>
          </a:solidFill>
          <a:ln w="12700">
            <a:solidFill>
              <a:srgbClr val="2E5A1B">
                <a:alpha val="0"/>
              </a:srgbClr>
            </a:solidFill>
            <a:prstDash val="solid"/>
          </a:ln>
        </p:spPr>
        <p:txBody>
          <a:bodyPr/>
          <a:lstStyle/>
          <a:p>
            <a:endParaRPr lang="en-US"/>
          </a:p>
        </p:txBody>
      </p:sp>
      <p:sp>
        <p:nvSpPr>
          <p:cNvPr id="11" name="Shape 8"/>
          <p:cNvSpPr/>
          <p:nvPr/>
        </p:nvSpPr>
        <p:spPr>
          <a:xfrm>
            <a:off x="2871216" y="2267712"/>
            <a:ext cx="1975104" cy="1874520"/>
          </a:xfrm>
          <a:prstGeom prst="roundRect">
            <a:avLst>
              <a:gd name="adj" fmla="val 4390"/>
            </a:avLst>
          </a:prstGeom>
          <a:solidFill>
            <a:srgbClr val="FFFFFF"/>
          </a:solidFill>
          <a:ln w="22860">
            <a:solidFill>
              <a:srgbClr val="006A7D"/>
            </a:solidFill>
            <a:prstDash val="solid"/>
          </a:ln>
        </p:spPr>
        <p:txBody>
          <a:bodyPr/>
          <a:lstStyle/>
          <a:p>
            <a:endParaRPr lang="en-US"/>
          </a:p>
        </p:txBody>
      </p:sp>
      <p:sp>
        <p:nvSpPr>
          <p:cNvPr id="12" name="Text 9"/>
          <p:cNvSpPr/>
          <p:nvPr/>
        </p:nvSpPr>
        <p:spPr>
          <a:xfrm>
            <a:off x="3035808" y="2468880"/>
            <a:ext cx="292608" cy="256032"/>
          </a:xfrm>
          <a:prstGeom prst="rect">
            <a:avLst/>
          </a:prstGeom>
          <a:noFill/>
          <a:ln/>
        </p:spPr>
        <p:txBody>
          <a:bodyPr wrap="square" lIns="254" tIns="254" rIns="254" bIns="254" rtlCol="0" anchor="ctr">
            <a:normAutofit lnSpcReduction="10000"/>
          </a:bodyPr>
          <a:lstStyle/>
          <a:p>
            <a:pPr marL="0" indent="0">
              <a:buNone/>
            </a:pPr>
            <a:r>
              <a:rPr lang="en-US" sz="1800" b="1" dirty="0">
                <a:solidFill>
                  <a:srgbClr val="006A7D"/>
                </a:solidFill>
                <a:latin typeface="Helvetica Neue" pitchFamily="34" charset="0"/>
                <a:ea typeface="Helvetica Neue" pitchFamily="34" charset="-122"/>
                <a:cs typeface="Helvetica Neue" pitchFamily="34" charset="-120"/>
              </a:rPr>
              <a:t>2</a:t>
            </a:r>
            <a:endParaRPr lang="en-US" sz="1800" dirty="0"/>
          </a:p>
        </p:txBody>
      </p:sp>
      <p:sp>
        <p:nvSpPr>
          <p:cNvPr id="13" name="Text 10"/>
          <p:cNvSpPr/>
          <p:nvPr/>
        </p:nvSpPr>
        <p:spPr>
          <a:xfrm>
            <a:off x="3438144" y="2450592"/>
            <a:ext cx="1289304" cy="292608"/>
          </a:xfrm>
          <a:prstGeom prst="rect">
            <a:avLst/>
          </a:prstGeom>
          <a:noFill/>
          <a:ln/>
        </p:spPr>
        <p:txBody>
          <a:bodyPr wrap="square" lIns="254" tIns="254" rIns="254" bIns="254" rtlCol="0" anchor="ctr">
            <a:normAutofit/>
          </a:bodyPr>
          <a:lstStyle/>
          <a:p>
            <a:pPr marL="0" indent="0">
              <a:buNone/>
            </a:pPr>
            <a:r>
              <a:rPr lang="en-US" sz="1700" b="1" dirty="0">
                <a:solidFill>
                  <a:srgbClr val="006A7D"/>
                </a:solidFill>
                <a:latin typeface="Helvetica Neue" pitchFamily="34" charset="0"/>
                <a:ea typeface="Helvetica Neue" pitchFamily="34" charset="-122"/>
                <a:cs typeface="Helvetica Neue" pitchFamily="34" charset="-120"/>
              </a:rPr>
              <a:t>Structure</a:t>
            </a:r>
            <a:endParaRPr lang="en-US" sz="1700" dirty="0"/>
          </a:p>
        </p:txBody>
      </p:sp>
      <p:sp>
        <p:nvSpPr>
          <p:cNvPr id="14" name="Text 11"/>
          <p:cNvSpPr/>
          <p:nvPr/>
        </p:nvSpPr>
        <p:spPr>
          <a:xfrm>
            <a:off x="3438144" y="2807208"/>
            <a:ext cx="1289304" cy="201168"/>
          </a:xfrm>
          <a:prstGeom prst="rect">
            <a:avLst/>
          </a:prstGeom>
          <a:noFill/>
          <a:ln/>
        </p:spPr>
        <p:txBody>
          <a:bodyPr wrap="square" lIns="254" tIns="254" rIns="254" bIns="254" rtlCol="0" anchor="ctr">
            <a:normAutofit/>
          </a:bodyPr>
          <a:lstStyle/>
          <a:p>
            <a:pPr marL="0" indent="0">
              <a:buNone/>
            </a:pPr>
            <a:r>
              <a:rPr lang="en-US" sz="1050" i="1" dirty="0">
                <a:solidFill>
                  <a:srgbClr val="555555"/>
                </a:solidFill>
                <a:latin typeface="Helvetica Neue" pitchFamily="34" charset="0"/>
                <a:ea typeface="Helvetica Neue" pitchFamily="34" charset="-122"/>
                <a:cs typeface="Helvetica Neue" pitchFamily="34" charset="-120"/>
              </a:rPr>
              <a:t>project data</a:t>
            </a:r>
            <a:endParaRPr lang="en-US" sz="1050" dirty="0"/>
          </a:p>
        </p:txBody>
      </p:sp>
      <p:sp>
        <p:nvSpPr>
          <p:cNvPr id="15" name="Shape 12"/>
          <p:cNvSpPr/>
          <p:nvPr/>
        </p:nvSpPr>
        <p:spPr>
          <a:xfrm>
            <a:off x="3127248" y="3108960"/>
            <a:ext cx="1463040" cy="27432"/>
          </a:xfrm>
          <a:prstGeom prst="rect">
            <a:avLst/>
          </a:prstGeom>
          <a:solidFill>
            <a:srgbClr val="006A7D"/>
          </a:solidFill>
          <a:ln w="12700">
            <a:solidFill>
              <a:srgbClr val="006A7D">
                <a:alpha val="0"/>
              </a:srgbClr>
            </a:solidFill>
            <a:prstDash val="solid"/>
          </a:ln>
        </p:spPr>
        <p:txBody>
          <a:bodyPr/>
          <a:lstStyle/>
          <a:p>
            <a:endParaRPr lang="en-US"/>
          </a:p>
        </p:txBody>
      </p:sp>
      <p:sp>
        <p:nvSpPr>
          <p:cNvPr id="16" name="Shape 13"/>
          <p:cNvSpPr/>
          <p:nvPr/>
        </p:nvSpPr>
        <p:spPr>
          <a:xfrm>
            <a:off x="5084064" y="2267712"/>
            <a:ext cx="1975104" cy="1874520"/>
          </a:xfrm>
          <a:prstGeom prst="roundRect">
            <a:avLst>
              <a:gd name="adj" fmla="val 4390"/>
            </a:avLst>
          </a:prstGeom>
          <a:solidFill>
            <a:srgbClr val="FFFFFF"/>
          </a:solidFill>
          <a:ln w="22860">
            <a:solidFill>
              <a:srgbClr val="D89000"/>
            </a:solidFill>
            <a:prstDash val="solid"/>
          </a:ln>
        </p:spPr>
        <p:txBody>
          <a:bodyPr/>
          <a:lstStyle/>
          <a:p>
            <a:endParaRPr lang="en-US"/>
          </a:p>
        </p:txBody>
      </p:sp>
      <p:sp>
        <p:nvSpPr>
          <p:cNvPr id="17" name="Text 14"/>
          <p:cNvSpPr/>
          <p:nvPr/>
        </p:nvSpPr>
        <p:spPr>
          <a:xfrm>
            <a:off x="5248656" y="2468880"/>
            <a:ext cx="292608" cy="256032"/>
          </a:xfrm>
          <a:prstGeom prst="rect">
            <a:avLst/>
          </a:prstGeom>
          <a:noFill/>
          <a:ln/>
        </p:spPr>
        <p:txBody>
          <a:bodyPr wrap="square" lIns="254" tIns="254" rIns="254" bIns="254" rtlCol="0" anchor="ctr">
            <a:normAutofit lnSpcReduction="10000"/>
          </a:bodyPr>
          <a:lstStyle/>
          <a:p>
            <a:pPr marL="0" indent="0">
              <a:buNone/>
            </a:pPr>
            <a:r>
              <a:rPr lang="en-US" sz="1800" b="1" dirty="0">
                <a:solidFill>
                  <a:srgbClr val="D89000"/>
                </a:solidFill>
                <a:latin typeface="Helvetica Neue" pitchFamily="34" charset="0"/>
                <a:ea typeface="Helvetica Neue" pitchFamily="34" charset="-122"/>
                <a:cs typeface="Helvetica Neue" pitchFamily="34" charset="-120"/>
              </a:rPr>
              <a:t>3</a:t>
            </a:r>
            <a:endParaRPr lang="en-US" sz="1800" dirty="0"/>
          </a:p>
        </p:txBody>
      </p:sp>
      <p:sp>
        <p:nvSpPr>
          <p:cNvPr id="18" name="Text 15"/>
          <p:cNvSpPr/>
          <p:nvPr/>
        </p:nvSpPr>
        <p:spPr>
          <a:xfrm>
            <a:off x="5650992" y="2450592"/>
            <a:ext cx="1289304" cy="292608"/>
          </a:xfrm>
          <a:prstGeom prst="rect">
            <a:avLst/>
          </a:prstGeom>
          <a:noFill/>
          <a:ln/>
        </p:spPr>
        <p:txBody>
          <a:bodyPr wrap="square" lIns="254" tIns="254" rIns="254" bIns="254" rtlCol="0" anchor="ctr">
            <a:normAutofit/>
          </a:bodyPr>
          <a:lstStyle/>
          <a:p>
            <a:pPr marL="0" indent="0">
              <a:buNone/>
            </a:pPr>
            <a:r>
              <a:rPr lang="en-US" sz="1700" b="1" dirty="0">
                <a:solidFill>
                  <a:srgbClr val="D89000"/>
                </a:solidFill>
                <a:latin typeface="Helvetica Neue" pitchFamily="34" charset="0"/>
                <a:ea typeface="Helvetica Neue" pitchFamily="34" charset="-122"/>
                <a:cs typeface="Helvetica Neue" pitchFamily="34" charset="-120"/>
              </a:rPr>
              <a:t>Connect</a:t>
            </a:r>
            <a:endParaRPr lang="en-US" sz="1700" dirty="0"/>
          </a:p>
        </p:txBody>
      </p:sp>
      <p:sp>
        <p:nvSpPr>
          <p:cNvPr id="19" name="Text 16"/>
          <p:cNvSpPr/>
          <p:nvPr/>
        </p:nvSpPr>
        <p:spPr>
          <a:xfrm>
            <a:off x="5650992" y="2807208"/>
            <a:ext cx="1289304" cy="201168"/>
          </a:xfrm>
          <a:prstGeom prst="rect">
            <a:avLst/>
          </a:prstGeom>
          <a:noFill/>
          <a:ln/>
        </p:spPr>
        <p:txBody>
          <a:bodyPr wrap="square" lIns="254" tIns="254" rIns="254" bIns="254" rtlCol="0" anchor="ctr">
            <a:normAutofit/>
          </a:bodyPr>
          <a:lstStyle/>
          <a:p>
            <a:pPr marL="0" indent="0">
              <a:buNone/>
            </a:pPr>
            <a:r>
              <a:rPr lang="en-US" sz="1050" i="1" dirty="0">
                <a:solidFill>
                  <a:srgbClr val="555555"/>
                </a:solidFill>
                <a:latin typeface="Helvetica Neue" pitchFamily="34" charset="0"/>
                <a:ea typeface="Helvetica Neue" pitchFamily="34" charset="-122"/>
                <a:cs typeface="Helvetica Neue" pitchFamily="34" charset="-120"/>
              </a:rPr>
              <a:t>contract issues</a:t>
            </a:r>
            <a:endParaRPr lang="en-US" sz="1050" dirty="0"/>
          </a:p>
        </p:txBody>
      </p:sp>
      <p:sp>
        <p:nvSpPr>
          <p:cNvPr id="20" name="Shape 17"/>
          <p:cNvSpPr/>
          <p:nvPr/>
        </p:nvSpPr>
        <p:spPr>
          <a:xfrm>
            <a:off x="5340096" y="3108960"/>
            <a:ext cx="1463040" cy="27432"/>
          </a:xfrm>
          <a:prstGeom prst="rect">
            <a:avLst/>
          </a:prstGeom>
          <a:solidFill>
            <a:srgbClr val="D89000"/>
          </a:solidFill>
          <a:ln w="12700">
            <a:solidFill>
              <a:srgbClr val="D89000">
                <a:alpha val="0"/>
              </a:srgbClr>
            </a:solidFill>
            <a:prstDash val="solid"/>
          </a:ln>
        </p:spPr>
        <p:txBody>
          <a:bodyPr/>
          <a:lstStyle/>
          <a:p>
            <a:endParaRPr lang="en-US"/>
          </a:p>
        </p:txBody>
      </p:sp>
      <p:sp>
        <p:nvSpPr>
          <p:cNvPr id="21" name="Shape 18"/>
          <p:cNvSpPr/>
          <p:nvPr/>
        </p:nvSpPr>
        <p:spPr>
          <a:xfrm>
            <a:off x="7296912" y="2267712"/>
            <a:ext cx="1975104" cy="1874520"/>
          </a:xfrm>
          <a:prstGeom prst="roundRect">
            <a:avLst>
              <a:gd name="adj" fmla="val 4390"/>
            </a:avLst>
          </a:prstGeom>
          <a:solidFill>
            <a:srgbClr val="FFFFFF"/>
          </a:solidFill>
          <a:ln w="22860">
            <a:solidFill>
              <a:srgbClr val="B50000"/>
            </a:solidFill>
            <a:prstDash val="solid"/>
          </a:ln>
        </p:spPr>
        <p:txBody>
          <a:bodyPr/>
          <a:lstStyle/>
          <a:p>
            <a:endParaRPr lang="en-US"/>
          </a:p>
        </p:txBody>
      </p:sp>
      <p:sp>
        <p:nvSpPr>
          <p:cNvPr id="22" name="Text 19"/>
          <p:cNvSpPr/>
          <p:nvPr/>
        </p:nvSpPr>
        <p:spPr>
          <a:xfrm>
            <a:off x="7461504" y="2468880"/>
            <a:ext cx="292608" cy="256032"/>
          </a:xfrm>
          <a:prstGeom prst="rect">
            <a:avLst/>
          </a:prstGeom>
          <a:noFill/>
          <a:ln/>
        </p:spPr>
        <p:txBody>
          <a:bodyPr wrap="square" lIns="254" tIns="254" rIns="254" bIns="254" rtlCol="0" anchor="ctr">
            <a:normAutofit lnSpcReduction="10000"/>
          </a:bodyPr>
          <a:lstStyle/>
          <a:p>
            <a:pPr marL="0" indent="0">
              <a:buNone/>
            </a:pPr>
            <a:r>
              <a:rPr lang="en-US" sz="1800" b="1" dirty="0">
                <a:solidFill>
                  <a:srgbClr val="B50000"/>
                </a:solidFill>
                <a:latin typeface="Helvetica Neue" pitchFamily="34" charset="0"/>
                <a:ea typeface="Helvetica Neue" pitchFamily="34" charset="-122"/>
                <a:cs typeface="Helvetica Neue" pitchFamily="34" charset="-120"/>
              </a:rPr>
              <a:t>4</a:t>
            </a:r>
            <a:endParaRPr lang="en-US" sz="1800" dirty="0"/>
          </a:p>
        </p:txBody>
      </p:sp>
      <p:sp>
        <p:nvSpPr>
          <p:cNvPr id="23" name="Text 20"/>
          <p:cNvSpPr/>
          <p:nvPr/>
        </p:nvSpPr>
        <p:spPr>
          <a:xfrm>
            <a:off x="7863840" y="2450592"/>
            <a:ext cx="1289304" cy="292608"/>
          </a:xfrm>
          <a:prstGeom prst="rect">
            <a:avLst/>
          </a:prstGeom>
          <a:noFill/>
          <a:ln/>
        </p:spPr>
        <p:txBody>
          <a:bodyPr wrap="square" lIns="254" tIns="254" rIns="254" bIns="254" rtlCol="0" anchor="ctr">
            <a:normAutofit/>
          </a:bodyPr>
          <a:lstStyle/>
          <a:p>
            <a:pPr marL="0" indent="0">
              <a:buNone/>
            </a:pPr>
            <a:r>
              <a:rPr lang="en-US" sz="1700" b="1" dirty="0">
                <a:solidFill>
                  <a:srgbClr val="B50000"/>
                </a:solidFill>
                <a:latin typeface="Helvetica Neue" pitchFamily="34" charset="0"/>
                <a:ea typeface="Helvetica Neue" pitchFamily="34" charset="-122"/>
                <a:cs typeface="Helvetica Neue" pitchFamily="34" charset="-120"/>
              </a:rPr>
              <a:t>Analyse</a:t>
            </a:r>
            <a:endParaRPr lang="en-US" sz="1700" dirty="0"/>
          </a:p>
        </p:txBody>
      </p:sp>
      <p:sp>
        <p:nvSpPr>
          <p:cNvPr id="24" name="Text 21"/>
          <p:cNvSpPr/>
          <p:nvPr/>
        </p:nvSpPr>
        <p:spPr>
          <a:xfrm>
            <a:off x="7863840" y="2807208"/>
            <a:ext cx="1289304" cy="201168"/>
          </a:xfrm>
          <a:prstGeom prst="rect">
            <a:avLst/>
          </a:prstGeom>
          <a:noFill/>
          <a:ln/>
        </p:spPr>
        <p:txBody>
          <a:bodyPr wrap="square" lIns="254" tIns="254" rIns="254" bIns="254" rtlCol="0" anchor="ctr">
            <a:normAutofit/>
          </a:bodyPr>
          <a:lstStyle/>
          <a:p>
            <a:pPr marL="0" indent="0">
              <a:buNone/>
            </a:pPr>
            <a:r>
              <a:rPr lang="en-US" sz="1050" i="1" dirty="0">
                <a:solidFill>
                  <a:srgbClr val="555555"/>
                </a:solidFill>
                <a:latin typeface="Helvetica Neue" pitchFamily="34" charset="0"/>
                <a:ea typeface="Helvetica Neue" pitchFamily="34" charset="-122"/>
                <a:cs typeface="Helvetica Neue" pitchFamily="34" charset="-120"/>
              </a:rPr>
              <a:t>impact &amp; claims</a:t>
            </a:r>
            <a:endParaRPr lang="en-US" sz="1050" dirty="0"/>
          </a:p>
        </p:txBody>
      </p:sp>
      <p:sp>
        <p:nvSpPr>
          <p:cNvPr id="25" name="Shape 22"/>
          <p:cNvSpPr/>
          <p:nvPr/>
        </p:nvSpPr>
        <p:spPr>
          <a:xfrm>
            <a:off x="7552944" y="3108960"/>
            <a:ext cx="1463040" cy="27432"/>
          </a:xfrm>
          <a:prstGeom prst="rect">
            <a:avLst/>
          </a:prstGeom>
          <a:solidFill>
            <a:srgbClr val="B50000"/>
          </a:solidFill>
          <a:ln w="12700">
            <a:solidFill>
              <a:srgbClr val="B50000">
                <a:alpha val="0"/>
              </a:srgbClr>
            </a:solidFill>
            <a:prstDash val="solid"/>
          </a:ln>
        </p:spPr>
        <p:txBody>
          <a:bodyPr/>
          <a:lstStyle/>
          <a:p>
            <a:endParaRPr lang="en-US"/>
          </a:p>
        </p:txBody>
      </p:sp>
      <p:sp>
        <p:nvSpPr>
          <p:cNvPr id="26" name="Shape 23"/>
          <p:cNvSpPr/>
          <p:nvPr/>
        </p:nvSpPr>
        <p:spPr>
          <a:xfrm>
            <a:off x="9509760" y="2267712"/>
            <a:ext cx="1975104" cy="1874520"/>
          </a:xfrm>
          <a:prstGeom prst="roundRect">
            <a:avLst>
              <a:gd name="adj" fmla="val 4390"/>
            </a:avLst>
          </a:prstGeom>
          <a:solidFill>
            <a:srgbClr val="FFFFFF"/>
          </a:solidFill>
          <a:ln w="22860">
            <a:solidFill>
              <a:srgbClr val="163A66"/>
            </a:solidFill>
            <a:prstDash val="solid"/>
          </a:ln>
        </p:spPr>
        <p:txBody>
          <a:bodyPr/>
          <a:lstStyle/>
          <a:p>
            <a:endParaRPr lang="en-US"/>
          </a:p>
        </p:txBody>
      </p:sp>
      <p:sp>
        <p:nvSpPr>
          <p:cNvPr id="27" name="Text 24"/>
          <p:cNvSpPr/>
          <p:nvPr/>
        </p:nvSpPr>
        <p:spPr>
          <a:xfrm>
            <a:off x="9674352" y="2468880"/>
            <a:ext cx="292608" cy="256032"/>
          </a:xfrm>
          <a:prstGeom prst="rect">
            <a:avLst/>
          </a:prstGeom>
          <a:noFill/>
          <a:ln/>
        </p:spPr>
        <p:txBody>
          <a:bodyPr wrap="square" lIns="254" tIns="254" rIns="254" bIns="254" rtlCol="0" anchor="ctr">
            <a:normAutofit lnSpcReduction="10000"/>
          </a:bodyPr>
          <a:lstStyle/>
          <a:p>
            <a:pPr marL="0" indent="0">
              <a:buNone/>
            </a:pPr>
            <a:r>
              <a:rPr lang="en-US" sz="1800" b="1" dirty="0">
                <a:solidFill>
                  <a:srgbClr val="163A66"/>
                </a:solidFill>
                <a:latin typeface="Helvetica Neue" pitchFamily="34" charset="0"/>
                <a:ea typeface="Helvetica Neue" pitchFamily="34" charset="-122"/>
                <a:cs typeface="Helvetica Neue" pitchFamily="34" charset="-120"/>
              </a:rPr>
              <a:t>5</a:t>
            </a:r>
            <a:endParaRPr lang="en-US" sz="1800" dirty="0"/>
          </a:p>
        </p:txBody>
      </p:sp>
      <p:sp>
        <p:nvSpPr>
          <p:cNvPr id="28" name="Text 25"/>
          <p:cNvSpPr/>
          <p:nvPr/>
        </p:nvSpPr>
        <p:spPr>
          <a:xfrm>
            <a:off x="10076688" y="2450592"/>
            <a:ext cx="1289304" cy="292608"/>
          </a:xfrm>
          <a:prstGeom prst="rect">
            <a:avLst/>
          </a:prstGeom>
          <a:noFill/>
          <a:ln/>
        </p:spPr>
        <p:txBody>
          <a:bodyPr wrap="square" lIns="254" tIns="254" rIns="254" bIns="254" rtlCol="0" anchor="ctr">
            <a:normAutofit/>
          </a:bodyPr>
          <a:lstStyle/>
          <a:p>
            <a:pPr marL="0" indent="0">
              <a:buNone/>
            </a:pPr>
            <a:r>
              <a:rPr lang="en-US" sz="1700" b="1" dirty="0">
                <a:solidFill>
                  <a:srgbClr val="163A66"/>
                </a:solidFill>
                <a:latin typeface="Helvetica Neue" pitchFamily="34" charset="0"/>
                <a:ea typeface="Helvetica Neue" pitchFamily="34" charset="-122"/>
                <a:cs typeface="Helvetica Neue" pitchFamily="34" charset="-120"/>
              </a:rPr>
              <a:t>Present</a:t>
            </a:r>
            <a:endParaRPr lang="en-US" sz="1700" dirty="0"/>
          </a:p>
        </p:txBody>
      </p:sp>
      <p:sp>
        <p:nvSpPr>
          <p:cNvPr id="29" name="Text 26"/>
          <p:cNvSpPr/>
          <p:nvPr/>
        </p:nvSpPr>
        <p:spPr>
          <a:xfrm>
            <a:off x="10076688" y="2807208"/>
            <a:ext cx="1289304" cy="201168"/>
          </a:xfrm>
          <a:prstGeom prst="rect">
            <a:avLst/>
          </a:prstGeom>
          <a:noFill/>
          <a:ln/>
        </p:spPr>
        <p:txBody>
          <a:bodyPr wrap="square" lIns="254" tIns="254" rIns="254" bIns="254" rtlCol="0" anchor="ctr">
            <a:normAutofit/>
          </a:bodyPr>
          <a:lstStyle/>
          <a:p>
            <a:pPr marL="0" indent="0">
              <a:buNone/>
            </a:pPr>
            <a:r>
              <a:rPr lang="en-US" sz="1050" i="1" dirty="0">
                <a:solidFill>
                  <a:srgbClr val="555555"/>
                </a:solidFill>
                <a:latin typeface="Helvetica Neue" pitchFamily="34" charset="0"/>
                <a:ea typeface="Helvetica Neue" pitchFamily="34" charset="-122"/>
                <a:cs typeface="Helvetica Neue" pitchFamily="34" charset="-120"/>
              </a:rPr>
              <a:t>hearing evidence</a:t>
            </a:r>
            <a:endParaRPr lang="en-US" sz="1050" dirty="0"/>
          </a:p>
        </p:txBody>
      </p:sp>
      <p:sp>
        <p:nvSpPr>
          <p:cNvPr id="30" name="Shape 27"/>
          <p:cNvSpPr/>
          <p:nvPr/>
        </p:nvSpPr>
        <p:spPr>
          <a:xfrm>
            <a:off x="9765792" y="3108960"/>
            <a:ext cx="1463040" cy="27432"/>
          </a:xfrm>
          <a:prstGeom prst="rect">
            <a:avLst/>
          </a:prstGeom>
          <a:solidFill>
            <a:srgbClr val="163A66"/>
          </a:solidFill>
          <a:ln w="12700">
            <a:solidFill>
              <a:srgbClr val="163A66">
                <a:alpha val="0"/>
              </a:srgbClr>
            </a:solidFill>
            <a:prstDash val="solid"/>
          </a:ln>
        </p:spPr>
        <p:txBody>
          <a:bodyPr/>
          <a:lstStyle/>
          <a:p>
            <a:endParaRPr lang="en-US"/>
          </a:p>
        </p:txBody>
      </p:sp>
      <p:sp>
        <p:nvSpPr>
          <p:cNvPr id="31" name="Shape 28"/>
          <p:cNvSpPr/>
          <p:nvPr/>
        </p:nvSpPr>
        <p:spPr>
          <a:xfrm>
            <a:off x="960120" y="5193792"/>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32" name="Text 29"/>
          <p:cNvSpPr/>
          <p:nvPr/>
        </p:nvSpPr>
        <p:spPr>
          <a:xfrm>
            <a:off x="1170432" y="5166360"/>
            <a:ext cx="9875520" cy="594360"/>
          </a:xfrm>
          <a:prstGeom prst="rect">
            <a:avLst/>
          </a:prstGeom>
          <a:noFill/>
          <a:ln/>
        </p:spPr>
        <p:txBody>
          <a:bodyPr wrap="square" lIns="254" tIns="254" rIns="254" bIns="254" rtlCol="0" anchor="ctr">
            <a:normAutofit fontScale="92500"/>
          </a:bodyPr>
          <a:lstStyle/>
          <a:p>
            <a:pPr marL="0" indent="0">
              <a:buNone/>
            </a:pPr>
            <a:r>
              <a:rPr lang="en-US" sz="2200" b="1" dirty="0">
                <a:solidFill>
                  <a:srgbClr val="071744"/>
                </a:solidFill>
                <a:latin typeface="Helvetica Neue" pitchFamily="34" charset="0"/>
                <a:ea typeface="Helvetica Neue" pitchFamily="34" charset="-122"/>
                <a:cs typeface="Helvetica Neue" pitchFamily="34" charset="-120"/>
              </a:rPr>
              <a:t>A claim is built every day on site — through records, notices, data and discipline.</a:t>
            </a:r>
            <a:endParaRPr lang="en-US" sz="2200" dirty="0"/>
          </a:p>
        </p:txBody>
      </p:sp>
      <p:sp>
        <p:nvSpPr>
          <p:cNvPr id="33" name="Text 30"/>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34" name="Text 31"/>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04</a:t>
            </a:r>
            <a:endParaRPr lang="en-US" sz="85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a:noFill/>
          <a:ln/>
        </p:spPr>
      </p:pic>
      <p:sp>
        <p:nvSpPr>
          <p:cNvPr id="3" name="Text 0"/>
          <p:cNvSpPr/>
          <p:nvPr/>
        </p:nvSpPr>
        <p:spPr>
          <a:xfrm>
            <a:off x="530352" y="566928"/>
            <a:ext cx="1645920" cy="146304"/>
          </a:xfrm>
          <a:prstGeom prst="rect">
            <a:avLst/>
          </a:prstGeom>
          <a:noFill/>
          <a:ln/>
        </p:spPr>
        <p:txBody>
          <a:bodyPr wrap="square" lIns="254" tIns="254" rIns="254" bIns="254" rtlCol="0" anchor="ctr">
            <a:normAutofit/>
          </a:bodyPr>
          <a:lstStyle/>
          <a:p>
            <a:pPr marL="0" indent="0">
              <a:buNone/>
            </a:pPr>
            <a:r>
              <a:rPr lang="en-US" sz="850" b="1" dirty="0">
                <a:solidFill>
                  <a:srgbClr val="6D6D6D"/>
                </a:solidFill>
                <a:latin typeface="Helvetica Neue" pitchFamily="34" charset="0"/>
                <a:ea typeface="Helvetica Neue" pitchFamily="34" charset="-122"/>
                <a:cs typeface="Helvetica Neue" pitchFamily="34" charset="-120"/>
              </a:rPr>
              <a:t>STAGE 1 • CAPTURE</a:t>
            </a:r>
            <a:endParaRPr lang="en-US" sz="850" dirty="0"/>
          </a:p>
        </p:txBody>
      </p:sp>
      <p:sp>
        <p:nvSpPr>
          <p:cNvPr id="4" name="Text 1"/>
          <p:cNvSpPr/>
          <p:nvPr/>
        </p:nvSpPr>
        <p:spPr>
          <a:xfrm>
            <a:off x="530352" y="960120"/>
            <a:ext cx="9878856" cy="502920"/>
          </a:xfrm>
          <a:prstGeom prst="rect">
            <a:avLst/>
          </a:prstGeom>
          <a:noFill/>
          <a:ln/>
        </p:spPr>
        <p:txBody>
          <a:bodyPr wrap="square" lIns="254" tIns="254" rIns="254" bIns="254" rtlCol="0" anchor="ctr">
            <a:normAutofit fontScale="92500"/>
          </a:bodyPr>
          <a:lstStyle/>
          <a:p>
            <a:r>
              <a:rPr lang="en-US" sz="2200" b="1" dirty="0">
                <a:solidFill>
                  <a:srgbClr val="071744"/>
                </a:solidFill>
                <a:latin typeface="Helvetica Neue" pitchFamily="34" charset="0"/>
                <a:ea typeface="Helvetica Neue" pitchFamily="34" charset="-122"/>
              </a:rPr>
              <a:t>Capture the record while it is still alive: New methods in the construction phase</a:t>
            </a:r>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The best claim evidence is created while the facts are still fresh.</a:t>
            </a:r>
            <a:endParaRPr lang="en-US" sz="1500" dirty="0"/>
          </a:p>
        </p:txBody>
      </p:sp>
      <p:sp>
        <p:nvSpPr>
          <p:cNvPr id="6" name="Shape 3"/>
          <p:cNvSpPr/>
          <p:nvPr/>
        </p:nvSpPr>
        <p:spPr>
          <a:xfrm>
            <a:off x="868680" y="2295144"/>
            <a:ext cx="73152" cy="73152"/>
          </a:xfrm>
          <a:prstGeom prst="rect">
            <a:avLst/>
          </a:prstGeom>
          <a:solidFill>
            <a:srgbClr val="2E5A1B"/>
          </a:solidFill>
          <a:ln w="12700">
            <a:solidFill>
              <a:srgbClr val="2E5A1B">
                <a:alpha val="0"/>
              </a:srgbClr>
            </a:solidFill>
            <a:prstDash val="solid"/>
          </a:ln>
        </p:spPr>
        <p:txBody>
          <a:bodyPr/>
          <a:lstStyle/>
          <a:p>
            <a:endParaRPr lang="en-US"/>
          </a:p>
        </p:txBody>
      </p:sp>
      <p:sp>
        <p:nvSpPr>
          <p:cNvPr id="7" name="Text 4"/>
          <p:cNvSpPr/>
          <p:nvPr/>
        </p:nvSpPr>
        <p:spPr>
          <a:xfrm>
            <a:off x="1069848" y="2194560"/>
            <a:ext cx="6446520" cy="256032"/>
          </a:xfrm>
          <a:prstGeom prst="rect">
            <a:avLst/>
          </a:prstGeom>
          <a:noFill/>
          <a:ln/>
        </p:spPr>
        <p:txBody>
          <a:bodyPr wrap="square" lIns="254" tIns="254" rIns="254" bIns="254" rtlCol="0" anchor="ctr">
            <a:normAutofit fontScale="92500" lnSpcReduction="20000"/>
          </a:bodyPr>
          <a:lstStyle/>
          <a:p>
            <a:pPr marL="0" indent="0">
              <a:buNone/>
            </a:pPr>
            <a:r>
              <a:rPr lang="en-US" sz="2000" dirty="0">
                <a:solidFill>
                  <a:srgbClr val="111111"/>
                </a:solidFill>
                <a:latin typeface="Helvetica Neue" pitchFamily="34" charset="0"/>
                <a:ea typeface="Helvetica Neue" pitchFamily="34" charset="-122"/>
                <a:cs typeface="Helvetica Neue" pitchFamily="34" charset="-120"/>
              </a:rPr>
              <a:t>Mobile daily reports and structured site diaries</a:t>
            </a:r>
            <a:endParaRPr lang="en-US" sz="2000" dirty="0"/>
          </a:p>
        </p:txBody>
      </p:sp>
      <p:sp>
        <p:nvSpPr>
          <p:cNvPr id="8" name="Shape 5"/>
          <p:cNvSpPr/>
          <p:nvPr/>
        </p:nvSpPr>
        <p:spPr>
          <a:xfrm>
            <a:off x="868680" y="2798064"/>
            <a:ext cx="73152" cy="73152"/>
          </a:xfrm>
          <a:prstGeom prst="rect">
            <a:avLst/>
          </a:prstGeom>
          <a:solidFill>
            <a:srgbClr val="2E5A1B"/>
          </a:solidFill>
          <a:ln w="12700">
            <a:solidFill>
              <a:srgbClr val="2E5A1B">
                <a:alpha val="0"/>
              </a:srgbClr>
            </a:solidFill>
            <a:prstDash val="solid"/>
          </a:ln>
        </p:spPr>
        <p:txBody>
          <a:bodyPr/>
          <a:lstStyle/>
          <a:p>
            <a:endParaRPr lang="en-US"/>
          </a:p>
        </p:txBody>
      </p:sp>
      <p:sp>
        <p:nvSpPr>
          <p:cNvPr id="9" name="Text 6"/>
          <p:cNvSpPr/>
          <p:nvPr/>
        </p:nvSpPr>
        <p:spPr>
          <a:xfrm>
            <a:off x="1069848" y="2697480"/>
            <a:ext cx="6446520" cy="256032"/>
          </a:xfrm>
          <a:prstGeom prst="rect">
            <a:avLst/>
          </a:prstGeom>
          <a:noFill/>
          <a:ln/>
        </p:spPr>
        <p:txBody>
          <a:bodyPr wrap="square" lIns="254" tIns="254" rIns="254" bIns="254" rtlCol="0" anchor="ctr">
            <a:normAutofit fontScale="85000" lnSpcReduction="10000"/>
          </a:bodyPr>
          <a:lstStyle/>
          <a:p>
            <a:pPr marL="0" indent="0">
              <a:buNone/>
            </a:pPr>
            <a:r>
              <a:rPr lang="en-US" sz="2000" dirty="0">
                <a:solidFill>
                  <a:srgbClr val="111111"/>
                </a:solidFill>
                <a:latin typeface="Helvetica Neue" pitchFamily="34" charset="0"/>
                <a:ea typeface="Helvetica Neue" pitchFamily="34" charset="-122"/>
                <a:cs typeface="Helvetica Neue" pitchFamily="34" charset="-120"/>
              </a:rPr>
              <a:t>Smart watches, badges and access systems for workforce signals</a:t>
            </a:r>
            <a:endParaRPr lang="en-US" sz="2000" dirty="0"/>
          </a:p>
        </p:txBody>
      </p:sp>
      <p:sp>
        <p:nvSpPr>
          <p:cNvPr id="10" name="Shape 7"/>
          <p:cNvSpPr/>
          <p:nvPr/>
        </p:nvSpPr>
        <p:spPr>
          <a:xfrm>
            <a:off x="868680" y="3300984"/>
            <a:ext cx="73152" cy="73152"/>
          </a:xfrm>
          <a:prstGeom prst="rect">
            <a:avLst/>
          </a:prstGeom>
          <a:solidFill>
            <a:srgbClr val="2E5A1B"/>
          </a:solidFill>
          <a:ln w="12700">
            <a:solidFill>
              <a:srgbClr val="2E5A1B">
                <a:alpha val="0"/>
              </a:srgbClr>
            </a:solidFill>
            <a:prstDash val="solid"/>
          </a:ln>
        </p:spPr>
        <p:txBody>
          <a:bodyPr/>
          <a:lstStyle/>
          <a:p>
            <a:endParaRPr lang="en-US"/>
          </a:p>
        </p:txBody>
      </p:sp>
      <p:sp>
        <p:nvSpPr>
          <p:cNvPr id="11" name="Text 8"/>
          <p:cNvSpPr/>
          <p:nvPr/>
        </p:nvSpPr>
        <p:spPr>
          <a:xfrm>
            <a:off x="1069848" y="3200400"/>
            <a:ext cx="6446520" cy="256032"/>
          </a:xfrm>
          <a:prstGeom prst="rect">
            <a:avLst/>
          </a:prstGeom>
          <a:noFill/>
          <a:ln/>
        </p:spPr>
        <p:txBody>
          <a:bodyPr wrap="square" lIns="254" tIns="254" rIns="254" bIns="254" rtlCol="0" anchor="ctr">
            <a:normAutofit fontScale="92500" lnSpcReduction="20000"/>
          </a:bodyPr>
          <a:lstStyle/>
          <a:p>
            <a:pPr marL="0" indent="0">
              <a:buNone/>
            </a:pPr>
            <a:r>
              <a:rPr lang="en-US" sz="2000" dirty="0">
                <a:solidFill>
                  <a:srgbClr val="111111"/>
                </a:solidFill>
                <a:latin typeface="Helvetica Neue" pitchFamily="34" charset="0"/>
                <a:ea typeface="Helvetica Neue" pitchFamily="34" charset="-122"/>
                <a:cs typeface="Helvetica Neue" pitchFamily="34" charset="-120"/>
              </a:rPr>
              <a:t>Drones, 360 cameras and photo logs with metadata</a:t>
            </a:r>
            <a:endParaRPr lang="en-US" sz="2000" dirty="0"/>
          </a:p>
        </p:txBody>
      </p:sp>
      <p:sp>
        <p:nvSpPr>
          <p:cNvPr id="12" name="Shape 9"/>
          <p:cNvSpPr/>
          <p:nvPr/>
        </p:nvSpPr>
        <p:spPr>
          <a:xfrm>
            <a:off x="868680" y="3803904"/>
            <a:ext cx="73152" cy="73152"/>
          </a:xfrm>
          <a:prstGeom prst="rect">
            <a:avLst/>
          </a:prstGeom>
          <a:solidFill>
            <a:srgbClr val="2E5A1B"/>
          </a:solidFill>
          <a:ln w="12700">
            <a:solidFill>
              <a:srgbClr val="2E5A1B">
                <a:alpha val="0"/>
              </a:srgbClr>
            </a:solidFill>
            <a:prstDash val="solid"/>
          </a:ln>
        </p:spPr>
        <p:txBody>
          <a:bodyPr/>
          <a:lstStyle/>
          <a:p>
            <a:endParaRPr lang="en-US"/>
          </a:p>
        </p:txBody>
      </p:sp>
      <p:sp>
        <p:nvSpPr>
          <p:cNvPr id="13" name="Text 10"/>
          <p:cNvSpPr/>
          <p:nvPr/>
        </p:nvSpPr>
        <p:spPr>
          <a:xfrm>
            <a:off x="1069848" y="3703320"/>
            <a:ext cx="6446520" cy="256032"/>
          </a:xfrm>
          <a:prstGeom prst="rect">
            <a:avLst/>
          </a:prstGeom>
          <a:noFill/>
          <a:ln/>
        </p:spPr>
        <p:txBody>
          <a:bodyPr wrap="square" lIns="254" tIns="254" rIns="254" bIns="254" rtlCol="0" anchor="ctr">
            <a:normAutofit fontScale="92500" lnSpcReduction="20000"/>
          </a:bodyPr>
          <a:lstStyle/>
          <a:p>
            <a:pPr marL="0" indent="0">
              <a:buNone/>
            </a:pPr>
            <a:r>
              <a:rPr lang="en-US" sz="2000" dirty="0">
                <a:solidFill>
                  <a:srgbClr val="111111"/>
                </a:solidFill>
                <a:latin typeface="Helvetica Neue" pitchFamily="34" charset="0"/>
                <a:ea typeface="Helvetica Neue" pitchFamily="34" charset="-122"/>
                <a:cs typeface="Helvetica Neue" pitchFamily="34" charset="-120"/>
              </a:rPr>
              <a:t>IoT, equipment logs, QR codes and RFID tracking</a:t>
            </a:r>
            <a:endParaRPr lang="en-US" sz="2000" dirty="0"/>
          </a:p>
        </p:txBody>
      </p:sp>
      <p:sp>
        <p:nvSpPr>
          <p:cNvPr id="14" name="Shape 11"/>
          <p:cNvSpPr/>
          <p:nvPr/>
        </p:nvSpPr>
        <p:spPr>
          <a:xfrm>
            <a:off x="868680" y="4306824"/>
            <a:ext cx="73152" cy="73152"/>
          </a:xfrm>
          <a:prstGeom prst="rect">
            <a:avLst/>
          </a:prstGeom>
          <a:solidFill>
            <a:srgbClr val="A5164C"/>
          </a:solidFill>
          <a:ln w="12700">
            <a:solidFill>
              <a:srgbClr val="A5164C">
                <a:alpha val="0"/>
              </a:srgbClr>
            </a:solidFill>
            <a:prstDash val="solid"/>
          </a:ln>
        </p:spPr>
        <p:txBody>
          <a:bodyPr/>
          <a:lstStyle/>
          <a:p>
            <a:endParaRPr lang="en-US"/>
          </a:p>
        </p:txBody>
      </p:sp>
      <p:sp>
        <p:nvSpPr>
          <p:cNvPr id="15" name="Text 12"/>
          <p:cNvSpPr/>
          <p:nvPr/>
        </p:nvSpPr>
        <p:spPr>
          <a:xfrm>
            <a:off x="1069848" y="4206240"/>
            <a:ext cx="6446520" cy="256032"/>
          </a:xfrm>
          <a:prstGeom prst="rect">
            <a:avLst/>
          </a:prstGeom>
          <a:noFill/>
          <a:ln/>
        </p:spPr>
        <p:txBody>
          <a:bodyPr wrap="square" lIns="254" tIns="254" rIns="254" bIns="254" rtlCol="0" anchor="ctr">
            <a:normAutofit fontScale="92500" lnSpcReduction="20000"/>
          </a:bodyPr>
          <a:lstStyle/>
          <a:p>
            <a:pPr marL="0" indent="0">
              <a:buNone/>
            </a:pPr>
            <a:r>
              <a:rPr lang="en-US" sz="2000" dirty="0">
                <a:solidFill>
                  <a:srgbClr val="111111"/>
                </a:solidFill>
                <a:latin typeface="Helvetica Neue" pitchFamily="34" charset="0"/>
                <a:ea typeface="Helvetica Neue" pitchFamily="34" charset="-122"/>
                <a:cs typeface="Helvetica Neue" pitchFamily="34" charset="-120"/>
              </a:rPr>
              <a:t>AI-assisted tagging as records are created</a:t>
            </a:r>
            <a:endParaRPr lang="en-US" sz="2000" dirty="0"/>
          </a:p>
        </p:txBody>
      </p:sp>
      <p:sp>
        <p:nvSpPr>
          <p:cNvPr id="16" name="Shape 13"/>
          <p:cNvSpPr/>
          <p:nvPr/>
        </p:nvSpPr>
        <p:spPr>
          <a:xfrm>
            <a:off x="8229600" y="2148840"/>
            <a:ext cx="3154680" cy="2057400"/>
          </a:xfrm>
          <a:prstGeom prst="roundRect">
            <a:avLst>
              <a:gd name="adj" fmla="val 3556"/>
            </a:avLst>
          </a:prstGeom>
          <a:solidFill>
            <a:srgbClr val="F7F8FA"/>
          </a:solidFill>
          <a:ln w="12700">
            <a:solidFill>
              <a:srgbClr val="D7DDE8"/>
            </a:solidFill>
            <a:prstDash val="solid"/>
          </a:ln>
        </p:spPr>
        <p:txBody>
          <a:bodyPr/>
          <a:lstStyle/>
          <a:p>
            <a:endParaRPr lang="en-US"/>
          </a:p>
        </p:txBody>
      </p:sp>
      <p:sp>
        <p:nvSpPr>
          <p:cNvPr id="17" name="Text 14"/>
          <p:cNvSpPr/>
          <p:nvPr/>
        </p:nvSpPr>
        <p:spPr>
          <a:xfrm>
            <a:off x="8968711" y="2434949"/>
            <a:ext cx="2560320" cy="256032"/>
          </a:xfrm>
          <a:prstGeom prst="rect">
            <a:avLst/>
          </a:prstGeom>
          <a:noFill/>
          <a:ln/>
        </p:spPr>
        <p:txBody>
          <a:bodyPr wrap="square" lIns="254" tIns="254" rIns="254" bIns="254" rtlCol="0" anchor="ctr">
            <a:normAutofit fontScale="92500" lnSpcReduction="20000"/>
          </a:bodyPr>
          <a:lstStyle/>
          <a:p>
            <a:pPr marL="0" indent="0">
              <a:buNone/>
            </a:pPr>
            <a:r>
              <a:rPr lang="en-US" sz="2000" b="1" dirty="0">
                <a:solidFill>
                  <a:srgbClr val="071744"/>
                </a:solidFill>
                <a:latin typeface="Helvetica Neue" pitchFamily="34" charset="0"/>
                <a:ea typeface="Helvetica Neue" pitchFamily="34" charset="-122"/>
                <a:cs typeface="Helvetica Neue" pitchFamily="34" charset="-120"/>
              </a:rPr>
              <a:t>Why it matters</a:t>
            </a:r>
            <a:endParaRPr lang="en-US" sz="2000" dirty="0"/>
          </a:p>
        </p:txBody>
      </p:sp>
      <p:sp>
        <p:nvSpPr>
          <p:cNvPr id="18" name="Text 15"/>
          <p:cNvSpPr/>
          <p:nvPr/>
        </p:nvSpPr>
        <p:spPr>
          <a:xfrm>
            <a:off x="8388096" y="2853388"/>
            <a:ext cx="2837688" cy="1248817"/>
          </a:xfrm>
          <a:prstGeom prst="rect">
            <a:avLst/>
          </a:prstGeom>
          <a:noFill/>
          <a:ln/>
        </p:spPr>
        <p:txBody>
          <a:bodyPr wrap="square" lIns="254" tIns="254" rIns="254" bIns="254" rtlCol="0" anchor="ctr">
            <a:normAutofit lnSpcReduction="10000"/>
          </a:bodyPr>
          <a:lstStyle/>
          <a:p>
            <a:pPr marL="0" indent="0" algn="ctr">
              <a:buNone/>
            </a:pPr>
            <a:r>
              <a:rPr lang="en-US" sz="1700" b="1" dirty="0">
                <a:solidFill>
                  <a:srgbClr val="A5164C"/>
                </a:solidFill>
                <a:latin typeface="Helvetica Neue" pitchFamily="34" charset="0"/>
                <a:ea typeface="Helvetica Neue" pitchFamily="34" charset="-122"/>
                <a:cs typeface="Helvetica Neue" pitchFamily="34" charset="-120"/>
              </a:rPr>
              <a:t>The more contemporaneous the record, the less argumentative the later claim becomes.</a:t>
            </a:r>
            <a:endParaRPr lang="en-US" sz="1700" dirty="0"/>
          </a:p>
        </p:txBody>
      </p:sp>
      <p:sp>
        <p:nvSpPr>
          <p:cNvPr id="19" name="Shape 16"/>
          <p:cNvSpPr/>
          <p:nvPr/>
        </p:nvSpPr>
        <p:spPr>
          <a:xfrm>
            <a:off x="960120" y="5193792"/>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20" name="Text 17"/>
          <p:cNvSpPr/>
          <p:nvPr/>
        </p:nvSpPr>
        <p:spPr>
          <a:xfrm>
            <a:off x="1170432" y="5166360"/>
            <a:ext cx="9875520" cy="594360"/>
          </a:xfrm>
          <a:prstGeom prst="rect">
            <a:avLst/>
          </a:prstGeom>
          <a:noFill/>
          <a:ln/>
        </p:spPr>
        <p:txBody>
          <a:bodyPr wrap="square" lIns="254" tIns="254" rIns="254" bIns="254" rtlCol="0" anchor="ctr">
            <a:normAutofit/>
          </a:bodyPr>
          <a:lstStyle/>
          <a:p>
            <a:pPr marL="0" indent="0">
              <a:buNone/>
            </a:pPr>
            <a:r>
              <a:rPr lang="en-US" sz="2200" b="1" dirty="0">
                <a:solidFill>
                  <a:srgbClr val="071744"/>
                </a:solidFill>
                <a:latin typeface="Helvetica Neue" pitchFamily="34" charset="0"/>
                <a:ea typeface="Helvetica Neue" pitchFamily="34" charset="-122"/>
                <a:cs typeface="Helvetica Neue" pitchFamily="34" charset="-120"/>
              </a:rPr>
              <a:t>AI can only analyse what the project has captured.</a:t>
            </a:r>
            <a:endParaRPr lang="en-US" sz="2200" dirty="0"/>
          </a:p>
        </p:txBody>
      </p:sp>
      <p:sp>
        <p:nvSpPr>
          <p:cNvPr id="21" name="Text 18"/>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22" name="Text 19"/>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05</a:t>
            </a:r>
            <a:endParaRPr lang="en-US" sz="850"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530352" y="566928"/>
            <a:ext cx="1645920" cy="146304"/>
          </a:xfrm>
          <a:prstGeom prst="rect">
            <a:avLst/>
          </a:prstGeom>
          <a:noFill/>
          <a:ln/>
        </p:spPr>
        <p:txBody>
          <a:bodyPr wrap="square" lIns="254" tIns="254" rIns="254" bIns="254" rtlCol="0" anchor="ctr">
            <a:normAutofit/>
          </a:bodyPr>
          <a:lstStyle/>
          <a:p>
            <a:pPr marL="0" indent="0">
              <a:buNone/>
            </a:pPr>
            <a:r>
              <a:rPr lang="en-US" sz="850" b="1" dirty="0">
                <a:solidFill>
                  <a:srgbClr val="6D6D6D"/>
                </a:solidFill>
                <a:latin typeface="Helvetica Neue" pitchFamily="34" charset="0"/>
                <a:ea typeface="Helvetica Neue" pitchFamily="34" charset="-122"/>
                <a:cs typeface="Helvetica Neue" pitchFamily="34" charset="-120"/>
              </a:rPr>
              <a:t>STAGE 2 • STRUCTURE</a:t>
            </a:r>
            <a:endParaRPr lang="en-US" sz="850" dirty="0"/>
          </a:p>
        </p:txBody>
      </p:sp>
      <p:sp>
        <p:nvSpPr>
          <p:cNvPr id="4" name="Text 1"/>
          <p:cNvSpPr/>
          <p:nvPr/>
        </p:nvSpPr>
        <p:spPr>
          <a:xfrm>
            <a:off x="530352" y="960120"/>
            <a:ext cx="8138160" cy="502920"/>
          </a:xfrm>
          <a:prstGeom prst="rect">
            <a:avLst/>
          </a:prstGeom>
          <a:noFill/>
          <a:ln/>
        </p:spPr>
        <p:txBody>
          <a:bodyPr wrap="square" lIns="254" tIns="254" rIns="254" bIns="254" rtlCol="0" anchor="ctr">
            <a:normAutofit/>
          </a:bodyPr>
          <a:lstStyle/>
          <a:p>
            <a:r>
              <a:rPr lang="en-US" sz="2200" b="1" dirty="0">
                <a:solidFill>
                  <a:srgbClr val="071744"/>
                </a:solidFill>
                <a:latin typeface="Helvetica Neue" pitchFamily="34" charset="0"/>
                <a:ea typeface="Helvetica Neue" pitchFamily="34" charset="-122"/>
              </a:rPr>
              <a:t>Turn raw records into project intelligence</a:t>
            </a:r>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Power BI and structured systems make risk visible before it becomes a dispute narrative.</a:t>
            </a:r>
            <a:endParaRPr lang="en-US" sz="1500" dirty="0"/>
          </a:p>
        </p:txBody>
      </p:sp>
      <p:sp>
        <p:nvSpPr>
          <p:cNvPr id="6" name="Shape 3"/>
          <p:cNvSpPr/>
          <p:nvPr/>
        </p:nvSpPr>
        <p:spPr>
          <a:xfrm>
            <a:off x="786384" y="2148840"/>
            <a:ext cx="3429000" cy="1051560"/>
          </a:xfrm>
          <a:prstGeom prst="roundRect">
            <a:avLst>
              <a:gd name="adj" fmla="val 7826"/>
            </a:avLst>
          </a:prstGeom>
          <a:solidFill>
            <a:srgbClr val="FFFFFF"/>
          </a:solidFill>
          <a:ln w="16510">
            <a:solidFill>
              <a:srgbClr val="006A7D"/>
            </a:solidFill>
            <a:prstDash val="solid"/>
          </a:ln>
        </p:spPr>
        <p:txBody>
          <a:bodyPr/>
          <a:lstStyle/>
          <a:p>
            <a:endParaRPr lang="en-US"/>
          </a:p>
        </p:txBody>
      </p:sp>
      <p:sp>
        <p:nvSpPr>
          <p:cNvPr id="7" name="Text 4"/>
          <p:cNvSpPr/>
          <p:nvPr/>
        </p:nvSpPr>
        <p:spPr>
          <a:xfrm>
            <a:off x="934212" y="2558869"/>
            <a:ext cx="31181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006A7D"/>
                </a:solidFill>
                <a:latin typeface="Helvetica Neue" pitchFamily="34" charset="0"/>
                <a:ea typeface="Helvetica Neue" pitchFamily="34" charset="-122"/>
                <a:cs typeface="Helvetica Neue" pitchFamily="34" charset="-120"/>
              </a:rPr>
              <a:t>Common data environment</a:t>
            </a:r>
            <a:endParaRPr lang="en-US" sz="1700" dirty="0"/>
          </a:p>
        </p:txBody>
      </p:sp>
      <p:sp>
        <p:nvSpPr>
          <p:cNvPr id="9" name="Shape 6"/>
          <p:cNvSpPr/>
          <p:nvPr/>
        </p:nvSpPr>
        <p:spPr>
          <a:xfrm>
            <a:off x="4389120" y="2148840"/>
            <a:ext cx="3429000" cy="1051560"/>
          </a:xfrm>
          <a:prstGeom prst="roundRect">
            <a:avLst>
              <a:gd name="adj" fmla="val 7826"/>
            </a:avLst>
          </a:prstGeom>
          <a:solidFill>
            <a:srgbClr val="FFFFFF"/>
          </a:solidFill>
          <a:ln w="16510">
            <a:solidFill>
              <a:srgbClr val="006A7D"/>
            </a:solidFill>
            <a:prstDash val="solid"/>
          </a:ln>
        </p:spPr>
        <p:txBody>
          <a:bodyPr/>
          <a:lstStyle/>
          <a:p>
            <a:endParaRPr lang="en-US"/>
          </a:p>
        </p:txBody>
      </p:sp>
      <p:sp>
        <p:nvSpPr>
          <p:cNvPr id="10" name="Text 7"/>
          <p:cNvSpPr/>
          <p:nvPr/>
        </p:nvSpPr>
        <p:spPr>
          <a:xfrm>
            <a:off x="4536948" y="2558869"/>
            <a:ext cx="31181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006A7D"/>
                </a:solidFill>
                <a:latin typeface="Helvetica Neue" pitchFamily="34" charset="0"/>
                <a:ea typeface="Helvetica Neue" pitchFamily="34" charset="-122"/>
                <a:cs typeface="Helvetica Neue" pitchFamily="34" charset="-120"/>
              </a:rPr>
              <a:t>Metadata and taxonomy</a:t>
            </a:r>
            <a:endParaRPr lang="en-US" sz="1700" dirty="0"/>
          </a:p>
        </p:txBody>
      </p:sp>
      <p:sp>
        <p:nvSpPr>
          <p:cNvPr id="12" name="Shape 9"/>
          <p:cNvSpPr/>
          <p:nvPr/>
        </p:nvSpPr>
        <p:spPr>
          <a:xfrm>
            <a:off x="7973568" y="2148840"/>
            <a:ext cx="3429000" cy="1051560"/>
          </a:xfrm>
          <a:prstGeom prst="roundRect">
            <a:avLst>
              <a:gd name="adj" fmla="val 7826"/>
            </a:avLst>
          </a:prstGeom>
          <a:solidFill>
            <a:srgbClr val="FFFFFF"/>
          </a:solidFill>
          <a:ln w="16510">
            <a:solidFill>
              <a:srgbClr val="006A7D"/>
            </a:solidFill>
            <a:prstDash val="solid"/>
          </a:ln>
        </p:spPr>
        <p:txBody>
          <a:bodyPr/>
          <a:lstStyle/>
          <a:p>
            <a:endParaRPr lang="en-US"/>
          </a:p>
        </p:txBody>
      </p:sp>
      <p:sp>
        <p:nvSpPr>
          <p:cNvPr id="13" name="Text 10"/>
          <p:cNvSpPr/>
          <p:nvPr/>
        </p:nvSpPr>
        <p:spPr>
          <a:xfrm>
            <a:off x="8121396" y="2558869"/>
            <a:ext cx="31181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006A7D"/>
                </a:solidFill>
                <a:latin typeface="Helvetica Neue" pitchFamily="34" charset="0"/>
                <a:ea typeface="Helvetica Neue" pitchFamily="34" charset="-122"/>
                <a:cs typeface="Helvetica Neue" pitchFamily="34" charset="-120"/>
              </a:rPr>
              <a:t>BIM / digital twins</a:t>
            </a:r>
            <a:endParaRPr lang="en-US" sz="1700" dirty="0"/>
          </a:p>
        </p:txBody>
      </p:sp>
      <p:sp>
        <p:nvSpPr>
          <p:cNvPr id="15" name="Shape 12"/>
          <p:cNvSpPr/>
          <p:nvPr/>
        </p:nvSpPr>
        <p:spPr>
          <a:xfrm>
            <a:off x="786384" y="3520440"/>
            <a:ext cx="3429000" cy="1051560"/>
          </a:xfrm>
          <a:prstGeom prst="roundRect">
            <a:avLst>
              <a:gd name="adj" fmla="val 7826"/>
            </a:avLst>
          </a:prstGeom>
          <a:solidFill>
            <a:srgbClr val="FFFFFF"/>
          </a:solidFill>
          <a:ln w="16510">
            <a:solidFill>
              <a:srgbClr val="A5164C"/>
            </a:solidFill>
            <a:prstDash val="solid"/>
          </a:ln>
        </p:spPr>
        <p:txBody>
          <a:bodyPr/>
          <a:lstStyle/>
          <a:p>
            <a:endParaRPr lang="en-US"/>
          </a:p>
        </p:txBody>
      </p:sp>
      <p:sp>
        <p:nvSpPr>
          <p:cNvPr id="16" name="Text 13"/>
          <p:cNvSpPr/>
          <p:nvPr/>
        </p:nvSpPr>
        <p:spPr>
          <a:xfrm>
            <a:off x="934212" y="3930469"/>
            <a:ext cx="31181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A5164C"/>
                </a:solidFill>
                <a:latin typeface="Helvetica Neue" pitchFamily="34" charset="0"/>
                <a:ea typeface="Helvetica Neue" pitchFamily="34" charset="-122"/>
                <a:cs typeface="Helvetica Neue" pitchFamily="34" charset="-120"/>
              </a:rPr>
              <a:t>Power BI - similar dashboards</a:t>
            </a:r>
            <a:endParaRPr lang="en-US" sz="1700" dirty="0"/>
          </a:p>
        </p:txBody>
      </p:sp>
      <p:sp>
        <p:nvSpPr>
          <p:cNvPr id="18" name="Shape 15"/>
          <p:cNvSpPr/>
          <p:nvPr/>
        </p:nvSpPr>
        <p:spPr>
          <a:xfrm>
            <a:off x="4389120" y="3520440"/>
            <a:ext cx="3429000" cy="1051560"/>
          </a:xfrm>
          <a:prstGeom prst="roundRect">
            <a:avLst>
              <a:gd name="adj" fmla="val 7826"/>
            </a:avLst>
          </a:prstGeom>
          <a:solidFill>
            <a:srgbClr val="FFFFFF"/>
          </a:solidFill>
          <a:ln w="16510">
            <a:solidFill>
              <a:srgbClr val="A5164C"/>
            </a:solidFill>
            <a:prstDash val="solid"/>
          </a:ln>
        </p:spPr>
        <p:txBody>
          <a:bodyPr/>
          <a:lstStyle/>
          <a:p>
            <a:endParaRPr lang="en-US"/>
          </a:p>
        </p:txBody>
      </p:sp>
      <p:sp>
        <p:nvSpPr>
          <p:cNvPr id="19" name="Text 16"/>
          <p:cNvSpPr/>
          <p:nvPr/>
        </p:nvSpPr>
        <p:spPr>
          <a:xfrm>
            <a:off x="4536948" y="3930469"/>
            <a:ext cx="31181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A5164C"/>
                </a:solidFill>
                <a:latin typeface="Helvetica Neue" pitchFamily="34" charset="0"/>
                <a:ea typeface="Helvetica Neue" pitchFamily="34" charset="-122"/>
                <a:cs typeface="Helvetica Neue" pitchFamily="34" charset="-120"/>
              </a:rPr>
              <a:t>Schedule analytics</a:t>
            </a:r>
            <a:endParaRPr lang="en-US" sz="1700" dirty="0"/>
          </a:p>
        </p:txBody>
      </p:sp>
      <p:sp>
        <p:nvSpPr>
          <p:cNvPr id="21" name="Shape 18"/>
          <p:cNvSpPr/>
          <p:nvPr/>
        </p:nvSpPr>
        <p:spPr>
          <a:xfrm>
            <a:off x="7973568" y="3520440"/>
            <a:ext cx="3429000" cy="1051560"/>
          </a:xfrm>
          <a:prstGeom prst="roundRect">
            <a:avLst>
              <a:gd name="adj" fmla="val 7826"/>
            </a:avLst>
          </a:prstGeom>
          <a:solidFill>
            <a:srgbClr val="FFFFFF"/>
          </a:solidFill>
          <a:ln w="16510">
            <a:solidFill>
              <a:srgbClr val="A5164C"/>
            </a:solidFill>
            <a:prstDash val="solid"/>
          </a:ln>
        </p:spPr>
        <p:txBody>
          <a:bodyPr/>
          <a:lstStyle/>
          <a:p>
            <a:endParaRPr lang="en-US"/>
          </a:p>
        </p:txBody>
      </p:sp>
      <p:sp>
        <p:nvSpPr>
          <p:cNvPr id="22" name="Text 19"/>
          <p:cNvSpPr/>
          <p:nvPr/>
        </p:nvSpPr>
        <p:spPr>
          <a:xfrm>
            <a:off x="8121396" y="3930469"/>
            <a:ext cx="3118104" cy="228600"/>
          </a:xfrm>
          <a:prstGeom prst="rect">
            <a:avLst/>
          </a:prstGeom>
          <a:noFill/>
          <a:ln/>
        </p:spPr>
        <p:txBody>
          <a:bodyPr wrap="square" lIns="254" tIns="254" rIns="254" bIns="254" rtlCol="0" anchor="ctr">
            <a:normAutofit fontScale="92500" lnSpcReduction="10000"/>
          </a:bodyPr>
          <a:lstStyle/>
          <a:p>
            <a:pPr marL="0" indent="0" algn="ctr">
              <a:buNone/>
            </a:pPr>
            <a:r>
              <a:rPr lang="en-US" sz="1700" b="1" dirty="0">
                <a:solidFill>
                  <a:srgbClr val="A5164C"/>
                </a:solidFill>
                <a:latin typeface="Helvetica Neue" pitchFamily="34" charset="0"/>
                <a:ea typeface="Helvetica Neue" pitchFamily="34" charset="-122"/>
                <a:cs typeface="Helvetica Neue" pitchFamily="34" charset="-120"/>
              </a:rPr>
              <a:t>Knowledge graphs</a:t>
            </a:r>
            <a:endParaRPr lang="en-US" sz="1700" dirty="0"/>
          </a:p>
        </p:txBody>
      </p:sp>
      <p:sp>
        <p:nvSpPr>
          <p:cNvPr id="24" name="Shape 21"/>
          <p:cNvSpPr/>
          <p:nvPr/>
        </p:nvSpPr>
        <p:spPr>
          <a:xfrm>
            <a:off x="1280160" y="5317236"/>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25" name="Text 22"/>
          <p:cNvSpPr/>
          <p:nvPr/>
        </p:nvSpPr>
        <p:spPr>
          <a:xfrm>
            <a:off x="1170432" y="5285232"/>
            <a:ext cx="9875520" cy="594360"/>
          </a:xfrm>
          <a:prstGeom prst="rect">
            <a:avLst/>
          </a:prstGeom>
          <a:noFill/>
          <a:ln/>
        </p:spPr>
        <p:txBody>
          <a:bodyPr wrap="square" lIns="254" tIns="254" rIns="254" bIns="254" rtlCol="0" anchor="ctr">
            <a:normAutofit/>
          </a:bodyPr>
          <a:lstStyle/>
          <a:p>
            <a:pPr marL="0" indent="0" algn="ctr">
              <a:buNone/>
            </a:pPr>
            <a:r>
              <a:rPr lang="en-US" sz="2200" b="1" dirty="0">
                <a:solidFill>
                  <a:srgbClr val="071744"/>
                </a:solidFill>
                <a:latin typeface="Helvetica Neue" pitchFamily="34" charset="0"/>
                <a:ea typeface="Helvetica Neue" pitchFamily="34" charset="-122"/>
                <a:cs typeface="Helvetica Neue" pitchFamily="34" charset="-120"/>
              </a:rPr>
              <a:t>Dashboards show the pattern. AI explains connections. People decide.</a:t>
            </a:r>
            <a:endParaRPr lang="en-US" sz="2200" dirty="0"/>
          </a:p>
        </p:txBody>
      </p:sp>
      <p:sp>
        <p:nvSpPr>
          <p:cNvPr id="26" name="Text 23"/>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27" name="Text 24"/>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06</a:t>
            </a:r>
            <a:endParaRPr lang="en-US" sz="850"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530352" y="566928"/>
            <a:ext cx="1645920" cy="146304"/>
          </a:xfrm>
          <a:prstGeom prst="rect">
            <a:avLst/>
          </a:prstGeom>
          <a:noFill/>
          <a:ln/>
        </p:spPr>
        <p:txBody>
          <a:bodyPr wrap="square" lIns="254" tIns="254" rIns="254" bIns="254" rtlCol="0" anchor="ctr">
            <a:normAutofit/>
          </a:bodyPr>
          <a:lstStyle/>
          <a:p>
            <a:pPr marL="0" indent="0">
              <a:buNone/>
            </a:pPr>
            <a:r>
              <a:rPr lang="en-US" sz="850" b="1" dirty="0">
                <a:solidFill>
                  <a:srgbClr val="6D6D6D"/>
                </a:solidFill>
                <a:latin typeface="Helvetica Neue" pitchFamily="34" charset="0"/>
                <a:ea typeface="Helvetica Neue" pitchFamily="34" charset="-122"/>
                <a:cs typeface="Helvetica Neue" pitchFamily="34" charset="-120"/>
              </a:rPr>
              <a:t>STAGE 3 • CONNECT</a:t>
            </a:r>
            <a:endParaRPr lang="en-US" sz="850" dirty="0"/>
          </a:p>
        </p:txBody>
      </p:sp>
      <p:sp>
        <p:nvSpPr>
          <p:cNvPr id="4" name="Text 1"/>
          <p:cNvSpPr/>
          <p:nvPr/>
        </p:nvSpPr>
        <p:spPr>
          <a:xfrm>
            <a:off x="530352" y="960120"/>
            <a:ext cx="8138160" cy="502920"/>
          </a:xfrm>
          <a:prstGeom prst="rect">
            <a:avLst/>
          </a:prstGeom>
          <a:noFill/>
          <a:ln/>
        </p:spPr>
        <p:txBody>
          <a:bodyPr wrap="square" lIns="254" tIns="254" rIns="254" bIns="254" rtlCol="0" anchor="ctr">
            <a:normAutofit/>
          </a:bodyPr>
          <a:lstStyle/>
          <a:p>
            <a:r>
              <a:rPr lang="en-US" sz="2200" b="1" dirty="0">
                <a:solidFill>
                  <a:srgbClr val="071744"/>
                </a:solidFill>
                <a:latin typeface="Helvetica Neue" pitchFamily="34" charset="0"/>
                <a:ea typeface="Helvetica Neue" pitchFamily="34" charset="-122"/>
              </a:rPr>
              <a:t>Preserve rights before they are lost</a:t>
            </a:r>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In construction claims, being right is not enough if the contractual clock has already expired.</a:t>
            </a:r>
            <a:endParaRPr lang="en-US" sz="1500" dirty="0"/>
          </a:p>
        </p:txBody>
      </p:sp>
      <p:sp>
        <p:nvSpPr>
          <p:cNvPr id="6" name="Shape 3"/>
          <p:cNvSpPr/>
          <p:nvPr/>
        </p:nvSpPr>
        <p:spPr>
          <a:xfrm>
            <a:off x="804672" y="2048256"/>
            <a:ext cx="475488" cy="475488"/>
          </a:xfrm>
          <a:prstGeom prst="ellipse">
            <a:avLst/>
          </a:prstGeom>
          <a:solidFill>
            <a:srgbClr val="2E5A1B"/>
          </a:solidFill>
          <a:ln w="12700">
            <a:solidFill>
              <a:srgbClr val="2E5A1B">
                <a:alpha val="0"/>
              </a:srgbClr>
            </a:solidFill>
            <a:prstDash val="solid"/>
          </a:ln>
        </p:spPr>
        <p:txBody>
          <a:bodyPr/>
          <a:lstStyle/>
          <a:p>
            <a:endParaRPr lang="en-US"/>
          </a:p>
        </p:txBody>
      </p:sp>
      <p:sp>
        <p:nvSpPr>
          <p:cNvPr id="7" name="Text 4"/>
          <p:cNvSpPr/>
          <p:nvPr/>
        </p:nvSpPr>
        <p:spPr>
          <a:xfrm>
            <a:off x="804672" y="2176272"/>
            <a:ext cx="475488" cy="164592"/>
          </a:xfrm>
          <a:prstGeom prst="rect">
            <a:avLst/>
          </a:prstGeom>
          <a:noFill/>
          <a:ln/>
        </p:spPr>
        <p:txBody>
          <a:bodyPr wrap="square" lIns="254" tIns="254" rIns="254" bIns="254" rtlCol="0" anchor="ctr">
            <a:normAutofit fontScale="92500" lnSpcReduction="10000"/>
          </a:bodyPr>
          <a:lstStyle/>
          <a:p>
            <a:pPr marL="0" indent="0" algn="ctr">
              <a:buNone/>
            </a:pPr>
            <a:r>
              <a:rPr lang="en-US" sz="1200" b="1" dirty="0">
                <a:solidFill>
                  <a:srgbClr val="FFFFFF"/>
                </a:solidFill>
                <a:latin typeface="Helvetica Neue" pitchFamily="34" charset="0"/>
                <a:ea typeface="Helvetica Neue" pitchFamily="34" charset="-122"/>
                <a:cs typeface="Helvetica Neue" pitchFamily="34" charset="-120"/>
              </a:rPr>
              <a:t>1</a:t>
            </a:r>
            <a:endParaRPr lang="en-US" sz="1200" dirty="0"/>
          </a:p>
        </p:txBody>
      </p:sp>
      <p:sp>
        <p:nvSpPr>
          <p:cNvPr id="8" name="Text 5"/>
          <p:cNvSpPr/>
          <p:nvPr/>
        </p:nvSpPr>
        <p:spPr>
          <a:xfrm>
            <a:off x="1399032" y="2029968"/>
            <a:ext cx="1920240" cy="256032"/>
          </a:xfrm>
          <a:prstGeom prst="rect">
            <a:avLst/>
          </a:prstGeom>
          <a:noFill/>
          <a:ln/>
        </p:spPr>
        <p:txBody>
          <a:bodyPr wrap="square" lIns="254" tIns="254" rIns="254" bIns="254" rtlCol="0" anchor="ctr">
            <a:normAutofit fontScale="92500" lnSpcReduction="20000"/>
          </a:bodyPr>
          <a:lstStyle/>
          <a:p>
            <a:pPr marL="0" indent="0">
              <a:buNone/>
            </a:pPr>
            <a:r>
              <a:rPr lang="en-US" sz="2000" b="1" dirty="0">
                <a:solidFill>
                  <a:srgbClr val="071744"/>
                </a:solidFill>
                <a:latin typeface="Helvetica Neue" pitchFamily="34" charset="0"/>
                <a:ea typeface="Helvetica Neue" pitchFamily="34" charset="-122"/>
                <a:cs typeface="Helvetica Neue" pitchFamily="34" charset="-120"/>
              </a:rPr>
              <a:t>Trigger</a:t>
            </a:r>
            <a:endParaRPr lang="en-US" sz="2000" dirty="0"/>
          </a:p>
        </p:txBody>
      </p:sp>
      <p:sp>
        <p:nvSpPr>
          <p:cNvPr id="9" name="Text 6"/>
          <p:cNvSpPr/>
          <p:nvPr/>
        </p:nvSpPr>
        <p:spPr>
          <a:xfrm>
            <a:off x="1399032" y="2395728"/>
            <a:ext cx="2011680" cy="685800"/>
          </a:xfrm>
          <a:prstGeom prst="rect">
            <a:avLst/>
          </a:prstGeom>
          <a:noFill/>
          <a:ln/>
        </p:spPr>
        <p:txBody>
          <a:bodyPr wrap="square" lIns="254" tIns="254" rIns="254" bIns="254" rtlCol="0" anchor="ctr">
            <a:normAutofit/>
          </a:bodyPr>
          <a:lstStyle/>
          <a:p>
            <a:pPr marL="0" indent="0">
              <a:buNone/>
            </a:pPr>
            <a:r>
              <a:rPr lang="en-US" sz="1350" dirty="0">
                <a:solidFill>
                  <a:srgbClr val="595959"/>
                </a:solidFill>
                <a:latin typeface="Helvetica Neue" pitchFamily="34" charset="0"/>
                <a:ea typeface="Helvetica Neue" pitchFamily="34" charset="-122"/>
                <a:cs typeface="Helvetica Neue" pitchFamily="34" charset="-120"/>
              </a:rPr>
              <a:t>design change</a:t>
            </a:r>
            <a:endParaRPr lang="en-US" sz="1350" dirty="0"/>
          </a:p>
          <a:p>
            <a:pPr marL="0" indent="0">
              <a:buNone/>
            </a:pPr>
            <a:r>
              <a:rPr lang="en-US" sz="1350" dirty="0">
                <a:solidFill>
                  <a:srgbClr val="595959"/>
                </a:solidFill>
                <a:latin typeface="Helvetica Neue" pitchFamily="34" charset="0"/>
                <a:ea typeface="Helvetica Neue" pitchFamily="34" charset="-122"/>
                <a:cs typeface="Helvetica Neue" pitchFamily="34" charset="-120"/>
              </a:rPr>
              <a:t>late approval</a:t>
            </a:r>
            <a:endParaRPr lang="en-US" sz="1350" dirty="0"/>
          </a:p>
          <a:p>
            <a:pPr marL="0" indent="0">
              <a:buNone/>
            </a:pPr>
            <a:r>
              <a:rPr lang="en-US" sz="1350" dirty="0">
                <a:solidFill>
                  <a:srgbClr val="595959"/>
                </a:solidFill>
                <a:latin typeface="Helvetica Neue" pitchFamily="34" charset="0"/>
                <a:ea typeface="Helvetica Neue" pitchFamily="34" charset="-122"/>
                <a:cs typeface="Helvetica Neue" pitchFamily="34" charset="-120"/>
              </a:rPr>
              <a:t>access • payment</a:t>
            </a:r>
            <a:endParaRPr lang="en-US" sz="1350" dirty="0"/>
          </a:p>
        </p:txBody>
      </p:sp>
      <p:sp>
        <p:nvSpPr>
          <p:cNvPr id="10" name="Shape 7"/>
          <p:cNvSpPr/>
          <p:nvPr/>
        </p:nvSpPr>
        <p:spPr>
          <a:xfrm>
            <a:off x="3145536" y="2163907"/>
            <a:ext cx="237744" cy="237744"/>
          </a:xfrm>
          <a:prstGeom prst="chevron">
            <a:avLst/>
          </a:prstGeom>
          <a:solidFill>
            <a:srgbClr val="D0D0D0"/>
          </a:solidFill>
          <a:ln w="12700">
            <a:solidFill>
              <a:srgbClr val="D0D0D0">
                <a:alpha val="0"/>
              </a:srgbClr>
            </a:solidFill>
            <a:prstDash val="solid"/>
          </a:ln>
        </p:spPr>
        <p:txBody>
          <a:bodyPr/>
          <a:lstStyle/>
          <a:p>
            <a:endParaRPr lang="en-US"/>
          </a:p>
        </p:txBody>
      </p:sp>
      <p:sp>
        <p:nvSpPr>
          <p:cNvPr id="11" name="Shape 8"/>
          <p:cNvSpPr/>
          <p:nvPr/>
        </p:nvSpPr>
        <p:spPr>
          <a:xfrm>
            <a:off x="3593592" y="2048256"/>
            <a:ext cx="475488" cy="475488"/>
          </a:xfrm>
          <a:prstGeom prst="ellipse">
            <a:avLst/>
          </a:prstGeom>
          <a:solidFill>
            <a:srgbClr val="006A7D"/>
          </a:solidFill>
          <a:ln w="12700">
            <a:solidFill>
              <a:srgbClr val="006A7D">
                <a:alpha val="0"/>
              </a:srgbClr>
            </a:solidFill>
            <a:prstDash val="solid"/>
          </a:ln>
        </p:spPr>
        <p:txBody>
          <a:bodyPr/>
          <a:lstStyle/>
          <a:p>
            <a:endParaRPr lang="en-US"/>
          </a:p>
        </p:txBody>
      </p:sp>
      <p:sp>
        <p:nvSpPr>
          <p:cNvPr id="12" name="Text 9"/>
          <p:cNvSpPr/>
          <p:nvPr/>
        </p:nvSpPr>
        <p:spPr>
          <a:xfrm>
            <a:off x="3593592" y="2176272"/>
            <a:ext cx="475488" cy="164592"/>
          </a:xfrm>
          <a:prstGeom prst="rect">
            <a:avLst/>
          </a:prstGeom>
          <a:noFill/>
          <a:ln/>
        </p:spPr>
        <p:txBody>
          <a:bodyPr wrap="square" lIns="254" tIns="254" rIns="254" bIns="254" rtlCol="0" anchor="ctr">
            <a:normAutofit fontScale="92500" lnSpcReduction="10000"/>
          </a:bodyPr>
          <a:lstStyle/>
          <a:p>
            <a:pPr marL="0" indent="0" algn="ctr">
              <a:buNone/>
            </a:pPr>
            <a:r>
              <a:rPr lang="en-US" sz="1200" b="1" dirty="0">
                <a:solidFill>
                  <a:srgbClr val="FFFFFF"/>
                </a:solidFill>
                <a:latin typeface="Helvetica Neue" pitchFamily="34" charset="0"/>
                <a:ea typeface="Helvetica Neue" pitchFamily="34" charset="-122"/>
                <a:cs typeface="Helvetica Neue" pitchFamily="34" charset="-120"/>
              </a:rPr>
              <a:t>2</a:t>
            </a:r>
            <a:endParaRPr lang="en-US" sz="1200" dirty="0"/>
          </a:p>
        </p:txBody>
      </p:sp>
      <p:sp>
        <p:nvSpPr>
          <p:cNvPr id="13" name="Text 10"/>
          <p:cNvSpPr/>
          <p:nvPr/>
        </p:nvSpPr>
        <p:spPr>
          <a:xfrm>
            <a:off x="4187952" y="2029968"/>
            <a:ext cx="1920240" cy="256032"/>
          </a:xfrm>
          <a:prstGeom prst="rect">
            <a:avLst/>
          </a:prstGeom>
          <a:noFill/>
          <a:ln/>
        </p:spPr>
        <p:txBody>
          <a:bodyPr wrap="square" lIns="254" tIns="254" rIns="254" bIns="254" rtlCol="0" anchor="ctr">
            <a:normAutofit fontScale="92500" lnSpcReduction="20000"/>
          </a:bodyPr>
          <a:lstStyle/>
          <a:p>
            <a:pPr marL="0" indent="0">
              <a:buNone/>
            </a:pPr>
            <a:r>
              <a:rPr lang="en-US" sz="2000" b="1" dirty="0">
                <a:solidFill>
                  <a:srgbClr val="071744"/>
                </a:solidFill>
                <a:latin typeface="Helvetica Neue" pitchFamily="34" charset="0"/>
                <a:ea typeface="Helvetica Neue" pitchFamily="34" charset="-122"/>
                <a:cs typeface="Helvetica Neue" pitchFamily="34" charset="-120"/>
              </a:rPr>
              <a:t>Clock</a:t>
            </a:r>
            <a:endParaRPr lang="en-US" sz="2000" dirty="0"/>
          </a:p>
        </p:txBody>
      </p:sp>
      <p:sp>
        <p:nvSpPr>
          <p:cNvPr id="14" name="Text 11"/>
          <p:cNvSpPr/>
          <p:nvPr/>
        </p:nvSpPr>
        <p:spPr>
          <a:xfrm>
            <a:off x="4187952" y="2395728"/>
            <a:ext cx="2011680" cy="685800"/>
          </a:xfrm>
          <a:prstGeom prst="rect">
            <a:avLst/>
          </a:prstGeom>
          <a:noFill/>
          <a:ln/>
        </p:spPr>
        <p:txBody>
          <a:bodyPr wrap="square" lIns="254" tIns="254" rIns="254" bIns="254" rtlCol="0" anchor="ctr">
            <a:normAutofit/>
          </a:bodyPr>
          <a:lstStyle/>
          <a:p>
            <a:pPr marL="0" indent="0">
              <a:buNone/>
            </a:pPr>
            <a:r>
              <a:rPr lang="en-US" sz="1350" dirty="0">
                <a:solidFill>
                  <a:srgbClr val="595959"/>
                </a:solidFill>
                <a:latin typeface="Helvetica Neue" pitchFamily="34" charset="0"/>
                <a:ea typeface="Helvetica Neue" pitchFamily="34" charset="-122"/>
                <a:cs typeface="Helvetica Neue" pitchFamily="34" charset="-120"/>
              </a:rPr>
              <a:t>clause</a:t>
            </a:r>
            <a:endParaRPr lang="en-US" sz="1350" dirty="0"/>
          </a:p>
          <a:p>
            <a:pPr marL="0" indent="0">
              <a:buNone/>
            </a:pPr>
            <a:r>
              <a:rPr lang="en-US" sz="1350" dirty="0">
                <a:solidFill>
                  <a:srgbClr val="595959"/>
                </a:solidFill>
                <a:latin typeface="Helvetica Neue" pitchFamily="34" charset="0"/>
                <a:ea typeface="Helvetica Neue" pitchFamily="34" charset="-122"/>
                <a:cs typeface="Helvetica Neue" pitchFamily="34" charset="-120"/>
              </a:rPr>
              <a:t>deadline</a:t>
            </a:r>
            <a:endParaRPr lang="en-US" sz="1350" dirty="0"/>
          </a:p>
          <a:p>
            <a:pPr marL="0" indent="0">
              <a:buNone/>
            </a:pPr>
            <a:r>
              <a:rPr lang="en-US" sz="1350" dirty="0">
                <a:solidFill>
                  <a:srgbClr val="595959"/>
                </a:solidFill>
                <a:latin typeface="Helvetica Neue" pitchFamily="34" charset="0"/>
                <a:ea typeface="Helvetica Neue" pitchFamily="34" charset="-122"/>
                <a:cs typeface="Helvetica Neue" pitchFamily="34" charset="-120"/>
              </a:rPr>
              <a:t>form of notice</a:t>
            </a:r>
            <a:endParaRPr lang="en-US" sz="1350" dirty="0"/>
          </a:p>
        </p:txBody>
      </p:sp>
      <p:sp>
        <p:nvSpPr>
          <p:cNvPr id="15" name="Shape 12"/>
          <p:cNvSpPr/>
          <p:nvPr/>
        </p:nvSpPr>
        <p:spPr>
          <a:xfrm>
            <a:off x="5870448" y="2167128"/>
            <a:ext cx="237744" cy="237744"/>
          </a:xfrm>
          <a:prstGeom prst="chevron">
            <a:avLst/>
          </a:prstGeom>
          <a:solidFill>
            <a:srgbClr val="D0D0D0"/>
          </a:solidFill>
          <a:ln w="12700">
            <a:solidFill>
              <a:srgbClr val="D0D0D0">
                <a:alpha val="0"/>
              </a:srgbClr>
            </a:solidFill>
            <a:prstDash val="solid"/>
          </a:ln>
        </p:spPr>
        <p:txBody>
          <a:bodyPr/>
          <a:lstStyle/>
          <a:p>
            <a:endParaRPr lang="en-US"/>
          </a:p>
        </p:txBody>
      </p:sp>
      <p:sp>
        <p:nvSpPr>
          <p:cNvPr id="16" name="Shape 13"/>
          <p:cNvSpPr/>
          <p:nvPr/>
        </p:nvSpPr>
        <p:spPr>
          <a:xfrm>
            <a:off x="6382512" y="2048256"/>
            <a:ext cx="475488" cy="475488"/>
          </a:xfrm>
          <a:prstGeom prst="ellipse">
            <a:avLst/>
          </a:prstGeom>
          <a:solidFill>
            <a:srgbClr val="D89000"/>
          </a:solidFill>
          <a:ln w="12700">
            <a:solidFill>
              <a:srgbClr val="D89000">
                <a:alpha val="0"/>
              </a:srgbClr>
            </a:solidFill>
            <a:prstDash val="solid"/>
          </a:ln>
        </p:spPr>
        <p:txBody>
          <a:bodyPr/>
          <a:lstStyle/>
          <a:p>
            <a:endParaRPr lang="en-US"/>
          </a:p>
        </p:txBody>
      </p:sp>
      <p:sp>
        <p:nvSpPr>
          <p:cNvPr id="17" name="Text 14"/>
          <p:cNvSpPr/>
          <p:nvPr/>
        </p:nvSpPr>
        <p:spPr>
          <a:xfrm>
            <a:off x="6382512" y="2176272"/>
            <a:ext cx="475488" cy="164592"/>
          </a:xfrm>
          <a:prstGeom prst="rect">
            <a:avLst/>
          </a:prstGeom>
          <a:noFill/>
          <a:ln/>
        </p:spPr>
        <p:txBody>
          <a:bodyPr wrap="square" lIns="254" tIns="254" rIns="254" bIns="254" rtlCol="0" anchor="ctr">
            <a:normAutofit fontScale="92500" lnSpcReduction="10000"/>
          </a:bodyPr>
          <a:lstStyle/>
          <a:p>
            <a:pPr marL="0" indent="0" algn="ctr">
              <a:buNone/>
            </a:pPr>
            <a:r>
              <a:rPr lang="en-US" sz="1200" b="1" dirty="0">
                <a:solidFill>
                  <a:srgbClr val="FFFFFF"/>
                </a:solidFill>
                <a:latin typeface="Helvetica Neue" pitchFamily="34" charset="0"/>
                <a:ea typeface="Helvetica Neue" pitchFamily="34" charset="-122"/>
                <a:cs typeface="Helvetica Neue" pitchFamily="34" charset="-120"/>
              </a:rPr>
              <a:t>3</a:t>
            </a:r>
            <a:endParaRPr lang="en-US" sz="1200" dirty="0"/>
          </a:p>
        </p:txBody>
      </p:sp>
      <p:sp>
        <p:nvSpPr>
          <p:cNvPr id="18" name="Text 15"/>
          <p:cNvSpPr/>
          <p:nvPr/>
        </p:nvSpPr>
        <p:spPr>
          <a:xfrm>
            <a:off x="6976872" y="2029968"/>
            <a:ext cx="1920240" cy="256032"/>
          </a:xfrm>
          <a:prstGeom prst="rect">
            <a:avLst/>
          </a:prstGeom>
          <a:noFill/>
          <a:ln/>
        </p:spPr>
        <p:txBody>
          <a:bodyPr wrap="square" lIns="254" tIns="254" rIns="254" bIns="254" rtlCol="0" anchor="ctr">
            <a:normAutofit fontScale="92500" lnSpcReduction="20000"/>
          </a:bodyPr>
          <a:lstStyle/>
          <a:p>
            <a:pPr marL="0" indent="0">
              <a:buNone/>
            </a:pPr>
            <a:r>
              <a:rPr lang="en-US" sz="2000" b="1" dirty="0">
                <a:solidFill>
                  <a:srgbClr val="071744"/>
                </a:solidFill>
                <a:latin typeface="Helvetica Neue" pitchFamily="34" charset="0"/>
                <a:ea typeface="Helvetica Neue" pitchFamily="34" charset="-122"/>
                <a:cs typeface="Helvetica Neue" pitchFamily="34" charset="-120"/>
              </a:rPr>
              <a:t>Draft</a:t>
            </a:r>
            <a:endParaRPr lang="en-US" sz="2000" dirty="0"/>
          </a:p>
        </p:txBody>
      </p:sp>
      <p:sp>
        <p:nvSpPr>
          <p:cNvPr id="19" name="Text 16"/>
          <p:cNvSpPr/>
          <p:nvPr/>
        </p:nvSpPr>
        <p:spPr>
          <a:xfrm>
            <a:off x="6976872" y="2395728"/>
            <a:ext cx="2011680" cy="685800"/>
          </a:xfrm>
          <a:prstGeom prst="rect">
            <a:avLst/>
          </a:prstGeom>
          <a:noFill/>
          <a:ln/>
        </p:spPr>
        <p:txBody>
          <a:bodyPr wrap="square" lIns="254" tIns="254" rIns="254" bIns="254" rtlCol="0" anchor="ctr">
            <a:normAutofit/>
          </a:bodyPr>
          <a:lstStyle/>
          <a:p>
            <a:pPr marL="0" indent="0">
              <a:buNone/>
            </a:pPr>
            <a:r>
              <a:rPr lang="en-US" sz="1350" dirty="0">
                <a:solidFill>
                  <a:srgbClr val="595959"/>
                </a:solidFill>
                <a:latin typeface="Helvetica Neue" pitchFamily="34" charset="0"/>
                <a:ea typeface="Helvetica Neue" pitchFamily="34" charset="-122"/>
                <a:cs typeface="Helvetica Neue" pitchFamily="34" charset="-120"/>
              </a:rPr>
              <a:t>notice language</a:t>
            </a:r>
            <a:endParaRPr lang="en-US" sz="1350" dirty="0"/>
          </a:p>
          <a:p>
            <a:pPr marL="0" indent="0">
              <a:buNone/>
            </a:pPr>
            <a:r>
              <a:rPr lang="en-US" sz="1350" dirty="0">
                <a:solidFill>
                  <a:srgbClr val="595959"/>
                </a:solidFill>
                <a:latin typeface="Helvetica Neue" pitchFamily="34" charset="0"/>
                <a:ea typeface="Helvetica Neue" pitchFamily="34" charset="-122"/>
                <a:cs typeface="Helvetica Neue" pitchFamily="34" charset="-120"/>
              </a:rPr>
              <a:t>factual basis</a:t>
            </a:r>
            <a:endParaRPr lang="en-US" sz="1350" dirty="0"/>
          </a:p>
          <a:p>
            <a:pPr marL="0" indent="0">
              <a:buNone/>
            </a:pPr>
            <a:r>
              <a:rPr lang="en-US" sz="1350" dirty="0">
                <a:solidFill>
                  <a:srgbClr val="595959"/>
                </a:solidFill>
                <a:latin typeface="Helvetica Neue" pitchFamily="34" charset="0"/>
                <a:ea typeface="Helvetica Neue" pitchFamily="34" charset="-122"/>
                <a:cs typeface="Helvetica Neue" pitchFamily="34" charset="-120"/>
              </a:rPr>
              <a:t>reservation</a:t>
            </a:r>
            <a:endParaRPr lang="en-US" sz="1350" dirty="0"/>
          </a:p>
        </p:txBody>
      </p:sp>
      <p:sp>
        <p:nvSpPr>
          <p:cNvPr id="20" name="Shape 17"/>
          <p:cNvSpPr/>
          <p:nvPr/>
        </p:nvSpPr>
        <p:spPr>
          <a:xfrm>
            <a:off x="8659368" y="2167128"/>
            <a:ext cx="237744" cy="237744"/>
          </a:xfrm>
          <a:prstGeom prst="chevron">
            <a:avLst/>
          </a:prstGeom>
          <a:solidFill>
            <a:srgbClr val="D0D0D0"/>
          </a:solidFill>
          <a:ln w="12700">
            <a:solidFill>
              <a:srgbClr val="D0D0D0">
                <a:alpha val="0"/>
              </a:srgbClr>
            </a:solidFill>
            <a:prstDash val="solid"/>
          </a:ln>
        </p:spPr>
        <p:txBody>
          <a:bodyPr/>
          <a:lstStyle/>
          <a:p>
            <a:endParaRPr lang="en-US"/>
          </a:p>
        </p:txBody>
      </p:sp>
      <p:sp>
        <p:nvSpPr>
          <p:cNvPr id="21" name="Shape 18"/>
          <p:cNvSpPr/>
          <p:nvPr/>
        </p:nvSpPr>
        <p:spPr>
          <a:xfrm>
            <a:off x="9171432" y="2048256"/>
            <a:ext cx="475488" cy="475488"/>
          </a:xfrm>
          <a:prstGeom prst="ellipse">
            <a:avLst/>
          </a:prstGeom>
          <a:solidFill>
            <a:srgbClr val="A5164C"/>
          </a:solidFill>
          <a:ln w="12700">
            <a:solidFill>
              <a:srgbClr val="A5164C">
                <a:alpha val="0"/>
              </a:srgbClr>
            </a:solidFill>
            <a:prstDash val="solid"/>
          </a:ln>
        </p:spPr>
        <p:txBody>
          <a:bodyPr/>
          <a:lstStyle/>
          <a:p>
            <a:endParaRPr lang="en-US"/>
          </a:p>
        </p:txBody>
      </p:sp>
      <p:sp>
        <p:nvSpPr>
          <p:cNvPr id="22" name="Text 19"/>
          <p:cNvSpPr/>
          <p:nvPr/>
        </p:nvSpPr>
        <p:spPr>
          <a:xfrm>
            <a:off x="9171432" y="2176272"/>
            <a:ext cx="475488" cy="164592"/>
          </a:xfrm>
          <a:prstGeom prst="rect">
            <a:avLst/>
          </a:prstGeom>
          <a:noFill/>
          <a:ln/>
        </p:spPr>
        <p:txBody>
          <a:bodyPr wrap="square" lIns="254" tIns="254" rIns="254" bIns="254" rtlCol="0" anchor="ctr">
            <a:normAutofit fontScale="92500" lnSpcReduction="10000"/>
          </a:bodyPr>
          <a:lstStyle/>
          <a:p>
            <a:pPr marL="0" indent="0" algn="ctr">
              <a:buNone/>
            </a:pPr>
            <a:r>
              <a:rPr lang="en-US" sz="1200" b="1" dirty="0">
                <a:solidFill>
                  <a:srgbClr val="FFFFFF"/>
                </a:solidFill>
                <a:latin typeface="Helvetica Neue" pitchFamily="34" charset="0"/>
                <a:ea typeface="Helvetica Neue" pitchFamily="34" charset="-122"/>
                <a:cs typeface="Helvetica Neue" pitchFamily="34" charset="-120"/>
              </a:rPr>
              <a:t>4</a:t>
            </a:r>
            <a:endParaRPr lang="en-US" sz="1200" dirty="0"/>
          </a:p>
        </p:txBody>
      </p:sp>
      <p:sp>
        <p:nvSpPr>
          <p:cNvPr id="23" name="Text 20"/>
          <p:cNvSpPr/>
          <p:nvPr/>
        </p:nvSpPr>
        <p:spPr>
          <a:xfrm>
            <a:off x="9765792" y="2029968"/>
            <a:ext cx="1920240" cy="256032"/>
          </a:xfrm>
          <a:prstGeom prst="rect">
            <a:avLst/>
          </a:prstGeom>
          <a:noFill/>
          <a:ln/>
        </p:spPr>
        <p:txBody>
          <a:bodyPr wrap="square" lIns="254" tIns="254" rIns="254" bIns="254" rtlCol="0" anchor="ctr">
            <a:normAutofit fontScale="92500" lnSpcReduction="20000"/>
          </a:bodyPr>
          <a:lstStyle/>
          <a:p>
            <a:pPr marL="0" indent="0">
              <a:buNone/>
            </a:pPr>
            <a:r>
              <a:rPr lang="en-US" sz="2000" b="1" dirty="0">
                <a:solidFill>
                  <a:srgbClr val="071744"/>
                </a:solidFill>
                <a:latin typeface="Helvetica Neue" pitchFamily="34" charset="0"/>
                <a:ea typeface="Helvetica Neue" pitchFamily="34" charset="-122"/>
                <a:cs typeface="Helvetica Neue" pitchFamily="34" charset="-120"/>
              </a:rPr>
              <a:t>Pack</a:t>
            </a:r>
            <a:endParaRPr lang="en-US" sz="2000" dirty="0"/>
          </a:p>
        </p:txBody>
      </p:sp>
      <p:sp>
        <p:nvSpPr>
          <p:cNvPr id="24" name="Text 21"/>
          <p:cNvSpPr/>
          <p:nvPr/>
        </p:nvSpPr>
        <p:spPr>
          <a:xfrm>
            <a:off x="9765792" y="2395728"/>
            <a:ext cx="2011680" cy="685800"/>
          </a:xfrm>
          <a:prstGeom prst="rect">
            <a:avLst/>
          </a:prstGeom>
          <a:noFill/>
          <a:ln/>
        </p:spPr>
        <p:txBody>
          <a:bodyPr wrap="square" lIns="254" tIns="254" rIns="254" bIns="254" rtlCol="0" anchor="ctr">
            <a:normAutofit/>
          </a:bodyPr>
          <a:lstStyle/>
          <a:p>
            <a:pPr marL="0" indent="0">
              <a:buNone/>
            </a:pPr>
            <a:r>
              <a:rPr lang="en-US" sz="1350" dirty="0">
                <a:solidFill>
                  <a:srgbClr val="595959"/>
                </a:solidFill>
                <a:latin typeface="Helvetica Neue" pitchFamily="34" charset="0"/>
                <a:ea typeface="Helvetica Neue" pitchFamily="34" charset="-122"/>
                <a:cs typeface="Helvetica Neue" pitchFamily="34" charset="-120"/>
              </a:rPr>
              <a:t>source documents</a:t>
            </a:r>
            <a:endParaRPr lang="en-US" sz="1350" dirty="0"/>
          </a:p>
          <a:p>
            <a:pPr marL="0" indent="0">
              <a:buNone/>
            </a:pPr>
            <a:r>
              <a:rPr lang="en-US" sz="1350" dirty="0">
                <a:solidFill>
                  <a:srgbClr val="595959"/>
                </a:solidFill>
                <a:latin typeface="Helvetica Neue" pitchFamily="34" charset="0"/>
                <a:ea typeface="Helvetica Neue" pitchFamily="34" charset="-122"/>
                <a:cs typeface="Helvetica Neue" pitchFamily="34" charset="-120"/>
              </a:rPr>
              <a:t>evidence log</a:t>
            </a:r>
            <a:endParaRPr lang="en-US" sz="1350" dirty="0"/>
          </a:p>
          <a:p>
            <a:pPr marL="0" indent="0">
              <a:buNone/>
            </a:pPr>
            <a:r>
              <a:rPr lang="en-US" sz="1350" dirty="0">
                <a:solidFill>
                  <a:srgbClr val="595959"/>
                </a:solidFill>
                <a:latin typeface="Helvetica Neue" pitchFamily="34" charset="0"/>
                <a:ea typeface="Helvetica Neue" pitchFamily="34" charset="-122"/>
                <a:cs typeface="Helvetica Neue" pitchFamily="34" charset="-120"/>
              </a:rPr>
              <a:t>programme extract</a:t>
            </a:r>
            <a:endParaRPr lang="en-US" sz="1350" dirty="0"/>
          </a:p>
        </p:txBody>
      </p:sp>
      <p:sp>
        <p:nvSpPr>
          <p:cNvPr id="25" name="Shape 22"/>
          <p:cNvSpPr/>
          <p:nvPr/>
        </p:nvSpPr>
        <p:spPr>
          <a:xfrm>
            <a:off x="969930" y="5632704"/>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26" name="Text 23"/>
          <p:cNvSpPr/>
          <p:nvPr/>
        </p:nvSpPr>
        <p:spPr>
          <a:xfrm>
            <a:off x="1180242" y="5605272"/>
            <a:ext cx="9875520" cy="594360"/>
          </a:xfrm>
          <a:prstGeom prst="rect">
            <a:avLst/>
          </a:prstGeom>
          <a:noFill/>
          <a:ln/>
        </p:spPr>
        <p:txBody>
          <a:bodyPr wrap="square" lIns="254" tIns="254" rIns="254" bIns="254" rtlCol="0" anchor="ctr">
            <a:normAutofit/>
          </a:bodyPr>
          <a:lstStyle/>
          <a:p>
            <a:pPr marL="0" indent="0">
              <a:buNone/>
            </a:pPr>
            <a:r>
              <a:rPr lang="en-US" b="1" dirty="0">
                <a:solidFill>
                  <a:srgbClr val="071744"/>
                </a:solidFill>
                <a:latin typeface="Helvetica Neue" pitchFamily="34" charset="0"/>
                <a:ea typeface="Helvetica Neue" pitchFamily="34" charset="-122"/>
                <a:cs typeface="Helvetica Neue" pitchFamily="34" charset="-120"/>
              </a:rPr>
              <a:t>Many rights are lost not because the party is wrong — but because the party is late.</a:t>
            </a:r>
            <a:endParaRPr lang="en-US" dirty="0"/>
          </a:p>
        </p:txBody>
      </p:sp>
      <p:sp>
        <p:nvSpPr>
          <p:cNvPr id="27" name="Text 24"/>
          <p:cNvSpPr/>
          <p:nvPr/>
        </p:nvSpPr>
        <p:spPr>
          <a:xfrm>
            <a:off x="1265319" y="3355848"/>
            <a:ext cx="9875519" cy="1792224"/>
          </a:xfrm>
          <a:prstGeom prst="rect">
            <a:avLst/>
          </a:prstGeom>
          <a:noFill/>
          <a:ln/>
        </p:spPr>
        <p:txBody>
          <a:bodyPr wrap="square" lIns="254" tIns="254" rIns="254" bIns="254" rtlCol="0" anchor="ctr">
            <a:normAutofit/>
          </a:bodyPr>
          <a:lstStyle/>
          <a:p>
            <a:pPr marL="0" indent="0" algn="ctr">
              <a:buNone/>
            </a:pPr>
            <a:r>
              <a:rPr lang="en-US" sz="1600" b="1" dirty="0">
                <a:solidFill>
                  <a:srgbClr val="A5164C"/>
                </a:solidFill>
                <a:latin typeface="Helvetica Neue" pitchFamily="34" charset="0"/>
                <a:ea typeface="Helvetica Neue" pitchFamily="34" charset="-122"/>
                <a:cs typeface="Helvetica Neue" pitchFamily="34" charset="-120"/>
              </a:rPr>
              <a:t>AI identifies the window, proposes the action and assembles the pack.  </a:t>
            </a:r>
          </a:p>
          <a:p>
            <a:pPr marL="0" indent="0" algn="ctr">
              <a:buNone/>
            </a:pPr>
            <a:r>
              <a:rPr lang="en-US" sz="2000" b="1" dirty="0">
                <a:solidFill>
                  <a:srgbClr val="A5164C"/>
                </a:solidFill>
                <a:latin typeface="Helvetica Neue" pitchFamily="34" charset="0"/>
                <a:ea typeface="Helvetica Neue" pitchFamily="34" charset="-122"/>
                <a:cs typeface="Helvetica Neue" pitchFamily="34" charset="-120"/>
              </a:rPr>
              <a:t>The team decides the strategy.</a:t>
            </a:r>
            <a:endParaRPr lang="en-US" sz="2000" dirty="0"/>
          </a:p>
        </p:txBody>
      </p:sp>
      <p:sp>
        <p:nvSpPr>
          <p:cNvPr id="28" name="Text 25"/>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29" name="Text 26"/>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07</a:t>
            </a:r>
            <a:endParaRPr lang="en-US" sz="85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530352" y="566928"/>
            <a:ext cx="1645920" cy="146304"/>
          </a:xfrm>
          <a:prstGeom prst="rect">
            <a:avLst/>
          </a:prstGeom>
          <a:noFill/>
          <a:ln/>
        </p:spPr>
        <p:txBody>
          <a:bodyPr wrap="square" lIns="254" tIns="254" rIns="254" bIns="254" rtlCol="0" anchor="ctr">
            <a:normAutofit/>
          </a:bodyPr>
          <a:lstStyle/>
          <a:p>
            <a:pPr marL="0" indent="0">
              <a:buNone/>
            </a:pPr>
            <a:r>
              <a:rPr lang="en-US" sz="850" b="1" dirty="0">
                <a:solidFill>
                  <a:srgbClr val="6D6D6D"/>
                </a:solidFill>
                <a:latin typeface="Helvetica Neue" pitchFamily="34" charset="0"/>
                <a:ea typeface="Helvetica Neue" pitchFamily="34" charset="-122"/>
                <a:cs typeface="Helvetica Neue" pitchFamily="34" charset="-120"/>
              </a:rPr>
              <a:t>ANALYSE</a:t>
            </a:r>
            <a:endParaRPr lang="en-US" sz="850" dirty="0"/>
          </a:p>
        </p:txBody>
      </p:sp>
      <p:sp>
        <p:nvSpPr>
          <p:cNvPr id="4" name="Text 1"/>
          <p:cNvSpPr/>
          <p:nvPr/>
        </p:nvSpPr>
        <p:spPr>
          <a:xfrm>
            <a:off x="530352" y="960120"/>
            <a:ext cx="9090482" cy="502920"/>
          </a:xfrm>
          <a:prstGeom prst="rect">
            <a:avLst/>
          </a:prstGeom>
          <a:noFill/>
          <a:ln/>
        </p:spPr>
        <p:txBody>
          <a:bodyPr wrap="square" lIns="254" tIns="254" rIns="254" bIns="254" rtlCol="0" anchor="ctr">
            <a:normAutofit/>
          </a:bodyPr>
          <a:lstStyle/>
          <a:p>
            <a:r>
              <a:rPr lang="en-US" sz="2200" b="1" dirty="0">
                <a:solidFill>
                  <a:srgbClr val="071744"/>
                </a:solidFill>
                <a:latin typeface="Helvetica Neue" pitchFamily="34" charset="0"/>
                <a:ea typeface="Helvetica Neue" pitchFamily="34" charset="-122"/>
              </a:rPr>
              <a:t>A strong claim is a disciplined evidential chain</a:t>
            </a:r>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AI and dashboards are valuable when they test the chain, not when they merely generate text.</a:t>
            </a:r>
            <a:endParaRPr lang="en-US" sz="1500" dirty="0"/>
          </a:p>
        </p:txBody>
      </p:sp>
      <p:sp>
        <p:nvSpPr>
          <p:cNvPr id="6" name="Shape 3"/>
          <p:cNvSpPr/>
          <p:nvPr/>
        </p:nvSpPr>
        <p:spPr>
          <a:xfrm>
            <a:off x="1417320" y="2240280"/>
            <a:ext cx="475488" cy="475488"/>
          </a:xfrm>
          <a:prstGeom prst="ellipse">
            <a:avLst/>
          </a:prstGeom>
          <a:solidFill>
            <a:srgbClr val="2E5A1B"/>
          </a:solidFill>
          <a:ln w="12700">
            <a:solidFill>
              <a:srgbClr val="2E5A1B">
                <a:alpha val="0"/>
              </a:srgbClr>
            </a:solidFill>
            <a:prstDash val="solid"/>
          </a:ln>
        </p:spPr>
        <p:txBody>
          <a:bodyPr/>
          <a:lstStyle/>
          <a:p>
            <a:endParaRPr lang="en-US"/>
          </a:p>
        </p:txBody>
      </p:sp>
      <p:sp>
        <p:nvSpPr>
          <p:cNvPr id="7" name="Text 4"/>
          <p:cNvSpPr/>
          <p:nvPr/>
        </p:nvSpPr>
        <p:spPr>
          <a:xfrm>
            <a:off x="1417320" y="2368296"/>
            <a:ext cx="475488" cy="164592"/>
          </a:xfrm>
          <a:prstGeom prst="rect">
            <a:avLst/>
          </a:prstGeom>
          <a:noFill/>
          <a:ln/>
        </p:spPr>
        <p:txBody>
          <a:bodyPr wrap="square" lIns="254" tIns="254" rIns="254" bIns="254" rtlCol="0" anchor="ctr">
            <a:normAutofit fontScale="92500" lnSpcReduction="10000"/>
          </a:bodyPr>
          <a:lstStyle/>
          <a:p>
            <a:pPr marL="0" indent="0" algn="ctr">
              <a:buNone/>
            </a:pPr>
            <a:r>
              <a:rPr lang="en-US" sz="1200" b="1" dirty="0">
                <a:solidFill>
                  <a:srgbClr val="FFFFFF"/>
                </a:solidFill>
                <a:latin typeface="Helvetica Neue" pitchFamily="34" charset="0"/>
                <a:ea typeface="Helvetica Neue" pitchFamily="34" charset="-122"/>
                <a:cs typeface="Helvetica Neue" pitchFamily="34" charset="-120"/>
              </a:rPr>
              <a:t>1</a:t>
            </a:r>
            <a:endParaRPr lang="en-US" sz="1200" dirty="0"/>
          </a:p>
        </p:txBody>
      </p:sp>
      <p:sp>
        <p:nvSpPr>
          <p:cNvPr id="8" name="Text 5"/>
          <p:cNvSpPr/>
          <p:nvPr/>
        </p:nvSpPr>
        <p:spPr>
          <a:xfrm>
            <a:off x="758952" y="2880360"/>
            <a:ext cx="1783080" cy="292608"/>
          </a:xfrm>
          <a:prstGeom prst="rect">
            <a:avLst/>
          </a:prstGeom>
          <a:noFill/>
          <a:ln/>
        </p:spPr>
        <p:txBody>
          <a:bodyPr wrap="square" lIns="254" tIns="254" rIns="254" bIns="254" rtlCol="0" anchor="ctr">
            <a:normAutofit/>
          </a:bodyPr>
          <a:lstStyle/>
          <a:p>
            <a:pPr marL="0" indent="0" algn="ctr">
              <a:buNone/>
            </a:pPr>
            <a:r>
              <a:rPr lang="en-US" sz="1800" b="1" dirty="0">
                <a:solidFill>
                  <a:srgbClr val="2E5A1B"/>
                </a:solidFill>
                <a:latin typeface="Helvetica Neue" pitchFamily="34" charset="0"/>
                <a:ea typeface="Helvetica Neue" pitchFamily="34" charset="-122"/>
                <a:cs typeface="Helvetica Neue" pitchFamily="34" charset="-120"/>
              </a:rPr>
              <a:t>Event</a:t>
            </a:r>
            <a:endParaRPr lang="en-US" sz="1800" dirty="0"/>
          </a:p>
        </p:txBody>
      </p:sp>
      <p:sp>
        <p:nvSpPr>
          <p:cNvPr id="9" name="Text 6"/>
          <p:cNvSpPr/>
          <p:nvPr/>
        </p:nvSpPr>
        <p:spPr>
          <a:xfrm>
            <a:off x="758952" y="3273552"/>
            <a:ext cx="1783080" cy="347472"/>
          </a:xfrm>
          <a:prstGeom prst="rect">
            <a:avLst/>
          </a:prstGeom>
          <a:noFill/>
          <a:ln/>
        </p:spPr>
        <p:txBody>
          <a:bodyPr wrap="square" lIns="254" tIns="254" rIns="254" bIns="254" rtlCol="0" anchor="ctr">
            <a:normAutofit/>
          </a:bodyPr>
          <a:lstStyle/>
          <a:p>
            <a:pPr marL="0" indent="0" algn="ctr">
              <a:buNone/>
            </a:pPr>
            <a:r>
              <a:rPr lang="en-US" sz="1250" dirty="0">
                <a:solidFill>
                  <a:srgbClr val="595959"/>
                </a:solidFill>
                <a:latin typeface="Helvetica Neue" pitchFamily="34" charset="0"/>
                <a:ea typeface="Helvetica Neue" pitchFamily="34" charset="-122"/>
                <a:cs typeface="Helvetica Neue" pitchFamily="34" charset="-120"/>
              </a:rPr>
              <a:t>what happened?</a:t>
            </a:r>
            <a:endParaRPr lang="en-US" sz="1250" dirty="0"/>
          </a:p>
        </p:txBody>
      </p:sp>
      <p:sp>
        <p:nvSpPr>
          <p:cNvPr id="10" name="Shape 7"/>
          <p:cNvSpPr/>
          <p:nvPr/>
        </p:nvSpPr>
        <p:spPr>
          <a:xfrm>
            <a:off x="2569464" y="2359152"/>
            <a:ext cx="228600" cy="228600"/>
          </a:xfrm>
          <a:prstGeom prst="chevron">
            <a:avLst/>
          </a:prstGeom>
          <a:solidFill>
            <a:srgbClr val="BBBBBB"/>
          </a:solidFill>
          <a:ln w="12700">
            <a:solidFill>
              <a:srgbClr val="BBBBBB">
                <a:alpha val="0"/>
              </a:srgbClr>
            </a:solidFill>
            <a:prstDash val="solid"/>
          </a:ln>
        </p:spPr>
        <p:txBody>
          <a:bodyPr/>
          <a:lstStyle/>
          <a:p>
            <a:endParaRPr lang="en-US"/>
          </a:p>
        </p:txBody>
      </p:sp>
      <p:sp>
        <p:nvSpPr>
          <p:cNvPr id="11" name="Shape 8"/>
          <p:cNvSpPr/>
          <p:nvPr/>
        </p:nvSpPr>
        <p:spPr>
          <a:xfrm>
            <a:off x="3657600" y="2240280"/>
            <a:ext cx="475488" cy="475488"/>
          </a:xfrm>
          <a:prstGeom prst="ellipse">
            <a:avLst/>
          </a:prstGeom>
          <a:solidFill>
            <a:srgbClr val="006A7D"/>
          </a:solidFill>
          <a:ln w="12700">
            <a:solidFill>
              <a:srgbClr val="006A7D">
                <a:alpha val="0"/>
              </a:srgbClr>
            </a:solidFill>
            <a:prstDash val="solid"/>
          </a:ln>
        </p:spPr>
        <p:txBody>
          <a:bodyPr/>
          <a:lstStyle/>
          <a:p>
            <a:endParaRPr lang="en-US"/>
          </a:p>
        </p:txBody>
      </p:sp>
      <p:sp>
        <p:nvSpPr>
          <p:cNvPr id="12" name="Text 9"/>
          <p:cNvSpPr/>
          <p:nvPr/>
        </p:nvSpPr>
        <p:spPr>
          <a:xfrm>
            <a:off x="3657600" y="2368296"/>
            <a:ext cx="475488" cy="164592"/>
          </a:xfrm>
          <a:prstGeom prst="rect">
            <a:avLst/>
          </a:prstGeom>
          <a:noFill/>
          <a:ln/>
        </p:spPr>
        <p:txBody>
          <a:bodyPr wrap="square" lIns="254" tIns="254" rIns="254" bIns="254" rtlCol="0" anchor="ctr">
            <a:normAutofit fontScale="92500" lnSpcReduction="10000"/>
          </a:bodyPr>
          <a:lstStyle/>
          <a:p>
            <a:pPr marL="0" indent="0" algn="ctr">
              <a:buNone/>
            </a:pPr>
            <a:r>
              <a:rPr lang="en-US" sz="1200" b="1" dirty="0">
                <a:solidFill>
                  <a:srgbClr val="FFFFFF"/>
                </a:solidFill>
                <a:latin typeface="Helvetica Neue" pitchFamily="34" charset="0"/>
                <a:ea typeface="Helvetica Neue" pitchFamily="34" charset="-122"/>
                <a:cs typeface="Helvetica Neue" pitchFamily="34" charset="-120"/>
              </a:rPr>
              <a:t>2</a:t>
            </a:r>
            <a:endParaRPr lang="en-US" sz="1200" dirty="0"/>
          </a:p>
        </p:txBody>
      </p:sp>
      <p:sp>
        <p:nvSpPr>
          <p:cNvPr id="13" name="Text 10"/>
          <p:cNvSpPr/>
          <p:nvPr/>
        </p:nvSpPr>
        <p:spPr>
          <a:xfrm>
            <a:off x="2999232" y="2880360"/>
            <a:ext cx="1783080" cy="292608"/>
          </a:xfrm>
          <a:prstGeom prst="rect">
            <a:avLst/>
          </a:prstGeom>
          <a:noFill/>
          <a:ln/>
        </p:spPr>
        <p:txBody>
          <a:bodyPr wrap="square" lIns="254" tIns="254" rIns="254" bIns="254" rtlCol="0" anchor="ctr">
            <a:normAutofit/>
          </a:bodyPr>
          <a:lstStyle/>
          <a:p>
            <a:pPr marL="0" indent="0" algn="ctr">
              <a:buNone/>
            </a:pPr>
            <a:r>
              <a:rPr lang="en-US" sz="1800" b="1" dirty="0">
                <a:solidFill>
                  <a:srgbClr val="006A7D"/>
                </a:solidFill>
                <a:latin typeface="Helvetica Neue" pitchFamily="34" charset="0"/>
                <a:ea typeface="Helvetica Neue" pitchFamily="34" charset="-122"/>
                <a:cs typeface="Helvetica Neue" pitchFamily="34" charset="-120"/>
              </a:rPr>
              <a:t>Entitlement</a:t>
            </a:r>
            <a:endParaRPr lang="en-US" sz="1800" dirty="0"/>
          </a:p>
        </p:txBody>
      </p:sp>
      <p:sp>
        <p:nvSpPr>
          <p:cNvPr id="14" name="Text 11"/>
          <p:cNvSpPr/>
          <p:nvPr/>
        </p:nvSpPr>
        <p:spPr>
          <a:xfrm>
            <a:off x="2999232" y="3273552"/>
            <a:ext cx="1783080" cy="347472"/>
          </a:xfrm>
          <a:prstGeom prst="rect">
            <a:avLst/>
          </a:prstGeom>
          <a:noFill/>
          <a:ln/>
        </p:spPr>
        <p:txBody>
          <a:bodyPr wrap="square" lIns="254" tIns="254" rIns="254" bIns="254" rtlCol="0" anchor="ctr">
            <a:normAutofit lnSpcReduction="10000"/>
          </a:bodyPr>
          <a:lstStyle/>
          <a:p>
            <a:pPr marL="0" indent="0" algn="ctr">
              <a:buNone/>
            </a:pPr>
            <a:r>
              <a:rPr lang="en-US" sz="1250" dirty="0">
                <a:solidFill>
                  <a:srgbClr val="595959"/>
                </a:solidFill>
                <a:latin typeface="Helvetica Neue" pitchFamily="34" charset="0"/>
                <a:ea typeface="Helvetica Neue" pitchFamily="34" charset="-122"/>
                <a:cs typeface="Helvetica Neue" pitchFamily="34" charset="-120"/>
              </a:rPr>
              <a:t>which clause or principle?</a:t>
            </a:r>
            <a:endParaRPr lang="en-US" sz="1250" dirty="0"/>
          </a:p>
        </p:txBody>
      </p:sp>
      <p:sp>
        <p:nvSpPr>
          <p:cNvPr id="15" name="Shape 12"/>
          <p:cNvSpPr/>
          <p:nvPr/>
        </p:nvSpPr>
        <p:spPr>
          <a:xfrm>
            <a:off x="4809744" y="2359152"/>
            <a:ext cx="228600" cy="228600"/>
          </a:xfrm>
          <a:prstGeom prst="chevron">
            <a:avLst/>
          </a:prstGeom>
          <a:solidFill>
            <a:srgbClr val="BBBBBB"/>
          </a:solidFill>
          <a:ln w="12700">
            <a:solidFill>
              <a:srgbClr val="BBBBBB">
                <a:alpha val="0"/>
              </a:srgbClr>
            </a:solidFill>
            <a:prstDash val="solid"/>
          </a:ln>
        </p:spPr>
        <p:txBody>
          <a:bodyPr/>
          <a:lstStyle/>
          <a:p>
            <a:endParaRPr lang="en-US"/>
          </a:p>
        </p:txBody>
      </p:sp>
      <p:sp>
        <p:nvSpPr>
          <p:cNvPr id="16" name="Shape 13"/>
          <p:cNvSpPr/>
          <p:nvPr/>
        </p:nvSpPr>
        <p:spPr>
          <a:xfrm>
            <a:off x="5897880" y="2240280"/>
            <a:ext cx="475488" cy="475488"/>
          </a:xfrm>
          <a:prstGeom prst="ellipse">
            <a:avLst/>
          </a:prstGeom>
          <a:solidFill>
            <a:srgbClr val="D89000"/>
          </a:solidFill>
          <a:ln w="12700">
            <a:solidFill>
              <a:srgbClr val="D89000">
                <a:alpha val="0"/>
              </a:srgbClr>
            </a:solidFill>
            <a:prstDash val="solid"/>
          </a:ln>
        </p:spPr>
        <p:txBody>
          <a:bodyPr/>
          <a:lstStyle/>
          <a:p>
            <a:endParaRPr lang="en-US"/>
          </a:p>
        </p:txBody>
      </p:sp>
      <p:sp>
        <p:nvSpPr>
          <p:cNvPr id="17" name="Text 14"/>
          <p:cNvSpPr/>
          <p:nvPr/>
        </p:nvSpPr>
        <p:spPr>
          <a:xfrm>
            <a:off x="5897880" y="2368296"/>
            <a:ext cx="475488" cy="164592"/>
          </a:xfrm>
          <a:prstGeom prst="rect">
            <a:avLst/>
          </a:prstGeom>
          <a:noFill/>
          <a:ln/>
        </p:spPr>
        <p:txBody>
          <a:bodyPr wrap="square" lIns="254" tIns="254" rIns="254" bIns="254" rtlCol="0" anchor="ctr">
            <a:normAutofit fontScale="92500" lnSpcReduction="10000"/>
          </a:bodyPr>
          <a:lstStyle/>
          <a:p>
            <a:pPr marL="0" indent="0" algn="ctr">
              <a:buNone/>
            </a:pPr>
            <a:r>
              <a:rPr lang="en-US" sz="1200" b="1" dirty="0">
                <a:solidFill>
                  <a:srgbClr val="FFFFFF"/>
                </a:solidFill>
                <a:latin typeface="Helvetica Neue" pitchFamily="34" charset="0"/>
                <a:ea typeface="Helvetica Neue" pitchFamily="34" charset="-122"/>
                <a:cs typeface="Helvetica Neue" pitchFamily="34" charset="-120"/>
              </a:rPr>
              <a:t>3</a:t>
            </a:r>
            <a:endParaRPr lang="en-US" sz="1200" dirty="0"/>
          </a:p>
        </p:txBody>
      </p:sp>
      <p:sp>
        <p:nvSpPr>
          <p:cNvPr id="18" name="Text 15"/>
          <p:cNvSpPr/>
          <p:nvPr/>
        </p:nvSpPr>
        <p:spPr>
          <a:xfrm>
            <a:off x="5239512" y="2880360"/>
            <a:ext cx="1783080" cy="292608"/>
          </a:xfrm>
          <a:prstGeom prst="rect">
            <a:avLst/>
          </a:prstGeom>
          <a:noFill/>
          <a:ln/>
        </p:spPr>
        <p:txBody>
          <a:bodyPr wrap="square" lIns="254" tIns="254" rIns="254" bIns="254" rtlCol="0" anchor="ctr">
            <a:normAutofit/>
          </a:bodyPr>
          <a:lstStyle/>
          <a:p>
            <a:pPr marL="0" indent="0" algn="ctr">
              <a:buNone/>
            </a:pPr>
            <a:r>
              <a:rPr lang="en-US" sz="1800" b="1" dirty="0">
                <a:solidFill>
                  <a:srgbClr val="D89000"/>
                </a:solidFill>
                <a:latin typeface="Helvetica Neue" pitchFamily="34" charset="0"/>
                <a:ea typeface="Helvetica Neue" pitchFamily="34" charset="-122"/>
                <a:cs typeface="Helvetica Neue" pitchFamily="34" charset="-120"/>
              </a:rPr>
              <a:t>Causation</a:t>
            </a:r>
            <a:endParaRPr lang="en-US" sz="1800" dirty="0"/>
          </a:p>
        </p:txBody>
      </p:sp>
      <p:sp>
        <p:nvSpPr>
          <p:cNvPr id="19" name="Text 16"/>
          <p:cNvSpPr/>
          <p:nvPr/>
        </p:nvSpPr>
        <p:spPr>
          <a:xfrm>
            <a:off x="5239512" y="3273552"/>
            <a:ext cx="1783080" cy="347472"/>
          </a:xfrm>
          <a:prstGeom prst="rect">
            <a:avLst/>
          </a:prstGeom>
          <a:noFill/>
          <a:ln/>
        </p:spPr>
        <p:txBody>
          <a:bodyPr wrap="square" lIns="254" tIns="254" rIns="254" bIns="254" rtlCol="0" anchor="ctr">
            <a:normAutofit lnSpcReduction="10000"/>
          </a:bodyPr>
          <a:lstStyle/>
          <a:p>
            <a:pPr marL="0" indent="0" algn="ctr">
              <a:buNone/>
            </a:pPr>
            <a:r>
              <a:rPr lang="en-US" sz="1250" dirty="0">
                <a:solidFill>
                  <a:srgbClr val="595959"/>
                </a:solidFill>
                <a:latin typeface="Helvetica Neue" pitchFamily="34" charset="0"/>
                <a:ea typeface="Helvetica Neue" pitchFamily="34" charset="-122"/>
                <a:cs typeface="Helvetica Neue" pitchFamily="34" charset="-120"/>
              </a:rPr>
              <a:t>how did it affect the works?</a:t>
            </a:r>
            <a:endParaRPr lang="en-US" sz="1250" dirty="0"/>
          </a:p>
        </p:txBody>
      </p:sp>
      <p:sp>
        <p:nvSpPr>
          <p:cNvPr id="20" name="Shape 17"/>
          <p:cNvSpPr/>
          <p:nvPr/>
        </p:nvSpPr>
        <p:spPr>
          <a:xfrm>
            <a:off x="7050024" y="2359152"/>
            <a:ext cx="228600" cy="228600"/>
          </a:xfrm>
          <a:prstGeom prst="chevron">
            <a:avLst/>
          </a:prstGeom>
          <a:solidFill>
            <a:srgbClr val="BBBBBB"/>
          </a:solidFill>
          <a:ln w="12700">
            <a:solidFill>
              <a:srgbClr val="BBBBBB">
                <a:alpha val="0"/>
              </a:srgbClr>
            </a:solidFill>
            <a:prstDash val="solid"/>
          </a:ln>
        </p:spPr>
        <p:txBody>
          <a:bodyPr/>
          <a:lstStyle/>
          <a:p>
            <a:endParaRPr lang="en-US"/>
          </a:p>
        </p:txBody>
      </p:sp>
      <p:sp>
        <p:nvSpPr>
          <p:cNvPr id="21" name="Shape 18"/>
          <p:cNvSpPr/>
          <p:nvPr/>
        </p:nvSpPr>
        <p:spPr>
          <a:xfrm>
            <a:off x="8138160" y="2240280"/>
            <a:ext cx="475488" cy="475488"/>
          </a:xfrm>
          <a:prstGeom prst="ellipse">
            <a:avLst/>
          </a:prstGeom>
          <a:solidFill>
            <a:srgbClr val="B50000"/>
          </a:solidFill>
          <a:ln w="12700">
            <a:solidFill>
              <a:srgbClr val="B50000">
                <a:alpha val="0"/>
              </a:srgbClr>
            </a:solidFill>
            <a:prstDash val="solid"/>
          </a:ln>
        </p:spPr>
        <p:txBody>
          <a:bodyPr/>
          <a:lstStyle/>
          <a:p>
            <a:endParaRPr lang="en-US"/>
          </a:p>
        </p:txBody>
      </p:sp>
      <p:sp>
        <p:nvSpPr>
          <p:cNvPr id="22" name="Text 19"/>
          <p:cNvSpPr/>
          <p:nvPr/>
        </p:nvSpPr>
        <p:spPr>
          <a:xfrm>
            <a:off x="8138160" y="2368296"/>
            <a:ext cx="475488" cy="164592"/>
          </a:xfrm>
          <a:prstGeom prst="rect">
            <a:avLst/>
          </a:prstGeom>
          <a:noFill/>
          <a:ln/>
        </p:spPr>
        <p:txBody>
          <a:bodyPr wrap="square" lIns="254" tIns="254" rIns="254" bIns="254" rtlCol="0" anchor="ctr">
            <a:normAutofit fontScale="92500" lnSpcReduction="10000"/>
          </a:bodyPr>
          <a:lstStyle/>
          <a:p>
            <a:pPr marL="0" indent="0" algn="ctr">
              <a:buNone/>
            </a:pPr>
            <a:r>
              <a:rPr lang="en-US" sz="1200" b="1" dirty="0">
                <a:solidFill>
                  <a:srgbClr val="FFFFFF"/>
                </a:solidFill>
                <a:latin typeface="Helvetica Neue" pitchFamily="34" charset="0"/>
                <a:ea typeface="Helvetica Neue" pitchFamily="34" charset="-122"/>
                <a:cs typeface="Helvetica Neue" pitchFamily="34" charset="-120"/>
              </a:rPr>
              <a:t>4</a:t>
            </a:r>
            <a:endParaRPr lang="en-US" sz="1200" dirty="0"/>
          </a:p>
        </p:txBody>
      </p:sp>
      <p:sp>
        <p:nvSpPr>
          <p:cNvPr id="23" name="Text 20"/>
          <p:cNvSpPr/>
          <p:nvPr/>
        </p:nvSpPr>
        <p:spPr>
          <a:xfrm>
            <a:off x="7479792" y="2880360"/>
            <a:ext cx="1783080" cy="292608"/>
          </a:xfrm>
          <a:prstGeom prst="rect">
            <a:avLst/>
          </a:prstGeom>
          <a:noFill/>
          <a:ln/>
        </p:spPr>
        <p:txBody>
          <a:bodyPr wrap="square" lIns="254" tIns="254" rIns="254" bIns="254" rtlCol="0" anchor="ctr">
            <a:normAutofit/>
          </a:bodyPr>
          <a:lstStyle/>
          <a:p>
            <a:pPr marL="0" indent="0" algn="ctr">
              <a:buNone/>
            </a:pPr>
            <a:r>
              <a:rPr lang="en-US" sz="1800" b="1" dirty="0">
                <a:solidFill>
                  <a:srgbClr val="B50000"/>
                </a:solidFill>
                <a:latin typeface="Helvetica Neue" pitchFamily="34" charset="0"/>
                <a:ea typeface="Helvetica Neue" pitchFamily="34" charset="-122"/>
                <a:cs typeface="Helvetica Neue" pitchFamily="34" charset="-120"/>
              </a:rPr>
              <a:t>Quantum</a:t>
            </a:r>
            <a:endParaRPr lang="en-US" sz="1800" dirty="0"/>
          </a:p>
        </p:txBody>
      </p:sp>
      <p:sp>
        <p:nvSpPr>
          <p:cNvPr id="24" name="Text 21"/>
          <p:cNvSpPr/>
          <p:nvPr/>
        </p:nvSpPr>
        <p:spPr>
          <a:xfrm>
            <a:off x="7479792" y="3273552"/>
            <a:ext cx="1783080" cy="347472"/>
          </a:xfrm>
          <a:prstGeom prst="rect">
            <a:avLst/>
          </a:prstGeom>
          <a:noFill/>
          <a:ln/>
        </p:spPr>
        <p:txBody>
          <a:bodyPr wrap="square" lIns="254" tIns="254" rIns="254" bIns="254" rtlCol="0" anchor="ctr">
            <a:normAutofit lnSpcReduction="10000"/>
          </a:bodyPr>
          <a:lstStyle/>
          <a:p>
            <a:pPr marL="0" indent="0" algn="ctr">
              <a:buNone/>
            </a:pPr>
            <a:r>
              <a:rPr lang="en-US" sz="1250" dirty="0">
                <a:solidFill>
                  <a:srgbClr val="595959"/>
                </a:solidFill>
                <a:latin typeface="Helvetica Neue" pitchFamily="34" charset="0"/>
                <a:ea typeface="Helvetica Neue" pitchFamily="34" charset="-122"/>
                <a:cs typeface="Helvetica Neue" pitchFamily="34" charset="-120"/>
              </a:rPr>
              <a:t>how is the loss calculated?</a:t>
            </a:r>
            <a:endParaRPr lang="en-US" sz="1250" dirty="0"/>
          </a:p>
        </p:txBody>
      </p:sp>
      <p:sp>
        <p:nvSpPr>
          <p:cNvPr id="25" name="Shape 22"/>
          <p:cNvSpPr/>
          <p:nvPr/>
        </p:nvSpPr>
        <p:spPr>
          <a:xfrm>
            <a:off x="9290304" y="2359152"/>
            <a:ext cx="228600" cy="228600"/>
          </a:xfrm>
          <a:prstGeom prst="chevron">
            <a:avLst/>
          </a:prstGeom>
          <a:solidFill>
            <a:srgbClr val="BBBBBB"/>
          </a:solidFill>
          <a:ln w="12700">
            <a:solidFill>
              <a:srgbClr val="BBBBBB">
                <a:alpha val="0"/>
              </a:srgbClr>
            </a:solidFill>
            <a:prstDash val="solid"/>
          </a:ln>
        </p:spPr>
        <p:txBody>
          <a:bodyPr/>
          <a:lstStyle/>
          <a:p>
            <a:endParaRPr lang="en-US"/>
          </a:p>
        </p:txBody>
      </p:sp>
      <p:sp>
        <p:nvSpPr>
          <p:cNvPr id="26" name="Shape 23"/>
          <p:cNvSpPr/>
          <p:nvPr/>
        </p:nvSpPr>
        <p:spPr>
          <a:xfrm>
            <a:off x="10378440" y="2240280"/>
            <a:ext cx="475488" cy="475488"/>
          </a:xfrm>
          <a:prstGeom prst="ellipse">
            <a:avLst/>
          </a:prstGeom>
          <a:solidFill>
            <a:srgbClr val="163A66"/>
          </a:solidFill>
          <a:ln w="12700">
            <a:solidFill>
              <a:srgbClr val="163A66">
                <a:alpha val="0"/>
              </a:srgbClr>
            </a:solidFill>
            <a:prstDash val="solid"/>
          </a:ln>
        </p:spPr>
        <p:txBody>
          <a:bodyPr/>
          <a:lstStyle/>
          <a:p>
            <a:endParaRPr lang="en-US"/>
          </a:p>
        </p:txBody>
      </p:sp>
      <p:sp>
        <p:nvSpPr>
          <p:cNvPr id="27" name="Text 24"/>
          <p:cNvSpPr/>
          <p:nvPr/>
        </p:nvSpPr>
        <p:spPr>
          <a:xfrm>
            <a:off x="10378440" y="2368296"/>
            <a:ext cx="475488" cy="164592"/>
          </a:xfrm>
          <a:prstGeom prst="rect">
            <a:avLst/>
          </a:prstGeom>
          <a:noFill/>
          <a:ln/>
        </p:spPr>
        <p:txBody>
          <a:bodyPr wrap="square" lIns="254" tIns="254" rIns="254" bIns="254" rtlCol="0" anchor="ctr">
            <a:normAutofit fontScale="92500" lnSpcReduction="10000"/>
          </a:bodyPr>
          <a:lstStyle/>
          <a:p>
            <a:pPr marL="0" indent="0" algn="ctr">
              <a:buNone/>
            </a:pPr>
            <a:r>
              <a:rPr lang="en-US" sz="1200" b="1" dirty="0">
                <a:solidFill>
                  <a:srgbClr val="FFFFFF"/>
                </a:solidFill>
                <a:latin typeface="Helvetica Neue" pitchFamily="34" charset="0"/>
                <a:ea typeface="Helvetica Neue" pitchFamily="34" charset="-122"/>
                <a:cs typeface="Helvetica Neue" pitchFamily="34" charset="-120"/>
              </a:rPr>
              <a:t>5</a:t>
            </a:r>
            <a:endParaRPr lang="en-US" sz="1200" dirty="0"/>
          </a:p>
        </p:txBody>
      </p:sp>
      <p:sp>
        <p:nvSpPr>
          <p:cNvPr id="28" name="Text 25"/>
          <p:cNvSpPr/>
          <p:nvPr/>
        </p:nvSpPr>
        <p:spPr>
          <a:xfrm>
            <a:off x="9720072" y="2880360"/>
            <a:ext cx="1783080" cy="292608"/>
          </a:xfrm>
          <a:prstGeom prst="rect">
            <a:avLst/>
          </a:prstGeom>
          <a:noFill/>
          <a:ln/>
        </p:spPr>
        <p:txBody>
          <a:bodyPr wrap="square" lIns="254" tIns="254" rIns="254" bIns="254" rtlCol="0" anchor="ctr">
            <a:normAutofit/>
          </a:bodyPr>
          <a:lstStyle/>
          <a:p>
            <a:pPr marL="0" indent="0" algn="ctr">
              <a:buNone/>
            </a:pPr>
            <a:r>
              <a:rPr lang="en-US" sz="1800" b="1" dirty="0">
                <a:solidFill>
                  <a:srgbClr val="163A66"/>
                </a:solidFill>
                <a:latin typeface="Helvetica Neue" pitchFamily="34" charset="0"/>
                <a:ea typeface="Helvetica Neue" pitchFamily="34" charset="-122"/>
                <a:cs typeface="Helvetica Neue" pitchFamily="34" charset="-120"/>
              </a:rPr>
              <a:t>Evidence</a:t>
            </a:r>
            <a:endParaRPr lang="en-US" sz="1800" dirty="0"/>
          </a:p>
        </p:txBody>
      </p:sp>
      <p:sp>
        <p:nvSpPr>
          <p:cNvPr id="29" name="Text 26"/>
          <p:cNvSpPr/>
          <p:nvPr/>
        </p:nvSpPr>
        <p:spPr>
          <a:xfrm>
            <a:off x="9720072" y="3273552"/>
            <a:ext cx="1783080" cy="347472"/>
          </a:xfrm>
          <a:prstGeom prst="rect">
            <a:avLst/>
          </a:prstGeom>
          <a:noFill/>
          <a:ln/>
        </p:spPr>
        <p:txBody>
          <a:bodyPr wrap="square" lIns="254" tIns="254" rIns="254" bIns="254" rtlCol="0" anchor="ctr">
            <a:normAutofit/>
          </a:bodyPr>
          <a:lstStyle/>
          <a:p>
            <a:pPr marL="0" indent="0" algn="ctr">
              <a:buNone/>
            </a:pPr>
            <a:r>
              <a:rPr lang="en-US" sz="1250" dirty="0">
                <a:solidFill>
                  <a:srgbClr val="595959"/>
                </a:solidFill>
                <a:latin typeface="Helvetica Neue" pitchFamily="34" charset="0"/>
                <a:ea typeface="Helvetica Neue" pitchFamily="34" charset="-122"/>
                <a:cs typeface="Helvetica Neue" pitchFamily="34" charset="-120"/>
              </a:rPr>
              <a:t>what proves each link?</a:t>
            </a:r>
            <a:endParaRPr lang="en-US" sz="1250" dirty="0"/>
          </a:p>
        </p:txBody>
      </p:sp>
      <p:sp>
        <p:nvSpPr>
          <p:cNvPr id="30" name="Shape 27"/>
          <p:cNvSpPr/>
          <p:nvPr/>
        </p:nvSpPr>
        <p:spPr>
          <a:xfrm>
            <a:off x="1005840" y="4251960"/>
            <a:ext cx="3200400" cy="749808"/>
          </a:xfrm>
          <a:prstGeom prst="roundRect">
            <a:avLst>
              <a:gd name="adj" fmla="val 10976"/>
            </a:avLst>
          </a:prstGeom>
          <a:solidFill>
            <a:srgbClr val="F8F8FA"/>
          </a:solidFill>
          <a:ln w="16510">
            <a:solidFill>
              <a:srgbClr val="A5164C"/>
            </a:solidFill>
            <a:prstDash val="solid"/>
          </a:ln>
        </p:spPr>
        <p:txBody>
          <a:bodyPr/>
          <a:lstStyle/>
          <a:p>
            <a:endParaRPr lang="en-US"/>
          </a:p>
        </p:txBody>
      </p:sp>
      <p:sp>
        <p:nvSpPr>
          <p:cNvPr id="31" name="Text 28"/>
          <p:cNvSpPr/>
          <p:nvPr/>
        </p:nvSpPr>
        <p:spPr>
          <a:xfrm>
            <a:off x="1161288" y="4416552"/>
            <a:ext cx="288950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A5164C"/>
                </a:solidFill>
                <a:latin typeface="Helvetica Neue" pitchFamily="34" charset="0"/>
                <a:ea typeface="Helvetica Neue" pitchFamily="34" charset="-122"/>
                <a:cs typeface="Helvetica Neue" pitchFamily="34" charset="-120"/>
              </a:rPr>
              <a:t>AI-assisted testing</a:t>
            </a:r>
            <a:endParaRPr lang="en-US" sz="1700" dirty="0"/>
          </a:p>
        </p:txBody>
      </p:sp>
      <p:sp>
        <p:nvSpPr>
          <p:cNvPr id="32" name="Text 29"/>
          <p:cNvSpPr/>
          <p:nvPr/>
        </p:nvSpPr>
        <p:spPr>
          <a:xfrm>
            <a:off x="1161288" y="4727448"/>
            <a:ext cx="2889504" cy="182880"/>
          </a:xfrm>
          <a:prstGeom prst="rect">
            <a:avLst/>
          </a:prstGeom>
          <a:noFill/>
          <a:ln/>
        </p:spPr>
        <p:txBody>
          <a:bodyPr wrap="square" lIns="254" tIns="254" rIns="254" bIns="254" rtlCol="0" anchor="ctr">
            <a:normAutofit fontScale="85000" lnSpcReduction="10000"/>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missing evidence • inconsistent correspondence</a:t>
            </a:r>
            <a:endParaRPr lang="en-US" sz="1150" dirty="0"/>
          </a:p>
        </p:txBody>
      </p:sp>
      <p:sp>
        <p:nvSpPr>
          <p:cNvPr id="33" name="Shape 30"/>
          <p:cNvSpPr/>
          <p:nvPr/>
        </p:nvSpPr>
        <p:spPr>
          <a:xfrm>
            <a:off x="4526280" y="4251960"/>
            <a:ext cx="3200400" cy="749808"/>
          </a:xfrm>
          <a:prstGeom prst="roundRect">
            <a:avLst>
              <a:gd name="adj" fmla="val 10976"/>
            </a:avLst>
          </a:prstGeom>
          <a:solidFill>
            <a:srgbClr val="F8F8FA"/>
          </a:solidFill>
          <a:ln w="16510">
            <a:solidFill>
              <a:srgbClr val="071744"/>
            </a:solidFill>
            <a:prstDash val="solid"/>
          </a:ln>
        </p:spPr>
        <p:txBody>
          <a:bodyPr/>
          <a:lstStyle/>
          <a:p>
            <a:endParaRPr lang="en-US"/>
          </a:p>
        </p:txBody>
      </p:sp>
      <p:sp>
        <p:nvSpPr>
          <p:cNvPr id="34" name="Text 31"/>
          <p:cNvSpPr/>
          <p:nvPr/>
        </p:nvSpPr>
        <p:spPr>
          <a:xfrm>
            <a:off x="4681728" y="4416552"/>
            <a:ext cx="288950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071744"/>
                </a:solidFill>
                <a:latin typeface="Helvetica Neue" pitchFamily="34" charset="0"/>
                <a:ea typeface="Helvetica Neue" pitchFamily="34" charset="-122"/>
                <a:cs typeface="Helvetica Neue" pitchFamily="34" charset="-120"/>
              </a:rPr>
              <a:t>Expert discipline</a:t>
            </a:r>
            <a:endParaRPr lang="en-US" sz="1700" dirty="0"/>
          </a:p>
        </p:txBody>
      </p:sp>
      <p:sp>
        <p:nvSpPr>
          <p:cNvPr id="35" name="Text 32"/>
          <p:cNvSpPr/>
          <p:nvPr/>
        </p:nvSpPr>
        <p:spPr>
          <a:xfrm>
            <a:off x="4681728" y="4727448"/>
            <a:ext cx="2889504" cy="182880"/>
          </a:xfrm>
          <a:prstGeom prst="rect">
            <a:avLst/>
          </a:prstGeom>
          <a:noFill/>
          <a:ln/>
        </p:spPr>
        <p:txBody>
          <a:bodyPr wrap="square" lIns="254" tIns="254" rIns="254" bIns="254" rtlCol="0" anchor="ctr">
            <a:normAutofit/>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causation bridge • programme logic</a:t>
            </a:r>
            <a:endParaRPr lang="en-US" sz="1150" dirty="0"/>
          </a:p>
        </p:txBody>
      </p:sp>
      <p:sp>
        <p:nvSpPr>
          <p:cNvPr id="36" name="Shape 33"/>
          <p:cNvSpPr/>
          <p:nvPr/>
        </p:nvSpPr>
        <p:spPr>
          <a:xfrm>
            <a:off x="8046720" y="4251960"/>
            <a:ext cx="3200400" cy="749808"/>
          </a:xfrm>
          <a:prstGeom prst="roundRect">
            <a:avLst>
              <a:gd name="adj" fmla="val 10976"/>
            </a:avLst>
          </a:prstGeom>
          <a:solidFill>
            <a:srgbClr val="F8F8FA"/>
          </a:solidFill>
          <a:ln w="16510">
            <a:solidFill>
              <a:srgbClr val="006A7D"/>
            </a:solidFill>
            <a:prstDash val="solid"/>
          </a:ln>
        </p:spPr>
        <p:txBody>
          <a:bodyPr/>
          <a:lstStyle/>
          <a:p>
            <a:endParaRPr lang="en-US"/>
          </a:p>
        </p:txBody>
      </p:sp>
      <p:sp>
        <p:nvSpPr>
          <p:cNvPr id="37" name="Text 34"/>
          <p:cNvSpPr/>
          <p:nvPr/>
        </p:nvSpPr>
        <p:spPr>
          <a:xfrm>
            <a:off x="8202168" y="4416552"/>
            <a:ext cx="2889504" cy="228600"/>
          </a:xfrm>
          <a:prstGeom prst="rect">
            <a:avLst/>
          </a:prstGeom>
          <a:noFill/>
          <a:ln/>
        </p:spPr>
        <p:txBody>
          <a:bodyPr wrap="square" lIns="254" tIns="254" rIns="254" bIns="254" rtlCol="0" anchor="ctr">
            <a:normAutofit fontScale="92500" lnSpcReduction="10000"/>
          </a:bodyPr>
          <a:lstStyle/>
          <a:p>
            <a:pPr marL="0" indent="0">
              <a:buNone/>
            </a:pPr>
            <a:r>
              <a:rPr lang="en-US" sz="1700" b="1" dirty="0">
                <a:solidFill>
                  <a:srgbClr val="006A7D"/>
                </a:solidFill>
                <a:latin typeface="Helvetica Neue" pitchFamily="34" charset="0"/>
                <a:ea typeface="Helvetica Neue" pitchFamily="34" charset="-122"/>
                <a:cs typeface="Helvetica Neue" pitchFamily="34" charset="-120"/>
              </a:rPr>
              <a:t>Commercial strategy</a:t>
            </a:r>
            <a:endParaRPr lang="en-US" sz="1700" dirty="0"/>
          </a:p>
        </p:txBody>
      </p:sp>
      <p:sp>
        <p:nvSpPr>
          <p:cNvPr id="38" name="Text 35"/>
          <p:cNvSpPr/>
          <p:nvPr/>
        </p:nvSpPr>
        <p:spPr>
          <a:xfrm>
            <a:off x="8202168" y="4727448"/>
            <a:ext cx="2889504" cy="182880"/>
          </a:xfrm>
          <a:prstGeom prst="rect">
            <a:avLst/>
          </a:prstGeom>
          <a:noFill/>
          <a:ln/>
        </p:spPr>
        <p:txBody>
          <a:bodyPr wrap="square" lIns="254" tIns="254" rIns="254" bIns="254" rtlCol="0" anchor="ctr">
            <a:normAutofit/>
          </a:bodyPr>
          <a:lstStyle/>
          <a:p>
            <a:pPr marL="0" indent="0">
              <a:buNone/>
            </a:pPr>
            <a:r>
              <a:rPr lang="en-US" sz="1150" dirty="0">
                <a:solidFill>
                  <a:srgbClr val="4E4E4E"/>
                </a:solidFill>
                <a:latin typeface="Helvetica Neue" pitchFamily="34" charset="0"/>
                <a:ea typeface="Helvetica Neue" pitchFamily="34" charset="-122"/>
                <a:cs typeface="Helvetica Neue" pitchFamily="34" charset="-120"/>
              </a:rPr>
              <a:t>legal risk • final narrative</a:t>
            </a:r>
            <a:endParaRPr lang="en-US" sz="1150" dirty="0"/>
          </a:p>
        </p:txBody>
      </p:sp>
      <p:sp>
        <p:nvSpPr>
          <p:cNvPr id="39" name="Shape 36"/>
          <p:cNvSpPr/>
          <p:nvPr/>
        </p:nvSpPr>
        <p:spPr>
          <a:xfrm>
            <a:off x="960120" y="5559552"/>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40" name="Text 37"/>
          <p:cNvSpPr/>
          <p:nvPr/>
        </p:nvSpPr>
        <p:spPr>
          <a:xfrm>
            <a:off x="1170432" y="5532120"/>
            <a:ext cx="10488168" cy="594360"/>
          </a:xfrm>
          <a:prstGeom prst="rect">
            <a:avLst/>
          </a:prstGeom>
          <a:noFill/>
          <a:ln/>
        </p:spPr>
        <p:txBody>
          <a:bodyPr wrap="square" lIns="254" tIns="254" rIns="254" bIns="254" rtlCol="0" anchor="ctr">
            <a:normAutofit fontScale="92500"/>
          </a:bodyPr>
          <a:lstStyle/>
          <a:p>
            <a:pPr marL="0" indent="0">
              <a:buNone/>
            </a:pPr>
            <a:r>
              <a:rPr lang="en-US" sz="2200" b="1" dirty="0">
                <a:solidFill>
                  <a:srgbClr val="071744"/>
                </a:solidFill>
                <a:latin typeface="Helvetica Neue" pitchFamily="34" charset="0"/>
                <a:ea typeface="Helvetica Neue" pitchFamily="34" charset="-122"/>
                <a:cs typeface="Helvetica Neue" pitchFamily="34" charset="-120"/>
              </a:rPr>
              <a:t>The objective is not to create a larger claim. It is to create a claim that can be tested.</a:t>
            </a:r>
            <a:endParaRPr lang="en-US" sz="2200" dirty="0"/>
          </a:p>
        </p:txBody>
      </p:sp>
      <p:sp>
        <p:nvSpPr>
          <p:cNvPr id="41" name="Text 38"/>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42" name="Text 39"/>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08</a:t>
            </a:r>
            <a:endParaRPr lang="en-US" sz="850"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 name="Image 0" descr="/mnt/data/template_render2/slide-2.png"/>
          <p:cNvPicPr>
            <a:picLocks noChangeAspect="1"/>
          </p:cNvPicPr>
          <p:nvPr/>
        </p:nvPicPr>
        <p:blipFill>
          <a:blip r:embed="rId3"/>
          <a:stretch>
            <a:fillRect/>
          </a:stretch>
        </p:blipFill>
        <p:spPr>
          <a:xfrm>
            <a:off x="0" y="0"/>
            <a:ext cx="12191695" cy="6858000"/>
          </a:xfrm>
          <a:prstGeom prst="rect">
            <a:avLst/>
          </a:prstGeom>
        </p:spPr>
      </p:pic>
      <p:sp>
        <p:nvSpPr>
          <p:cNvPr id="3" name="Text 0"/>
          <p:cNvSpPr/>
          <p:nvPr/>
        </p:nvSpPr>
        <p:spPr>
          <a:xfrm>
            <a:off x="530352" y="566928"/>
            <a:ext cx="2459680" cy="118872"/>
          </a:xfrm>
          <a:prstGeom prst="rect">
            <a:avLst/>
          </a:prstGeom>
          <a:noFill/>
          <a:ln/>
        </p:spPr>
        <p:txBody>
          <a:bodyPr wrap="square" lIns="254" tIns="254" rIns="254" bIns="254" rtlCol="0" anchor="ctr">
            <a:normAutofit fontScale="92500" lnSpcReduction="10000"/>
          </a:bodyPr>
          <a:lstStyle/>
          <a:p>
            <a:r>
              <a:rPr lang="en-US" sz="850" b="1" dirty="0">
                <a:solidFill>
                  <a:srgbClr val="6D6D6D"/>
                </a:solidFill>
                <a:latin typeface="Helvetica Neue" pitchFamily="34" charset="0"/>
                <a:ea typeface="Helvetica Neue" pitchFamily="34" charset="-122"/>
                <a:cs typeface="Helvetica Neue" pitchFamily="34" charset="-120"/>
              </a:rPr>
              <a:t>ANALYSE: DELAY AND DISRUPTION</a:t>
            </a:r>
            <a:endParaRPr lang="en-US" sz="850" dirty="0"/>
          </a:p>
        </p:txBody>
      </p:sp>
      <p:sp>
        <p:nvSpPr>
          <p:cNvPr id="4" name="Text 1"/>
          <p:cNvSpPr/>
          <p:nvPr/>
        </p:nvSpPr>
        <p:spPr>
          <a:xfrm>
            <a:off x="530352" y="960120"/>
            <a:ext cx="8138160" cy="502920"/>
          </a:xfrm>
          <a:prstGeom prst="rect">
            <a:avLst/>
          </a:prstGeom>
          <a:noFill/>
          <a:ln/>
        </p:spPr>
        <p:txBody>
          <a:bodyPr wrap="square" lIns="254" tIns="254" rIns="254" bIns="254" rtlCol="0" anchor="ctr">
            <a:normAutofit fontScale="92500"/>
          </a:bodyPr>
          <a:lstStyle/>
          <a:p>
            <a:r>
              <a:rPr lang="en-US" sz="2200" b="1" dirty="0">
                <a:solidFill>
                  <a:srgbClr val="071744"/>
                </a:solidFill>
                <a:latin typeface="Helvetica Neue" pitchFamily="34" charset="0"/>
                <a:ea typeface="Helvetica Neue" pitchFamily="34" charset="-122"/>
              </a:rPr>
              <a:t>Delay evidence must be created while the event is happening</a:t>
            </a:r>
          </a:p>
        </p:txBody>
      </p:sp>
      <p:sp>
        <p:nvSpPr>
          <p:cNvPr id="5" name="Text 2"/>
          <p:cNvSpPr/>
          <p:nvPr/>
        </p:nvSpPr>
        <p:spPr>
          <a:xfrm>
            <a:off x="530352" y="1508760"/>
            <a:ext cx="9966960" cy="320040"/>
          </a:xfrm>
          <a:prstGeom prst="rect">
            <a:avLst/>
          </a:prstGeom>
          <a:noFill/>
          <a:ln/>
        </p:spPr>
        <p:txBody>
          <a:bodyPr wrap="square" lIns="254" tIns="254" rIns="254" bIns="254" rtlCol="0" anchor="ctr">
            <a:normAutofit/>
          </a:bodyPr>
          <a:lstStyle/>
          <a:p>
            <a:pPr marL="0" indent="0">
              <a:buNone/>
            </a:pPr>
            <a:r>
              <a:rPr lang="en-US" sz="1500" dirty="0">
                <a:solidFill>
                  <a:srgbClr val="595959"/>
                </a:solidFill>
                <a:latin typeface="Helvetica Neue" pitchFamily="34" charset="0"/>
                <a:ea typeface="Helvetica Neue" pitchFamily="34" charset="-122"/>
                <a:cs typeface="Helvetica Neue" pitchFamily="34" charset="-120"/>
              </a:rPr>
              <a:t>Retrospective storytelling is not a substitute for critical path evidence.</a:t>
            </a:r>
            <a:endParaRPr lang="en-US" sz="1500" dirty="0"/>
          </a:p>
        </p:txBody>
      </p:sp>
      <p:sp>
        <p:nvSpPr>
          <p:cNvPr id="6" name="Shape 3"/>
          <p:cNvSpPr/>
          <p:nvPr/>
        </p:nvSpPr>
        <p:spPr>
          <a:xfrm>
            <a:off x="914400" y="2249424"/>
            <a:ext cx="73152" cy="73152"/>
          </a:xfrm>
          <a:prstGeom prst="rect">
            <a:avLst/>
          </a:prstGeom>
          <a:solidFill>
            <a:srgbClr val="A5164C"/>
          </a:solidFill>
          <a:ln w="12700">
            <a:solidFill>
              <a:srgbClr val="A5164C">
                <a:alpha val="0"/>
              </a:srgbClr>
            </a:solidFill>
            <a:prstDash val="solid"/>
          </a:ln>
        </p:spPr>
        <p:txBody>
          <a:bodyPr/>
          <a:lstStyle/>
          <a:p>
            <a:endParaRPr lang="en-US"/>
          </a:p>
        </p:txBody>
      </p:sp>
      <p:sp>
        <p:nvSpPr>
          <p:cNvPr id="7" name="Text 4"/>
          <p:cNvSpPr/>
          <p:nvPr/>
        </p:nvSpPr>
        <p:spPr>
          <a:xfrm>
            <a:off x="1115568" y="2148840"/>
            <a:ext cx="5257800" cy="256032"/>
          </a:xfrm>
          <a:prstGeom prst="rect">
            <a:avLst/>
          </a:prstGeom>
          <a:noFill/>
          <a:ln/>
        </p:spPr>
        <p:txBody>
          <a:bodyPr wrap="square" lIns="254" tIns="254" rIns="254" bIns="254" rtlCol="0" anchor="ctr">
            <a:normAutofit fontScale="92500" lnSpcReduction="20000"/>
          </a:bodyPr>
          <a:lstStyle/>
          <a:p>
            <a:pPr marL="0" indent="0">
              <a:buNone/>
            </a:pPr>
            <a:r>
              <a:rPr lang="en-US" sz="2000" dirty="0">
                <a:solidFill>
                  <a:srgbClr val="111111"/>
                </a:solidFill>
                <a:latin typeface="Helvetica Neue" pitchFamily="34" charset="0"/>
                <a:ea typeface="Helvetica Neue" pitchFamily="34" charset="-122"/>
                <a:cs typeface="Helvetica Neue" pitchFamily="34" charset="-120"/>
              </a:rPr>
              <a:t>event-to-activity mapping</a:t>
            </a:r>
            <a:endParaRPr lang="en-US" sz="2000" dirty="0"/>
          </a:p>
        </p:txBody>
      </p:sp>
      <p:sp>
        <p:nvSpPr>
          <p:cNvPr id="8" name="Shape 5"/>
          <p:cNvSpPr/>
          <p:nvPr/>
        </p:nvSpPr>
        <p:spPr>
          <a:xfrm>
            <a:off x="914400" y="2752344"/>
            <a:ext cx="73152" cy="73152"/>
          </a:xfrm>
          <a:prstGeom prst="rect">
            <a:avLst/>
          </a:prstGeom>
          <a:solidFill>
            <a:srgbClr val="006A7D"/>
          </a:solidFill>
          <a:ln w="12700">
            <a:solidFill>
              <a:srgbClr val="006A7D">
                <a:alpha val="0"/>
              </a:srgbClr>
            </a:solidFill>
            <a:prstDash val="solid"/>
          </a:ln>
        </p:spPr>
        <p:txBody>
          <a:bodyPr/>
          <a:lstStyle/>
          <a:p>
            <a:endParaRPr lang="en-US"/>
          </a:p>
        </p:txBody>
      </p:sp>
      <p:sp>
        <p:nvSpPr>
          <p:cNvPr id="9" name="Text 6"/>
          <p:cNvSpPr/>
          <p:nvPr/>
        </p:nvSpPr>
        <p:spPr>
          <a:xfrm>
            <a:off x="1115568" y="2651760"/>
            <a:ext cx="5257800" cy="256032"/>
          </a:xfrm>
          <a:prstGeom prst="rect">
            <a:avLst/>
          </a:prstGeom>
          <a:noFill/>
          <a:ln/>
        </p:spPr>
        <p:txBody>
          <a:bodyPr wrap="square" lIns="254" tIns="254" rIns="254" bIns="254" rtlCol="0" anchor="ctr">
            <a:normAutofit fontScale="92500" lnSpcReduction="20000"/>
          </a:bodyPr>
          <a:lstStyle/>
          <a:p>
            <a:pPr marL="0" indent="0">
              <a:buNone/>
            </a:pPr>
            <a:r>
              <a:rPr lang="en-US" sz="2000" dirty="0">
                <a:solidFill>
                  <a:srgbClr val="111111"/>
                </a:solidFill>
                <a:latin typeface="Helvetica Neue" pitchFamily="34" charset="0"/>
                <a:ea typeface="Helvetica Neue" pitchFamily="34" charset="-122"/>
                <a:cs typeface="Helvetica Neue" pitchFamily="34" charset="-120"/>
              </a:rPr>
              <a:t>critical path and float alerts</a:t>
            </a:r>
            <a:endParaRPr lang="en-US" sz="2000" dirty="0"/>
          </a:p>
        </p:txBody>
      </p:sp>
      <p:sp>
        <p:nvSpPr>
          <p:cNvPr id="10" name="Shape 7"/>
          <p:cNvSpPr/>
          <p:nvPr/>
        </p:nvSpPr>
        <p:spPr>
          <a:xfrm>
            <a:off x="914400" y="3255264"/>
            <a:ext cx="73152" cy="73152"/>
          </a:xfrm>
          <a:prstGeom prst="rect">
            <a:avLst/>
          </a:prstGeom>
          <a:solidFill>
            <a:srgbClr val="D89000"/>
          </a:solidFill>
          <a:ln w="12700">
            <a:solidFill>
              <a:srgbClr val="D89000">
                <a:alpha val="0"/>
              </a:srgbClr>
            </a:solidFill>
            <a:prstDash val="solid"/>
          </a:ln>
        </p:spPr>
        <p:txBody>
          <a:bodyPr/>
          <a:lstStyle/>
          <a:p>
            <a:endParaRPr lang="en-US"/>
          </a:p>
        </p:txBody>
      </p:sp>
      <p:sp>
        <p:nvSpPr>
          <p:cNvPr id="11" name="Text 8"/>
          <p:cNvSpPr/>
          <p:nvPr/>
        </p:nvSpPr>
        <p:spPr>
          <a:xfrm>
            <a:off x="1115568" y="3154680"/>
            <a:ext cx="5257800" cy="256032"/>
          </a:xfrm>
          <a:prstGeom prst="rect">
            <a:avLst/>
          </a:prstGeom>
          <a:noFill/>
          <a:ln/>
        </p:spPr>
        <p:txBody>
          <a:bodyPr wrap="square" lIns="254" tIns="254" rIns="254" bIns="254" rtlCol="0" anchor="ctr">
            <a:normAutofit fontScale="92500" lnSpcReduction="20000"/>
          </a:bodyPr>
          <a:lstStyle/>
          <a:p>
            <a:pPr marL="0" indent="0">
              <a:buNone/>
            </a:pPr>
            <a:r>
              <a:rPr lang="en-US" sz="2000" dirty="0">
                <a:solidFill>
                  <a:srgbClr val="111111"/>
                </a:solidFill>
                <a:latin typeface="Helvetica Neue" pitchFamily="34" charset="0"/>
                <a:ea typeface="Helvetica Neue" pitchFamily="34" charset="-122"/>
                <a:cs typeface="Helvetica Neue" pitchFamily="34" charset="-120"/>
              </a:rPr>
              <a:t>concurrent delay indicators</a:t>
            </a:r>
            <a:endParaRPr lang="en-US" sz="2000" dirty="0"/>
          </a:p>
        </p:txBody>
      </p:sp>
      <p:sp>
        <p:nvSpPr>
          <p:cNvPr id="12" name="Shape 9"/>
          <p:cNvSpPr/>
          <p:nvPr/>
        </p:nvSpPr>
        <p:spPr>
          <a:xfrm>
            <a:off x="914400" y="3758184"/>
            <a:ext cx="73152" cy="73152"/>
          </a:xfrm>
          <a:prstGeom prst="rect">
            <a:avLst/>
          </a:prstGeom>
          <a:solidFill>
            <a:srgbClr val="2E5A1B"/>
          </a:solidFill>
          <a:ln w="12700">
            <a:solidFill>
              <a:srgbClr val="2E5A1B">
                <a:alpha val="0"/>
              </a:srgbClr>
            </a:solidFill>
            <a:prstDash val="solid"/>
          </a:ln>
        </p:spPr>
        <p:txBody>
          <a:bodyPr/>
          <a:lstStyle/>
          <a:p>
            <a:endParaRPr lang="en-US"/>
          </a:p>
        </p:txBody>
      </p:sp>
      <p:sp>
        <p:nvSpPr>
          <p:cNvPr id="13" name="Text 10"/>
          <p:cNvSpPr/>
          <p:nvPr/>
        </p:nvSpPr>
        <p:spPr>
          <a:xfrm>
            <a:off x="1115568" y="3657600"/>
            <a:ext cx="5257800" cy="256032"/>
          </a:xfrm>
          <a:prstGeom prst="rect">
            <a:avLst/>
          </a:prstGeom>
          <a:noFill/>
          <a:ln/>
        </p:spPr>
        <p:txBody>
          <a:bodyPr wrap="square" lIns="254" tIns="254" rIns="254" bIns="254" rtlCol="0" anchor="ctr">
            <a:normAutofit fontScale="85000" lnSpcReduction="10000"/>
          </a:bodyPr>
          <a:lstStyle/>
          <a:p>
            <a:pPr marL="0" indent="0">
              <a:buNone/>
            </a:pPr>
            <a:r>
              <a:rPr lang="en-US" sz="2000" dirty="0">
                <a:solidFill>
                  <a:srgbClr val="111111"/>
                </a:solidFill>
                <a:latin typeface="Helvetica Neue" pitchFamily="34" charset="0"/>
                <a:ea typeface="Helvetica Neue" pitchFamily="34" charset="-122"/>
                <a:cs typeface="Helvetica Neue" pitchFamily="34" charset="-120"/>
              </a:rPr>
              <a:t>mitigation decisions recorded contemporaneously</a:t>
            </a:r>
            <a:endParaRPr lang="en-US" sz="2000" dirty="0"/>
          </a:p>
        </p:txBody>
      </p:sp>
      <p:sp>
        <p:nvSpPr>
          <p:cNvPr id="14" name="Shape 11"/>
          <p:cNvSpPr/>
          <p:nvPr/>
        </p:nvSpPr>
        <p:spPr>
          <a:xfrm>
            <a:off x="914400" y="4261104"/>
            <a:ext cx="73152" cy="73152"/>
          </a:xfrm>
          <a:prstGeom prst="rect">
            <a:avLst/>
          </a:prstGeom>
          <a:solidFill>
            <a:srgbClr val="163A66"/>
          </a:solidFill>
          <a:ln w="12700">
            <a:solidFill>
              <a:srgbClr val="163A66">
                <a:alpha val="0"/>
              </a:srgbClr>
            </a:solidFill>
            <a:prstDash val="solid"/>
          </a:ln>
        </p:spPr>
        <p:txBody>
          <a:bodyPr/>
          <a:lstStyle/>
          <a:p>
            <a:endParaRPr lang="en-US"/>
          </a:p>
        </p:txBody>
      </p:sp>
      <p:sp>
        <p:nvSpPr>
          <p:cNvPr id="15" name="Text 12"/>
          <p:cNvSpPr/>
          <p:nvPr/>
        </p:nvSpPr>
        <p:spPr>
          <a:xfrm>
            <a:off x="1115568" y="4160520"/>
            <a:ext cx="5257800" cy="256032"/>
          </a:xfrm>
          <a:prstGeom prst="rect">
            <a:avLst/>
          </a:prstGeom>
          <a:noFill/>
          <a:ln/>
        </p:spPr>
        <p:txBody>
          <a:bodyPr wrap="square" lIns="254" tIns="254" rIns="254" bIns="254" rtlCol="0" anchor="ctr">
            <a:normAutofit fontScale="92500" lnSpcReduction="20000"/>
          </a:bodyPr>
          <a:lstStyle/>
          <a:p>
            <a:pPr marL="0" indent="0">
              <a:buNone/>
            </a:pPr>
            <a:r>
              <a:rPr lang="en-US" sz="2000" dirty="0">
                <a:solidFill>
                  <a:srgbClr val="111111"/>
                </a:solidFill>
                <a:latin typeface="Helvetica Neue" pitchFamily="34" charset="0"/>
                <a:ea typeface="Helvetica Neue" pitchFamily="34" charset="-122"/>
                <a:cs typeface="Helvetica Neue" pitchFamily="34" charset="-120"/>
              </a:rPr>
              <a:t>productivity evidence linked to work-fronts</a:t>
            </a:r>
            <a:endParaRPr lang="en-US" sz="2000" dirty="0"/>
          </a:p>
        </p:txBody>
      </p:sp>
      <p:sp>
        <p:nvSpPr>
          <p:cNvPr id="17" name="Text 14"/>
          <p:cNvSpPr/>
          <p:nvPr/>
        </p:nvSpPr>
        <p:spPr>
          <a:xfrm>
            <a:off x="8326650" y="1518128"/>
            <a:ext cx="3108960" cy="274320"/>
          </a:xfrm>
          <a:prstGeom prst="rect">
            <a:avLst/>
          </a:prstGeom>
          <a:noFill/>
          <a:ln/>
        </p:spPr>
        <p:txBody>
          <a:bodyPr wrap="square" lIns="254" tIns="254" rIns="254" bIns="254" rtlCol="0" anchor="ctr">
            <a:normAutofit lnSpcReduction="10000"/>
          </a:bodyPr>
          <a:lstStyle/>
          <a:p>
            <a:pPr marL="0" indent="0">
              <a:buNone/>
            </a:pPr>
            <a:r>
              <a:rPr lang="en-US" sz="1900" b="1" dirty="0">
                <a:solidFill>
                  <a:srgbClr val="C00000"/>
                </a:solidFill>
                <a:latin typeface="Helvetica Neue" pitchFamily="34" charset="0"/>
                <a:ea typeface="Helvetica Neue" pitchFamily="34" charset="-122"/>
                <a:cs typeface="Helvetica Neue" pitchFamily="34" charset="-120"/>
              </a:rPr>
              <a:t>AI-enabled workflow</a:t>
            </a:r>
            <a:endParaRPr lang="en-US" sz="1900" dirty="0">
              <a:solidFill>
                <a:srgbClr val="C00000"/>
              </a:solidFill>
            </a:endParaRPr>
          </a:p>
        </p:txBody>
      </p:sp>
      <p:sp>
        <p:nvSpPr>
          <p:cNvPr id="18" name="Text 15"/>
          <p:cNvSpPr/>
          <p:nvPr/>
        </p:nvSpPr>
        <p:spPr>
          <a:xfrm>
            <a:off x="7406638" y="1907282"/>
            <a:ext cx="4351535" cy="3168256"/>
          </a:xfrm>
          <a:prstGeom prst="rect">
            <a:avLst/>
          </a:prstGeom>
          <a:noFill/>
          <a:ln/>
        </p:spPr>
        <p:txBody>
          <a:bodyPr wrap="square" lIns="254" tIns="254" rIns="254" bIns="254" rtlCol="0" anchor="ctr">
            <a:normAutofit/>
          </a:bodyPr>
          <a:lstStyle/>
          <a:p>
            <a:pPr algn="ctr"/>
            <a:r>
              <a:rPr lang="en-US" sz="1900" b="1" dirty="0">
                <a:solidFill>
                  <a:schemeClr val="tx2">
                    <a:lumMod val="50000"/>
                  </a:schemeClr>
                </a:solidFill>
                <a:latin typeface="Helvetica Neue" pitchFamily="34" charset="0"/>
                <a:ea typeface="Helvetica Neue" pitchFamily="34" charset="-122"/>
                <a:cs typeface="Helvetica Neue" pitchFamily="34" charset="-120"/>
              </a:rPr>
              <a:t>Event </a:t>
            </a:r>
          </a:p>
          <a:p>
            <a:pPr algn="ctr"/>
            <a:endParaRPr lang="en-US" sz="2800" b="1" dirty="0">
              <a:solidFill>
                <a:schemeClr val="tx2">
                  <a:lumMod val="50000"/>
                </a:schemeClr>
              </a:solidFill>
              <a:latin typeface="Helvetica Neue" pitchFamily="34" charset="0"/>
              <a:ea typeface="Helvetica Neue" pitchFamily="34" charset="-122"/>
              <a:cs typeface="Helvetica Neue" pitchFamily="34" charset="-120"/>
            </a:endParaRPr>
          </a:p>
          <a:p>
            <a:pPr algn="ctr"/>
            <a:r>
              <a:rPr lang="en-US" sz="1900" b="1" dirty="0" err="1">
                <a:solidFill>
                  <a:schemeClr val="tx2">
                    <a:lumMod val="50000"/>
                  </a:schemeClr>
                </a:solidFill>
                <a:latin typeface="Helvetica Neue" pitchFamily="34" charset="0"/>
                <a:ea typeface="Helvetica Neue" pitchFamily="34" charset="-122"/>
                <a:cs typeface="Helvetica Neue" pitchFamily="34" charset="-120"/>
              </a:rPr>
              <a:t>Programme</a:t>
            </a:r>
            <a:r>
              <a:rPr lang="en-US" sz="1900" b="1" dirty="0">
                <a:solidFill>
                  <a:schemeClr val="tx2">
                    <a:lumMod val="50000"/>
                  </a:schemeClr>
                </a:solidFill>
                <a:latin typeface="Helvetica Neue" pitchFamily="34" charset="0"/>
                <a:ea typeface="Helvetica Neue" pitchFamily="34" charset="-122"/>
                <a:cs typeface="Helvetica Neue" pitchFamily="34" charset="-120"/>
              </a:rPr>
              <a:t> update</a:t>
            </a:r>
            <a:endParaRPr lang="en-US" sz="1900" dirty="0">
              <a:solidFill>
                <a:schemeClr val="tx2">
                  <a:lumMod val="50000"/>
                </a:schemeClr>
              </a:solidFill>
            </a:endParaRPr>
          </a:p>
          <a:p>
            <a:pPr algn="ctr"/>
            <a:endParaRPr lang="en-US" sz="2800" b="1" dirty="0">
              <a:solidFill>
                <a:schemeClr val="tx2">
                  <a:lumMod val="50000"/>
                </a:schemeClr>
              </a:solidFill>
              <a:latin typeface="Helvetica Neue" pitchFamily="34" charset="0"/>
              <a:ea typeface="Helvetica Neue" pitchFamily="34" charset="-122"/>
              <a:cs typeface="Helvetica Neue" pitchFamily="34" charset="-120"/>
            </a:endParaRPr>
          </a:p>
          <a:p>
            <a:pPr algn="ctr"/>
            <a:r>
              <a:rPr lang="en-US" sz="1900" b="1" dirty="0">
                <a:solidFill>
                  <a:schemeClr val="tx2">
                    <a:lumMod val="50000"/>
                  </a:schemeClr>
                </a:solidFill>
                <a:latin typeface="Helvetica Neue" pitchFamily="34" charset="0"/>
                <a:ea typeface="Helvetica Neue" pitchFamily="34" charset="-122"/>
                <a:cs typeface="Helvetica Neue" pitchFamily="34" charset="-120"/>
              </a:rPr>
              <a:t>Impact check </a:t>
            </a:r>
          </a:p>
          <a:p>
            <a:pPr algn="ctr"/>
            <a:endParaRPr lang="en-US" sz="2800" b="1" dirty="0">
              <a:solidFill>
                <a:schemeClr val="tx2">
                  <a:lumMod val="50000"/>
                </a:schemeClr>
              </a:solidFill>
              <a:latin typeface="Helvetica Neue" pitchFamily="34" charset="0"/>
              <a:ea typeface="Helvetica Neue" pitchFamily="34" charset="-122"/>
              <a:cs typeface="Helvetica Neue" pitchFamily="34" charset="-120"/>
            </a:endParaRPr>
          </a:p>
          <a:p>
            <a:pPr algn="ctr"/>
            <a:r>
              <a:rPr lang="en-US" sz="1900" b="1" dirty="0">
                <a:solidFill>
                  <a:schemeClr val="tx2">
                    <a:lumMod val="50000"/>
                  </a:schemeClr>
                </a:solidFill>
                <a:latin typeface="Helvetica Neue" pitchFamily="34" charset="0"/>
                <a:ea typeface="Helvetica Neue" pitchFamily="34" charset="-122"/>
                <a:cs typeface="Helvetica Neue" pitchFamily="34" charset="-120"/>
              </a:rPr>
              <a:t>Evidence pack</a:t>
            </a:r>
            <a:endParaRPr lang="en-US" sz="1900" dirty="0">
              <a:solidFill>
                <a:schemeClr val="tx2">
                  <a:lumMod val="50000"/>
                </a:schemeClr>
              </a:solidFill>
            </a:endParaRPr>
          </a:p>
          <a:p>
            <a:pPr algn="ctr"/>
            <a:endParaRPr lang="en-US" sz="2800" b="1" dirty="0">
              <a:solidFill>
                <a:schemeClr val="tx2">
                  <a:lumMod val="50000"/>
                </a:schemeClr>
              </a:solidFill>
              <a:latin typeface="Helvetica Neue" pitchFamily="34" charset="0"/>
              <a:ea typeface="Helvetica Neue" pitchFamily="34" charset="-122"/>
              <a:cs typeface="Helvetica Neue" pitchFamily="34" charset="-120"/>
            </a:endParaRPr>
          </a:p>
          <a:p>
            <a:pPr algn="ctr"/>
            <a:r>
              <a:rPr lang="en-US" sz="1900" b="1" dirty="0">
                <a:solidFill>
                  <a:schemeClr val="tx2">
                    <a:lumMod val="50000"/>
                  </a:schemeClr>
                </a:solidFill>
                <a:latin typeface="Helvetica Neue" pitchFamily="34" charset="0"/>
                <a:ea typeface="Helvetica Neue" pitchFamily="34" charset="-122"/>
                <a:cs typeface="Helvetica Neue" pitchFamily="34" charset="-120"/>
              </a:rPr>
              <a:t>Decision</a:t>
            </a:r>
            <a:endParaRPr lang="en-US" sz="1900" dirty="0">
              <a:solidFill>
                <a:schemeClr val="tx2">
                  <a:lumMod val="50000"/>
                </a:schemeClr>
              </a:solidFill>
            </a:endParaRPr>
          </a:p>
        </p:txBody>
      </p:sp>
      <p:sp>
        <p:nvSpPr>
          <p:cNvPr id="19" name="Shape 16"/>
          <p:cNvSpPr/>
          <p:nvPr/>
        </p:nvSpPr>
        <p:spPr>
          <a:xfrm>
            <a:off x="905256" y="5639799"/>
            <a:ext cx="73152" cy="502920"/>
          </a:xfrm>
          <a:prstGeom prst="rect">
            <a:avLst/>
          </a:prstGeom>
          <a:solidFill>
            <a:srgbClr val="A5164C"/>
          </a:solidFill>
          <a:ln w="12700">
            <a:solidFill>
              <a:srgbClr val="A5164C">
                <a:alpha val="0"/>
              </a:srgbClr>
            </a:solidFill>
            <a:prstDash val="solid"/>
          </a:ln>
        </p:spPr>
        <p:txBody>
          <a:bodyPr/>
          <a:lstStyle/>
          <a:p>
            <a:endParaRPr lang="en-US"/>
          </a:p>
        </p:txBody>
      </p:sp>
      <p:sp>
        <p:nvSpPr>
          <p:cNvPr id="20" name="Text 17"/>
          <p:cNvSpPr/>
          <p:nvPr/>
        </p:nvSpPr>
        <p:spPr>
          <a:xfrm>
            <a:off x="1115568" y="5612367"/>
            <a:ext cx="9875520" cy="594360"/>
          </a:xfrm>
          <a:prstGeom prst="rect">
            <a:avLst/>
          </a:prstGeom>
          <a:noFill/>
          <a:ln/>
        </p:spPr>
        <p:txBody>
          <a:bodyPr wrap="square" lIns="254" tIns="254" rIns="254" bIns="254" rtlCol="0" anchor="ctr">
            <a:normAutofit/>
          </a:bodyPr>
          <a:lstStyle/>
          <a:p>
            <a:pPr marL="0" indent="0">
              <a:buNone/>
            </a:pPr>
            <a:r>
              <a:rPr lang="en-US" sz="2200" b="1" dirty="0">
                <a:solidFill>
                  <a:srgbClr val="071744"/>
                </a:solidFill>
                <a:latin typeface="Helvetica Neue" pitchFamily="34" charset="0"/>
                <a:ea typeface="Helvetica Neue" pitchFamily="34" charset="-122"/>
                <a:cs typeface="Helvetica Neue" pitchFamily="34" charset="-120"/>
              </a:rPr>
              <a:t>Delay claim is not prepared in arbitration; it is prepared on site.</a:t>
            </a:r>
            <a:endParaRPr lang="en-US" sz="2200" dirty="0"/>
          </a:p>
        </p:txBody>
      </p:sp>
      <p:sp>
        <p:nvSpPr>
          <p:cNvPr id="21" name="Text 18"/>
          <p:cNvSpPr/>
          <p:nvPr/>
        </p:nvSpPr>
        <p:spPr>
          <a:xfrm>
            <a:off x="502920" y="6565392"/>
            <a:ext cx="5943600" cy="164592"/>
          </a:xfrm>
          <a:prstGeom prst="rect">
            <a:avLst/>
          </a:prstGeom>
          <a:noFill/>
          <a:ln/>
        </p:spPr>
        <p:txBody>
          <a:bodyPr wrap="square" lIns="254" tIns="254" rIns="254" bIns="254" rtlCol="0" anchor="ctr">
            <a:normAutofit/>
          </a:bodyPr>
          <a:lstStyle/>
          <a:p>
            <a:pPr marL="0" indent="0">
              <a:buNone/>
            </a:pPr>
            <a:r>
              <a:rPr lang="en-US" sz="750" dirty="0">
                <a:solidFill>
                  <a:srgbClr val="898989"/>
                </a:solidFill>
                <a:latin typeface="Helvetica Neue" pitchFamily="34" charset="0"/>
                <a:ea typeface="Helvetica Neue" pitchFamily="34" charset="-122"/>
                <a:cs typeface="Helvetica Neue" pitchFamily="34" charset="-120"/>
              </a:rPr>
              <a:t>SCL Türkiye • 4th Annual Construction Law Conference • Istanbul • 11 June 2026</a:t>
            </a:r>
            <a:endParaRPr lang="en-US" sz="750" dirty="0"/>
          </a:p>
        </p:txBody>
      </p:sp>
      <p:sp>
        <p:nvSpPr>
          <p:cNvPr id="22" name="Text 19"/>
          <p:cNvSpPr/>
          <p:nvPr/>
        </p:nvSpPr>
        <p:spPr>
          <a:xfrm>
            <a:off x="11658600" y="6547104"/>
            <a:ext cx="320040" cy="164592"/>
          </a:xfrm>
          <a:prstGeom prst="rect">
            <a:avLst/>
          </a:prstGeom>
          <a:noFill/>
          <a:ln/>
        </p:spPr>
        <p:txBody>
          <a:bodyPr wrap="square" lIns="254" tIns="254" rIns="254" bIns="254" rtlCol="0" anchor="ctr">
            <a:normAutofit/>
          </a:bodyPr>
          <a:lstStyle/>
          <a:p>
            <a:pPr marL="0" indent="0" algn="r">
              <a:buNone/>
            </a:pPr>
            <a:r>
              <a:rPr lang="en-US" sz="850" dirty="0">
                <a:solidFill>
                  <a:srgbClr val="8F8F8F"/>
                </a:solidFill>
                <a:latin typeface="Helvetica Neue" pitchFamily="34" charset="0"/>
                <a:ea typeface="Helvetica Neue" pitchFamily="34" charset="-122"/>
                <a:cs typeface="Helvetica Neue" pitchFamily="34" charset="-120"/>
              </a:rPr>
              <a:t>09</a:t>
            </a:r>
            <a:endParaRPr lang="en-US" sz="850" dirty="0"/>
          </a:p>
        </p:txBody>
      </p:sp>
      <p:sp>
        <p:nvSpPr>
          <p:cNvPr id="23" name="Arrow: Down 22">
            <a:extLst>
              <a:ext uri="{FF2B5EF4-FFF2-40B4-BE49-F238E27FC236}">
                <a16:creationId xmlns:a16="http://schemas.microsoft.com/office/drawing/2014/main" id="{805FB885-CA24-FF36-EB29-E8D563389F0C}"/>
              </a:ext>
            </a:extLst>
          </p:cNvPr>
          <p:cNvSpPr/>
          <p:nvPr/>
        </p:nvSpPr>
        <p:spPr>
          <a:xfrm>
            <a:off x="9561221" y="2294639"/>
            <a:ext cx="133797" cy="304276"/>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highlight>
                <a:srgbClr val="FFFF00"/>
              </a:highlight>
            </a:endParaRPr>
          </a:p>
        </p:txBody>
      </p:sp>
      <p:sp>
        <p:nvSpPr>
          <p:cNvPr id="25" name="Arrow: Down 24">
            <a:extLst>
              <a:ext uri="{FF2B5EF4-FFF2-40B4-BE49-F238E27FC236}">
                <a16:creationId xmlns:a16="http://schemas.microsoft.com/office/drawing/2014/main" id="{1B584B11-64BB-4459-6EF3-C544CA99324A}"/>
              </a:ext>
            </a:extLst>
          </p:cNvPr>
          <p:cNvSpPr/>
          <p:nvPr/>
        </p:nvSpPr>
        <p:spPr>
          <a:xfrm>
            <a:off x="9556448" y="3042652"/>
            <a:ext cx="133797" cy="304276"/>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highlight>
                <a:srgbClr val="FFFF00"/>
              </a:highlight>
            </a:endParaRPr>
          </a:p>
        </p:txBody>
      </p:sp>
      <p:sp>
        <p:nvSpPr>
          <p:cNvPr id="26" name="Arrow: Down 25">
            <a:extLst>
              <a:ext uri="{FF2B5EF4-FFF2-40B4-BE49-F238E27FC236}">
                <a16:creationId xmlns:a16="http://schemas.microsoft.com/office/drawing/2014/main" id="{7B6C6028-3E4E-770F-7881-7DFC7C036545}"/>
              </a:ext>
            </a:extLst>
          </p:cNvPr>
          <p:cNvSpPr/>
          <p:nvPr/>
        </p:nvSpPr>
        <p:spPr>
          <a:xfrm>
            <a:off x="9556447" y="3753611"/>
            <a:ext cx="133797" cy="304276"/>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highlight>
                <a:srgbClr val="FFFF00"/>
              </a:highlight>
            </a:endParaRPr>
          </a:p>
        </p:txBody>
      </p:sp>
      <p:sp>
        <p:nvSpPr>
          <p:cNvPr id="27" name="Arrow: Down 26">
            <a:extLst>
              <a:ext uri="{FF2B5EF4-FFF2-40B4-BE49-F238E27FC236}">
                <a16:creationId xmlns:a16="http://schemas.microsoft.com/office/drawing/2014/main" id="{6155764E-A949-4B9B-48D0-7C693E688400}"/>
              </a:ext>
            </a:extLst>
          </p:cNvPr>
          <p:cNvSpPr/>
          <p:nvPr/>
        </p:nvSpPr>
        <p:spPr>
          <a:xfrm>
            <a:off x="9556446" y="4439354"/>
            <a:ext cx="133797" cy="304276"/>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highlight>
                <a:srgbClr val="FFFF00"/>
              </a:highlight>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Helvetica Neue"/>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Helvetica Neue"/>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TotalTime>
  <Words>3083</Words>
  <Application>Microsoft Office PowerPoint</Application>
  <PresentationFormat>Widescreen</PresentationFormat>
  <Paragraphs>243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SCL Türkiye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Site to Hearing Room: Using AI Across the Construction Dispute Lifecycle</dc:title>
  <dc:subject>SCL Türkiye 4th Annual Construction Law Conference</dc:subject>
  <dc:creator>Yusuf Kaya</dc:creator>
  <cp:lastModifiedBy>Yusuf Kaya</cp:lastModifiedBy>
  <cp:revision>4</cp:revision>
  <dcterms:created xsi:type="dcterms:W3CDTF">2026-06-08T19:21:52Z</dcterms:created>
  <dcterms:modified xsi:type="dcterms:W3CDTF">2026-06-08T20:09:28Z</dcterms:modified>
</cp:coreProperties>
</file>