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6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>
      <p:cViewPr varScale="1">
        <p:scale>
          <a:sx n="53" d="100"/>
          <a:sy n="53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viewProps" Target="viewProps.xml" Id="rId18" /><Relationship Type="http://schemas.openxmlformats.org/officeDocument/2006/relationships/slideMaster" Target="slideMasters/slideMaster1.xml" Id="rId3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notesMaster" Target="notesMasters/notesMaster1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slide" Target="slides/slide7.xml" Id="rId10" /><Relationship Type="http://schemas.openxmlformats.org/officeDocument/2006/relationships/theme" Target="theme/theme1.xml" Id="rId19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customXml" Target="/customXML/item3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2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DFE30-E94D-A37C-481D-4FE4EC99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ABBF0-5A07-F483-69A8-864779F09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A572F-B8AC-15F2-136C-CD20E9E1A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1514751" y="3313501"/>
            <a:ext cx="21164448" cy="223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GB" sz="7200" dirty="0"/>
              <a:t>When Completion Is No Longer Enough</a:t>
            </a:r>
          </a:p>
          <a:p>
            <a:r>
              <a:rPr lang="en-GB" sz="4000" dirty="0"/>
              <a:t>How Performance-Based Projects Are Reshaping Construction Risk in the Middle East</a:t>
            </a:r>
          </a:p>
        </p:txBody>
      </p:sp>
      <p:sp>
        <p:nvSpPr>
          <p:cNvPr id="176" name="Speaker name"/>
          <p:cNvSpPr txBox="1"/>
          <p:nvPr/>
        </p:nvSpPr>
        <p:spPr>
          <a:xfrm>
            <a:off x="1497118" y="7309995"/>
            <a:ext cx="569066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US" dirty="0"/>
              <a:t>Suzannah Fairbairn</a:t>
            </a:r>
          </a:p>
        </p:txBody>
      </p:sp>
      <p:sp>
        <p:nvSpPr>
          <p:cNvPr id="177" name="Title"/>
          <p:cNvSpPr txBox="1"/>
          <p:nvPr/>
        </p:nvSpPr>
        <p:spPr>
          <a:xfrm>
            <a:off x="1514751" y="8174546"/>
            <a:ext cx="220252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US" dirty="0"/>
              <a:t>Partner</a:t>
            </a:r>
            <a:endParaRPr dirty="0"/>
          </a:p>
        </p:txBody>
      </p:sp>
      <p:sp>
        <p:nvSpPr>
          <p:cNvPr id="178" name="June 11, 2026, Istanbul"/>
          <p:cNvSpPr txBox="1"/>
          <p:nvPr/>
        </p:nvSpPr>
        <p:spPr>
          <a:xfrm>
            <a:off x="1514751" y="9287065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E8C4A-209C-D951-8A16-8265311D094F}"/>
              </a:ext>
            </a:extLst>
          </p:cNvPr>
          <p:cNvSpPr txBox="1"/>
          <p:nvPr/>
        </p:nvSpPr>
        <p:spPr>
          <a:xfrm>
            <a:off x="1514751" y="5716596"/>
            <a:ext cx="15030450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b="1" dirty="0"/>
              <a:t>Saudi giga-projects | Data centres | Power | PPPs</a:t>
            </a:r>
            <a:endParaRPr lang="en-GB" sz="36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4B51-0FD8-4A6B-A93E-8E4E4D29D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F5215327-FAEF-C929-2F62-D6DE94FA44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5C5F384-BFDD-B90A-64ED-0586ED5389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F3CA8344-9873-5108-3A39-1D35D04FA0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79F8B-3985-1F5A-E565-B6CBE63B7F54}"/>
              </a:ext>
            </a:extLst>
          </p:cNvPr>
          <p:cNvSpPr txBox="1"/>
          <p:nvPr/>
        </p:nvSpPr>
        <p:spPr>
          <a:xfrm>
            <a:off x="1638300" y="1284060"/>
            <a:ext cx="145161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Disputes or Dispute Avoidance?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7D189-856A-532D-3623-9B8226A496A4}"/>
              </a:ext>
            </a:extLst>
          </p:cNvPr>
          <p:cNvSpPr txBox="1"/>
          <p:nvPr/>
        </p:nvSpPr>
        <p:spPr>
          <a:xfrm>
            <a:off x="64773" y="11598186"/>
            <a:ext cx="1896619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152650" indent="-1066800">
              <a:buFont typeface="Wingdings" panose="05000000000000000000" pitchFamily="2" charset="2"/>
              <a:buChar char="Ø"/>
            </a:pPr>
            <a:r>
              <a:rPr lang="en-GB" sz="3200" dirty="0"/>
              <a:t>Resolve issues while the project can still benefit.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3365D-97AB-43DB-A195-3B9A7719CA50}"/>
              </a:ext>
            </a:extLst>
          </p:cNvPr>
          <p:cNvSpPr txBox="1"/>
          <p:nvPr/>
        </p:nvSpPr>
        <p:spPr>
          <a:xfrm>
            <a:off x="-1645942" y="7406257"/>
            <a:ext cx="8317092" cy="721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800" b="1" dirty="0"/>
              <a:t>Alternative Route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34D4EB-440C-3548-D694-7DB857A0D11F}"/>
              </a:ext>
            </a:extLst>
          </p:cNvPr>
          <p:cNvGrpSpPr/>
          <p:nvPr/>
        </p:nvGrpSpPr>
        <p:grpSpPr>
          <a:xfrm>
            <a:off x="697198" y="3963313"/>
            <a:ext cx="19201789" cy="2765446"/>
            <a:chOff x="727075" y="2741870"/>
            <a:chExt cx="11042525" cy="1980000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7A832E6B-BFDC-C44E-91CF-70073451576E}"/>
                </a:ext>
              </a:extLst>
            </p:cNvPr>
            <p:cNvSpPr>
              <a:spLocks/>
            </p:cNvSpPr>
            <p:nvPr/>
          </p:nvSpPr>
          <p:spPr>
            <a:xfrm>
              <a:off x="727075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5DB67D-7A3F-426D-205B-4D5FA7611D37}"/>
                </a:ext>
              </a:extLst>
            </p:cNvPr>
            <p:cNvGrpSpPr/>
            <p:nvPr/>
          </p:nvGrpSpPr>
          <p:grpSpPr>
            <a:xfrm>
              <a:off x="890728" y="2927263"/>
              <a:ext cx="1760695" cy="1609214"/>
              <a:chOff x="890728" y="2927263"/>
              <a:chExt cx="1760695" cy="1609214"/>
            </a:xfrm>
          </p:grpSpPr>
          <p:sp>
            <p:nvSpPr>
              <p:cNvPr id="35" name="Chevron 51">
                <a:extLst>
                  <a:ext uri="{FF2B5EF4-FFF2-40B4-BE49-F238E27FC236}">
                    <a16:creationId xmlns:a16="http://schemas.microsoft.com/office/drawing/2014/main" id="{B0D803EC-EED2-2CF9-9491-61A7AE000F36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" name="Chevron 52">
                <a:extLst>
                  <a:ext uri="{FF2B5EF4-FFF2-40B4-BE49-F238E27FC236}">
                    <a16:creationId xmlns:a16="http://schemas.microsoft.com/office/drawing/2014/main" id="{D8AB2D14-2DFF-7EDE-B46E-4EBB4AC96A54}"/>
                  </a:ext>
                </a:extLst>
              </p:cNvPr>
              <p:cNvSpPr/>
              <p:nvPr/>
            </p:nvSpPr>
            <p:spPr>
              <a:xfrm>
                <a:off x="890728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E7131D25-7E98-3ECF-B75C-0F0C584E0FDD}"/>
                </a:ext>
              </a:extLst>
            </p:cNvPr>
            <p:cNvSpPr>
              <a:spLocks/>
            </p:cNvSpPr>
            <p:nvPr/>
          </p:nvSpPr>
          <p:spPr>
            <a:xfrm>
              <a:off x="9681600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4AFA1E2-178F-1C19-554A-80C9CBB7D81F}"/>
                </a:ext>
              </a:extLst>
            </p:cNvPr>
            <p:cNvSpPr>
              <a:spLocks/>
            </p:cNvSpPr>
            <p:nvPr/>
          </p:nvSpPr>
          <p:spPr>
            <a:xfrm>
              <a:off x="2965706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A8F30BF7-FB6F-B5F6-CF57-4A35AC30824C}"/>
                </a:ext>
              </a:extLst>
            </p:cNvPr>
            <p:cNvSpPr>
              <a:spLocks/>
            </p:cNvSpPr>
            <p:nvPr/>
          </p:nvSpPr>
          <p:spPr>
            <a:xfrm>
              <a:off x="5204337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31AE292C-35FB-7AB4-AA98-581D17D3DBCA}"/>
                </a:ext>
              </a:extLst>
            </p:cNvPr>
            <p:cNvSpPr>
              <a:spLocks/>
            </p:cNvSpPr>
            <p:nvPr/>
          </p:nvSpPr>
          <p:spPr>
            <a:xfrm>
              <a:off x="7442968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3A9B6DA4-442E-01E8-44A3-0ADEE6726BBD}"/>
                </a:ext>
              </a:extLst>
            </p:cNvPr>
            <p:cNvSpPr>
              <a:spLocks/>
            </p:cNvSpPr>
            <p:nvPr/>
          </p:nvSpPr>
          <p:spPr>
            <a:xfrm>
              <a:off x="9681600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/>
                <a:t>Arbitration</a:t>
              </a: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B5453A88-94E3-3F5B-16D3-0D5DDC98A6F0}"/>
                </a:ext>
              </a:extLst>
            </p:cNvPr>
            <p:cNvSpPr>
              <a:spLocks/>
            </p:cNvSpPr>
            <p:nvPr/>
          </p:nvSpPr>
          <p:spPr>
            <a:xfrm>
              <a:off x="2965706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Positions Harden</a:t>
              </a: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7CF98C65-AE91-42AF-8431-BCFCDF2CB487}"/>
                </a:ext>
              </a:extLst>
            </p:cNvPr>
            <p:cNvSpPr>
              <a:spLocks/>
            </p:cNvSpPr>
            <p:nvPr/>
          </p:nvSpPr>
          <p:spPr>
            <a:xfrm>
              <a:off x="727075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Issue</a:t>
              </a:r>
              <a:endParaRPr lang="en-GB" sz="2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AB49709B-6729-9FDE-AD31-76EBCE6D393F}"/>
                </a:ext>
              </a:extLst>
            </p:cNvPr>
            <p:cNvSpPr>
              <a:spLocks/>
            </p:cNvSpPr>
            <p:nvPr/>
          </p:nvSpPr>
          <p:spPr>
            <a:xfrm>
              <a:off x="5204337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/>
                <a:t>Experts</a:t>
              </a: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47A2C592-114A-6C89-6FEA-49053B834177}"/>
                </a:ext>
              </a:extLst>
            </p:cNvPr>
            <p:cNvSpPr>
              <a:spLocks/>
            </p:cNvSpPr>
            <p:nvPr/>
          </p:nvSpPr>
          <p:spPr>
            <a:xfrm>
              <a:off x="7442968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/>
                <a:t>Lawyers</a:t>
              </a:r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196B4F0F-DF04-04FF-45B5-B52B521A2FE5}"/>
                </a:ext>
              </a:extLst>
            </p:cNvPr>
            <p:cNvSpPr>
              <a:spLocks/>
            </p:cNvSpPr>
            <p:nvPr/>
          </p:nvSpPr>
          <p:spPr>
            <a:xfrm>
              <a:off x="2965706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87E0814A-4C73-DF09-B050-E465DADFB7F0}"/>
                </a:ext>
              </a:extLst>
            </p:cNvPr>
            <p:cNvSpPr>
              <a:spLocks/>
            </p:cNvSpPr>
            <p:nvPr/>
          </p:nvSpPr>
          <p:spPr>
            <a:xfrm>
              <a:off x="727075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6A791BEF-851A-8A8E-83B9-2257C23F3F5A}"/>
                </a:ext>
              </a:extLst>
            </p:cNvPr>
            <p:cNvSpPr>
              <a:spLocks/>
            </p:cNvSpPr>
            <p:nvPr/>
          </p:nvSpPr>
          <p:spPr>
            <a:xfrm>
              <a:off x="5204337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CCB4851B-4E3A-E926-FCD6-AE1EC9DC2299}"/>
                </a:ext>
              </a:extLst>
            </p:cNvPr>
            <p:cNvSpPr>
              <a:spLocks/>
            </p:cNvSpPr>
            <p:nvPr/>
          </p:nvSpPr>
          <p:spPr>
            <a:xfrm>
              <a:off x="7442968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A29052BF-7523-CE9C-A915-3D892ED04C8B}"/>
                </a:ext>
              </a:extLst>
            </p:cNvPr>
            <p:cNvSpPr>
              <a:spLocks/>
            </p:cNvSpPr>
            <p:nvPr/>
          </p:nvSpPr>
          <p:spPr>
            <a:xfrm>
              <a:off x="9681600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FA736A0-1D2B-C66B-BD83-90CBBF7CD7AD}"/>
                </a:ext>
              </a:extLst>
            </p:cNvPr>
            <p:cNvGrpSpPr/>
            <p:nvPr/>
          </p:nvGrpSpPr>
          <p:grpSpPr>
            <a:xfrm>
              <a:off x="3129359" y="2927263"/>
              <a:ext cx="1760695" cy="1609214"/>
              <a:chOff x="890728" y="2927263"/>
              <a:chExt cx="1760695" cy="1609214"/>
            </a:xfrm>
          </p:grpSpPr>
          <p:sp>
            <p:nvSpPr>
              <p:cNvPr id="33" name="Chevron 60">
                <a:extLst>
                  <a:ext uri="{FF2B5EF4-FFF2-40B4-BE49-F238E27FC236}">
                    <a16:creationId xmlns:a16="http://schemas.microsoft.com/office/drawing/2014/main" id="{681D3B86-E82C-0FDB-D663-A9ADBFAB4831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4" name="Chevron 61">
                <a:extLst>
                  <a:ext uri="{FF2B5EF4-FFF2-40B4-BE49-F238E27FC236}">
                    <a16:creationId xmlns:a16="http://schemas.microsoft.com/office/drawing/2014/main" id="{4E6A2212-DBD5-7B9A-621D-163D37E453A0}"/>
                  </a:ext>
                </a:extLst>
              </p:cNvPr>
              <p:cNvSpPr/>
              <p:nvPr/>
            </p:nvSpPr>
            <p:spPr>
              <a:xfrm>
                <a:off x="890728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60BAED0-F095-81CB-C99D-040341FF80ED}"/>
                </a:ext>
              </a:extLst>
            </p:cNvPr>
            <p:cNvGrpSpPr/>
            <p:nvPr/>
          </p:nvGrpSpPr>
          <p:grpSpPr>
            <a:xfrm>
              <a:off x="5367990" y="2927263"/>
              <a:ext cx="1760695" cy="1609214"/>
              <a:chOff x="890728" y="2927263"/>
              <a:chExt cx="1760695" cy="1609214"/>
            </a:xfrm>
          </p:grpSpPr>
          <p:sp>
            <p:nvSpPr>
              <p:cNvPr id="31" name="Chevron 63">
                <a:extLst>
                  <a:ext uri="{FF2B5EF4-FFF2-40B4-BE49-F238E27FC236}">
                    <a16:creationId xmlns:a16="http://schemas.microsoft.com/office/drawing/2014/main" id="{75E2C69B-74CB-C57D-86CE-C84A937DCBE2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2" name="Chevron 64">
                <a:extLst>
                  <a:ext uri="{FF2B5EF4-FFF2-40B4-BE49-F238E27FC236}">
                    <a16:creationId xmlns:a16="http://schemas.microsoft.com/office/drawing/2014/main" id="{1F0E31A0-94E0-2142-AC10-FF883B2DC5B6}"/>
                  </a:ext>
                </a:extLst>
              </p:cNvPr>
              <p:cNvSpPr/>
              <p:nvPr/>
            </p:nvSpPr>
            <p:spPr>
              <a:xfrm>
                <a:off x="890728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C13D4D0-7FC1-E3AB-C3D9-94989AD419DE}"/>
                </a:ext>
              </a:extLst>
            </p:cNvPr>
            <p:cNvGrpSpPr/>
            <p:nvPr/>
          </p:nvGrpSpPr>
          <p:grpSpPr>
            <a:xfrm>
              <a:off x="7606621" y="2927263"/>
              <a:ext cx="1760695" cy="1609214"/>
              <a:chOff x="890728" y="2927263"/>
              <a:chExt cx="1760695" cy="1609214"/>
            </a:xfrm>
          </p:grpSpPr>
          <p:sp>
            <p:nvSpPr>
              <p:cNvPr id="29" name="Chevron 66">
                <a:extLst>
                  <a:ext uri="{FF2B5EF4-FFF2-40B4-BE49-F238E27FC236}">
                    <a16:creationId xmlns:a16="http://schemas.microsoft.com/office/drawing/2014/main" id="{27D9C2E5-9136-3612-1340-35391733869C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0" name="Chevron 67">
                <a:extLst>
                  <a:ext uri="{FF2B5EF4-FFF2-40B4-BE49-F238E27FC236}">
                    <a16:creationId xmlns:a16="http://schemas.microsoft.com/office/drawing/2014/main" id="{7B7AD5EF-F246-EF25-0F4D-508E349980D0}"/>
                  </a:ext>
                </a:extLst>
              </p:cNvPr>
              <p:cNvSpPr/>
              <p:nvPr/>
            </p:nvSpPr>
            <p:spPr>
              <a:xfrm>
                <a:off x="890728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9055448-2351-FE51-D930-658AB4B58F7B}"/>
                </a:ext>
              </a:extLst>
            </p:cNvPr>
            <p:cNvGrpSpPr/>
            <p:nvPr/>
          </p:nvGrpSpPr>
          <p:grpSpPr>
            <a:xfrm>
              <a:off x="9845253" y="2927263"/>
              <a:ext cx="1760695" cy="1609214"/>
              <a:chOff x="890728" y="2927263"/>
              <a:chExt cx="1760695" cy="1609214"/>
            </a:xfrm>
          </p:grpSpPr>
          <p:sp>
            <p:nvSpPr>
              <p:cNvPr id="27" name="Chevron 69">
                <a:extLst>
                  <a:ext uri="{FF2B5EF4-FFF2-40B4-BE49-F238E27FC236}">
                    <a16:creationId xmlns:a16="http://schemas.microsoft.com/office/drawing/2014/main" id="{6123C8A0-143C-8158-40D7-A41374081766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8" name="Chevron 70">
                <a:extLst>
                  <a:ext uri="{FF2B5EF4-FFF2-40B4-BE49-F238E27FC236}">
                    <a16:creationId xmlns:a16="http://schemas.microsoft.com/office/drawing/2014/main" id="{EC0F9A4E-880D-862A-ACC8-8D966450D7F5}"/>
                  </a:ext>
                </a:extLst>
              </p:cNvPr>
              <p:cNvSpPr/>
              <p:nvPr/>
            </p:nvSpPr>
            <p:spPr>
              <a:xfrm>
                <a:off x="890728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37" name="Freeform 40">
            <a:extLst>
              <a:ext uri="{FF2B5EF4-FFF2-40B4-BE49-F238E27FC236}">
                <a16:creationId xmlns:a16="http://schemas.microsoft.com/office/drawing/2014/main" id="{5DFE044B-3DC9-8339-D997-DD5E98D6B32B}"/>
              </a:ext>
            </a:extLst>
          </p:cNvPr>
          <p:cNvSpPr>
            <a:spLocks/>
          </p:cNvSpPr>
          <p:nvPr/>
        </p:nvSpPr>
        <p:spPr>
          <a:xfrm>
            <a:off x="20378859" y="3948590"/>
            <a:ext cx="3630811" cy="2765446"/>
          </a:xfrm>
          <a:custGeom>
            <a:avLst/>
            <a:gdLst>
              <a:gd name="connsiteX0" fmla="*/ 0 w 1600135"/>
              <a:gd name="connsiteY0" fmla="*/ 228816 h 1372870"/>
              <a:gd name="connsiteX1" fmla="*/ 228816 w 1600135"/>
              <a:gd name="connsiteY1" fmla="*/ 0 h 1372870"/>
              <a:gd name="connsiteX2" fmla="*/ 1371319 w 1600135"/>
              <a:gd name="connsiteY2" fmla="*/ 0 h 1372870"/>
              <a:gd name="connsiteX3" fmla="*/ 1600135 w 1600135"/>
              <a:gd name="connsiteY3" fmla="*/ 228816 h 1372870"/>
              <a:gd name="connsiteX4" fmla="*/ 1600135 w 1600135"/>
              <a:gd name="connsiteY4" fmla="*/ 1144054 h 1372870"/>
              <a:gd name="connsiteX5" fmla="*/ 1371319 w 1600135"/>
              <a:gd name="connsiteY5" fmla="*/ 1372870 h 1372870"/>
              <a:gd name="connsiteX6" fmla="*/ 228816 w 1600135"/>
              <a:gd name="connsiteY6" fmla="*/ 1372870 h 1372870"/>
              <a:gd name="connsiteX7" fmla="*/ 0 w 1600135"/>
              <a:gd name="connsiteY7" fmla="*/ 1144054 h 1372870"/>
              <a:gd name="connsiteX8" fmla="*/ 0 w 1600135"/>
              <a:gd name="connsiteY8" fmla="*/ 228816 h 137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0135" h="1372870">
                <a:moveTo>
                  <a:pt x="0" y="228816"/>
                </a:moveTo>
                <a:cubicBezTo>
                  <a:pt x="0" y="102444"/>
                  <a:pt x="102444" y="0"/>
                  <a:pt x="228816" y="0"/>
                </a:cubicBezTo>
                <a:lnTo>
                  <a:pt x="1371319" y="0"/>
                </a:lnTo>
                <a:cubicBezTo>
                  <a:pt x="1497691" y="0"/>
                  <a:pt x="1600135" y="102444"/>
                  <a:pt x="1600135" y="228816"/>
                </a:cubicBezTo>
                <a:lnTo>
                  <a:pt x="1600135" y="1144054"/>
                </a:lnTo>
                <a:cubicBezTo>
                  <a:pt x="1600135" y="1270426"/>
                  <a:pt x="1497691" y="1372870"/>
                  <a:pt x="1371319" y="1372870"/>
                </a:cubicBezTo>
                <a:lnTo>
                  <a:pt x="228816" y="1372870"/>
                </a:lnTo>
                <a:cubicBezTo>
                  <a:pt x="102444" y="1372870"/>
                  <a:pt x="0" y="1270426"/>
                  <a:pt x="0" y="1144054"/>
                </a:cubicBezTo>
                <a:lnTo>
                  <a:pt x="0" y="22881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0" tIns="360000" rIns="360000" bIns="360000" numCol="1" spcCol="1270" anchor="ctr" anchorCtr="0">
            <a:noAutofit/>
          </a:bodyPr>
          <a:lstStyle/>
          <a:p>
            <a:pPr algn="ctr" defTabSz="889000">
              <a:spcBef>
                <a:spcPct val="0"/>
              </a:spcBef>
              <a:spcAft>
                <a:spcPct val="35000"/>
              </a:spcAft>
            </a:pPr>
            <a:endParaRPr lang="en-GB" sz="2200" kern="1200" dirty="0"/>
          </a:p>
        </p:txBody>
      </p:sp>
      <p:sp>
        <p:nvSpPr>
          <p:cNvPr id="38" name="Chevron 69">
            <a:extLst>
              <a:ext uri="{FF2B5EF4-FFF2-40B4-BE49-F238E27FC236}">
                <a16:creationId xmlns:a16="http://schemas.microsoft.com/office/drawing/2014/main" id="{43B1FADC-6261-C22C-EB4E-15D3DBFA3230}"/>
              </a:ext>
            </a:extLst>
          </p:cNvPr>
          <p:cNvSpPr/>
          <p:nvPr/>
        </p:nvSpPr>
        <p:spPr>
          <a:xfrm>
            <a:off x="21625448" y="4222250"/>
            <a:ext cx="1874734" cy="2247573"/>
          </a:xfrm>
          <a:prstGeom prst="chevr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endParaRPr lang="en-GB" sz="2800" dirty="0" err="1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Chevron 69">
            <a:extLst>
              <a:ext uri="{FF2B5EF4-FFF2-40B4-BE49-F238E27FC236}">
                <a16:creationId xmlns:a16="http://schemas.microsoft.com/office/drawing/2014/main" id="{02C13567-89AB-5E47-14A7-F5EDACD417DE}"/>
              </a:ext>
            </a:extLst>
          </p:cNvPr>
          <p:cNvSpPr/>
          <p:nvPr/>
        </p:nvSpPr>
        <p:spPr>
          <a:xfrm>
            <a:off x="20448145" y="4234203"/>
            <a:ext cx="1874734" cy="2247573"/>
          </a:xfrm>
          <a:prstGeom prst="chevron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ctr"/>
            <a:endParaRPr lang="en-GB" sz="2800" dirty="0" err="1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255543-566C-AE7A-9809-FAC3131B67D4}"/>
              </a:ext>
            </a:extLst>
          </p:cNvPr>
          <p:cNvSpPr txBox="1"/>
          <p:nvPr/>
        </p:nvSpPr>
        <p:spPr>
          <a:xfrm>
            <a:off x="19888201" y="5161370"/>
            <a:ext cx="4495799" cy="424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dirty="0">
                <a:solidFill>
                  <a:schemeClr val="bg1"/>
                </a:solidFill>
              </a:rPr>
              <a:t>Years Later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2DC9B0-AD67-C595-1964-40720C45D963}"/>
              </a:ext>
            </a:extLst>
          </p:cNvPr>
          <p:cNvSpPr txBox="1"/>
          <p:nvPr/>
        </p:nvSpPr>
        <p:spPr>
          <a:xfrm>
            <a:off x="906397" y="2574321"/>
            <a:ext cx="5905201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800" b="1" dirty="0"/>
              <a:t>Traditional Route</a:t>
            </a:r>
            <a:endParaRPr lang="en-GB" sz="2800" dirty="0"/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C2B868-6A04-C0FA-E813-A24C571783E1}"/>
              </a:ext>
            </a:extLst>
          </p:cNvPr>
          <p:cNvGrpSpPr/>
          <p:nvPr/>
        </p:nvGrpSpPr>
        <p:grpSpPr>
          <a:xfrm>
            <a:off x="981773" y="8318330"/>
            <a:ext cx="19201789" cy="2765446"/>
            <a:chOff x="727075" y="2741870"/>
            <a:chExt cx="11042525" cy="1980000"/>
          </a:xfrm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FE42CE6-B13B-A553-63B2-81ACB745C49F}"/>
                </a:ext>
              </a:extLst>
            </p:cNvPr>
            <p:cNvSpPr>
              <a:spLocks/>
            </p:cNvSpPr>
            <p:nvPr/>
          </p:nvSpPr>
          <p:spPr>
            <a:xfrm>
              <a:off x="727075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7896D2-EB61-A8EC-6F17-844CAAC33B87}"/>
                </a:ext>
              </a:extLst>
            </p:cNvPr>
            <p:cNvGrpSpPr/>
            <p:nvPr/>
          </p:nvGrpSpPr>
          <p:grpSpPr>
            <a:xfrm>
              <a:off x="890728" y="2927263"/>
              <a:ext cx="1760695" cy="1609214"/>
              <a:chOff x="890728" y="2927263"/>
              <a:chExt cx="1760695" cy="1609214"/>
            </a:xfrm>
          </p:grpSpPr>
          <p:sp>
            <p:nvSpPr>
              <p:cNvPr id="130" name="Chevron 51">
                <a:extLst>
                  <a:ext uri="{FF2B5EF4-FFF2-40B4-BE49-F238E27FC236}">
                    <a16:creationId xmlns:a16="http://schemas.microsoft.com/office/drawing/2014/main" id="{36D5D4AE-A635-4ED8-619B-4DC21456891C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31" name="Chevron 52">
                <a:extLst>
                  <a:ext uri="{FF2B5EF4-FFF2-40B4-BE49-F238E27FC236}">
                    <a16:creationId xmlns:a16="http://schemas.microsoft.com/office/drawing/2014/main" id="{39D607D5-78D6-BEEA-F17B-E0E342414CF2}"/>
                  </a:ext>
                </a:extLst>
              </p:cNvPr>
              <p:cNvSpPr/>
              <p:nvPr/>
            </p:nvSpPr>
            <p:spPr>
              <a:xfrm>
                <a:off x="890728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62D481BE-4D10-60DF-6CFF-D9760FDF2DFC}"/>
                </a:ext>
              </a:extLst>
            </p:cNvPr>
            <p:cNvSpPr>
              <a:spLocks/>
            </p:cNvSpPr>
            <p:nvPr/>
          </p:nvSpPr>
          <p:spPr>
            <a:xfrm>
              <a:off x="2965706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75CC4EAF-A0E5-206A-5B63-2E6A53D37354}"/>
                </a:ext>
              </a:extLst>
            </p:cNvPr>
            <p:cNvSpPr>
              <a:spLocks/>
            </p:cNvSpPr>
            <p:nvPr/>
          </p:nvSpPr>
          <p:spPr>
            <a:xfrm>
              <a:off x="5204337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18B0F9A4-0A24-3872-9D6A-D08756639CB3}"/>
                </a:ext>
              </a:extLst>
            </p:cNvPr>
            <p:cNvSpPr>
              <a:spLocks/>
            </p:cNvSpPr>
            <p:nvPr/>
          </p:nvSpPr>
          <p:spPr>
            <a:xfrm>
              <a:off x="7442968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37B5B156-6075-F8BE-1FC5-EE2F0573EE41}"/>
                </a:ext>
              </a:extLst>
            </p:cNvPr>
            <p:cNvSpPr>
              <a:spLocks/>
            </p:cNvSpPr>
            <p:nvPr/>
          </p:nvSpPr>
          <p:spPr>
            <a:xfrm>
              <a:off x="2965706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Early Intervention</a:t>
              </a: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F62573C0-1F51-2996-D798-BF05BB1C1D94}"/>
                </a:ext>
              </a:extLst>
            </p:cNvPr>
            <p:cNvSpPr>
              <a:spLocks/>
            </p:cNvSpPr>
            <p:nvPr/>
          </p:nvSpPr>
          <p:spPr>
            <a:xfrm>
              <a:off x="727075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Issue</a:t>
              </a:r>
              <a:endParaRPr lang="en-GB" sz="2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E3127BAF-70F4-894E-4AF4-0BC62EDB5A86}"/>
                </a:ext>
              </a:extLst>
            </p:cNvPr>
            <p:cNvSpPr>
              <a:spLocks/>
            </p:cNvSpPr>
            <p:nvPr/>
          </p:nvSpPr>
          <p:spPr>
            <a:xfrm>
              <a:off x="5204337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/>
                <a:t>Commercial Resolution</a:t>
              </a: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8647A11A-12DE-B215-7681-A921E8A06EC7}"/>
                </a:ext>
              </a:extLst>
            </p:cNvPr>
            <p:cNvSpPr>
              <a:spLocks/>
            </p:cNvSpPr>
            <p:nvPr/>
          </p:nvSpPr>
          <p:spPr>
            <a:xfrm>
              <a:off x="7442968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/>
                <a:t>Project Continues</a:t>
              </a:r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99B0D4E1-3AA9-FC09-CE85-D4A66BA7DB9C}"/>
                </a:ext>
              </a:extLst>
            </p:cNvPr>
            <p:cNvSpPr>
              <a:spLocks/>
            </p:cNvSpPr>
            <p:nvPr/>
          </p:nvSpPr>
          <p:spPr>
            <a:xfrm>
              <a:off x="2965706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37329D5A-A0B4-60BA-B9D2-B15FC85B59FB}"/>
                </a:ext>
              </a:extLst>
            </p:cNvPr>
            <p:cNvSpPr>
              <a:spLocks/>
            </p:cNvSpPr>
            <p:nvPr/>
          </p:nvSpPr>
          <p:spPr>
            <a:xfrm>
              <a:off x="727075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A0E4D947-BF1F-63B8-D6C3-385830CA3A9E}"/>
                </a:ext>
              </a:extLst>
            </p:cNvPr>
            <p:cNvSpPr>
              <a:spLocks/>
            </p:cNvSpPr>
            <p:nvPr/>
          </p:nvSpPr>
          <p:spPr>
            <a:xfrm>
              <a:off x="5204337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0C6C221-3C40-3F80-E672-4D605F5F424B}"/>
                </a:ext>
              </a:extLst>
            </p:cNvPr>
            <p:cNvSpPr>
              <a:spLocks/>
            </p:cNvSpPr>
            <p:nvPr/>
          </p:nvSpPr>
          <p:spPr>
            <a:xfrm>
              <a:off x="7442968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E05AD786-0290-A823-F779-7C31375170FC}"/>
                </a:ext>
              </a:extLst>
            </p:cNvPr>
            <p:cNvSpPr>
              <a:spLocks/>
            </p:cNvSpPr>
            <p:nvPr/>
          </p:nvSpPr>
          <p:spPr>
            <a:xfrm>
              <a:off x="9681600" y="2741870"/>
              <a:ext cx="2088000" cy="1980000"/>
            </a:xfrm>
            <a:custGeom>
              <a:avLst/>
              <a:gdLst>
                <a:gd name="connsiteX0" fmla="*/ 0 w 1600135"/>
                <a:gd name="connsiteY0" fmla="*/ 228816 h 1372870"/>
                <a:gd name="connsiteX1" fmla="*/ 228816 w 1600135"/>
                <a:gd name="connsiteY1" fmla="*/ 0 h 1372870"/>
                <a:gd name="connsiteX2" fmla="*/ 1371319 w 1600135"/>
                <a:gd name="connsiteY2" fmla="*/ 0 h 1372870"/>
                <a:gd name="connsiteX3" fmla="*/ 1600135 w 1600135"/>
                <a:gd name="connsiteY3" fmla="*/ 228816 h 1372870"/>
                <a:gd name="connsiteX4" fmla="*/ 1600135 w 1600135"/>
                <a:gd name="connsiteY4" fmla="*/ 1144054 h 1372870"/>
                <a:gd name="connsiteX5" fmla="*/ 1371319 w 1600135"/>
                <a:gd name="connsiteY5" fmla="*/ 1372870 h 1372870"/>
                <a:gd name="connsiteX6" fmla="*/ 228816 w 1600135"/>
                <a:gd name="connsiteY6" fmla="*/ 1372870 h 1372870"/>
                <a:gd name="connsiteX7" fmla="*/ 0 w 1600135"/>
                <a:gd name="connsiteY7" fmla="*/ 1144054 h 1372870"/>
                <a:gd name="connsiteX8" fmla="*/ 0 w 1600135"/>
                <a:gd name="connsiteY8" fmla="*/ 228816 h 137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135" h="1372870">
                  <a:moveTo>
                    <a:pt x="0" y="228816"/>
                  </a:moveTo>
                  <a:cubicBezTo>
                    <a:pt x="0" y="102444"/>
                    <a:pt x="102444" y="0"/>
                    <a:pt x="228816" y="0"/>
                  </a:cubicBezTo>
                  <a:lnTo>
                    <a:pt x="1371319" y="0"/>
                  </a:lnTo>
                  <a:cubicBezTo>
                    <a:pt x="1497691" y="0"/>
                    <a:pt x="1600135" y="102444"/>
                    <a:pt x="1600135" y="228816"/>
                  </a:cubicBezTo>
                  <a:lnTo>
                    <a:pt x="1600135" y="1144054"/>
                  </a:lnTo>
                  <a:cubicBezTo>
                    <a:pt x="1600135" y="1270426"/>
                    <a:pt x="1497691" y="1372870"/>
                    <a:pt x="1371319" y="1372870"/>
                  </a:cubicBezTo>
                  <a:lnTo>
                    <a:pt x="228816" y="1372870"/>
                  </a:lnTo>
                  <a:cubicBezTo>
                    <a:pt x="102444" y="1372870"/>
                    <a:pt x="0" y="1270426"/>
                    <a:pt x="0" y="1144054"/>
                  </a:cubicBezTo>
                  <a:lnTo>
                    <a:pt x="0" y="22881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360000" rIns="360000" bIns="3600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endParaRPr lang="en-GB" sz="2200" kern="1200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9CD8293-6FB4-61BE-E380-0BA3E29C96A7}"/>
                </a:ext>
              </a:extLst>
            </p:cNvPr>
            <p:cNvGrpSpPr/>
            <p:nvPr/>
          </p:nvGrpSpPr>
          <p:grpSpPr>
            <a:xfrm>
              <a:off x="3102964" y="2864661"/>
              <a:ext cx="1787090" cy="1671816"/>
              <a:chOff x="864333" y="2864661"/>
              <a:chExt cx="1787090" cy="1671816"/>
            </a:xfrm>
          </p:grpSpPr>
          <p:sp>
            <p:nvSpPr>
              <p:cNvPr id="128" name="Chevron 60">
                <a:extLst>
                  <a:ext uri="{FF2B5EF4-FFF2-40B4-BE49-F238E27FC236}">
                    <a16:creationId xmlns:a16="http://schemas.microsoft.com/office/drawing/2014/main" id="{DE20CBED-5C8D-7620-D061-69BF8D517847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9" name="Chevron 61">
                <a:extLst>
                  <a:ext uri="{FF2B5EF4-FFF2-40B4-BE49-F238E27FC236}">
                    <a16:creationId xmlns:a16="http://schemas.microsoft.com/office/drawing/2014/main" id="{733203C8-5C46-0C96-3D32-D4317D7F6486}"/>
                  </a:ext>
                </a:extLst>
              </p:cNvPr>
              <p:cNvSpPr/>
              <p:nvPr/>
            </p:nvSpPr>
            <p:spPr>
              <a:xfrm>
                <a:off x="864333" y="2864661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1D3F3E2-CE8C-EE1A-8A54-8497C9EAB6C2}"/>
                </a:ext>
              </a:extLst>
            </p:cNvPr>
            <p:cNvGrpSpPr/>
            <p:nvPr/>
          </p:nvGrpSpPr>
          <p:grpSpPr>
            <a:xfrm>
              <a:off x="5217359" y="2927262"/>
              <a:ext cx="1911326" cy="1609215"/>
              <a:chOff x="740097" y="2927262"/>
              <a:chExt cx="1911326" cy="1609215"/>
            </a:xfrm>
          </p:grpSpPr>
          <p:sp>
            <p:nvSpPr>
              <p:cNvPr id="62" name="Chevron 63">
                <a:extLst>
                  <a:ext uri="{FF2B5EF4-FFF2-40B4-BE49-F238E27FC236}">
                    <a16:creationId xmlns:a16="http://schemas.microsoft.com/office/drawing/2014/main" id="{5CA5FA77-0260-A186-8EEC-31232D6A2977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3" name="Chevron 64">
                <a:extLst>
                  <a:ext uri="{FF2B5EF4-FFF2-40B4-BE49-F238E27FC236}">
                    <a16:creationId xmlns:a16="http://schemas.microsoft.com/office/drawing/2014/main" id="{A5272A8C-D5A7-0524-C835-DC1DC85AB96B}"/>
                  </a:ext>
                </a:extLst>
              </p:cNvPr>
              <p:cNvSpPr/>
              <p:nvPr/>
            </p:nvSpPr>
            <p:spPr>
              <a:xfrm>
                <a:off x="740097" y="2927262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7D1B993-4141-952A-38C6-E6DC97FF856D}"/>
                </a:ext>
              </a:extLst>
            </p:cNvPr>
            <p:cNvGrpSpPr/>
            <p:nvPr/>
          </p:nvGrpSpPr>
          <p:grpSpPr>
            <a:xfrm>
              <a:off x="7567205" y="2927263"/>
              <a:ext cx="1800111" cy="1617772"/>
              <a:chOff x="851312" y="2927263"/>
              <a:chExt cx="1800111" cy="1617772"/>
            </a:xfrm>
          </p:grpSpPr>
          <p:sp>
            <p:nvSpPr>
              <p:cNvPr id="60" name="Chevron 66">
                <a:extLst>
                  <a:ext uri="{FF2B5EF4-FFF2-40B4-BE49-F238E27FC236}">
                    <a16:creationId xmlns:a16="http://schemas.microsoft.com/office/drawing/2014/main" id="{0838A751-684D-378F-6A1F-231382C417B4}"/>
                  </a:ext>
                </a:extLst>
              </p:cNvPr>
              <p:cNvSpPr/>
              <p:nvPr/>
            </p:nvSpPr>
            <p:spPr>
              <a:xfrm>
                <a:off x="1573305" y="2927263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1" name="Chevron 67">
                <a:extLst>
                  <a:ext uri="{FF2B5EF4-FFF2-40B4-BE49-F238E27FC236}">
                    <a16:creationId xmlns:a16="http://schemas.microsoft.com/office/drawing/2014/main" id="{E2D8B42A-536A-319A-2FA7-F8D531F334F2}"/>
                  </a:ext>
                </a:extLst>
              </p:cNvPr>
              <p:cNvSpPr/>
              <p:nvPr/>
            </p:nvSpPr>
            <p:spPr>
              <a:xfrm>
                <a:off x="851312" y="2935821"/>
                <a:ext cx="1078118" cy="1609214"/>
              </a:xfrm>
              <a:prstGeom prst="chevron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ctr"/>
              <a:lstStyle/>
              <a:p>
                <a:pPr algn="ctr"/>
                <a:endParaRPr lang="en-GB" sz="2800" dirty="0" err="1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41412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033E7-1208-BFC6-9C9D-319E7E03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AA793949-041F-7978-97F4-4C6B31E3C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4CB26BE2-B717-05D5-611D-E5D671489B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16F3FCF-2E03-B132-78DC-C8E568C62F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C9CE6BE8-1EE8-99D5-5B51-713EAECEFC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335D1-5ABD-B406-A1FF-3BE202951778}"/>
              </a:ext>
            </a:extLst>
          </p:cNvPr>
          <p:cNvSpPr txBox="1"/>
          <p:nvPr/>
        </p:nvSpPr>
        <p:spPr>
          <a:xfrm>
            <a:off x="1638300" y="1284060"/>
            <a:ext cx="166497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Five Questions The Most Successful Contractors Ask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3E724-8B22-6440-407A-658073471D60}"/>
              </a:ext>
            </a:extLst>
          </p:cNvPr>
          <p:cNvSpPr txBox="1"/>
          <p:nvPr/>
        </p:nvSpPr>
        <p:spPr>
          <a:xfrm>
            <a:off x="2521246" y="4196989"/>
            <a:ext cx="14702646" cy="5822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257300" indent="-1257300">
              <a:buFont typeface="+mj-lt"/>
              <a:buAutoNum type="arabicPeriod"/>
            </a:pPr>
            <a:r>
              <a:rPr lang="en-GB" sz="3200" dirty="0"/>
              <a:t>Who owns the interfaces?</a:t>
            </a:r>
          </a:p>
          <a:p>
            <a:pPr marL="1257300" indent="-1257300">
              <a:buFont typeface="+mj-lt"/>
              <a:buAutoNum type="arabicPeriod"/>
            </a:pPr>
            <a:r>
              <a:rPr lang="en-GB" sz="3200" dirty="0"/>
              <a:t>What happens if the JV comes under pressure?</a:t>
            </a:r>
          </a:p>
          <a:p>
            <a:pPr marL="1257300" indent="-1257300">
              <a:buFont typeface="+mj-lt"/>
              <a:buAutoNum type="arabicPeriod"/>
            </a:pPr>
            <a:r>
              <a:rPr lang="en-GB" sz="3200" dirty="0"/>
              <a:t>What exactly are we guaranteeing?</a:t>
            </a:r>
          </a:p>
          <a:p>
            <a:pPr marL="1257300" indent="-1257300">
              <a:buFont typeface="+mj-lt"/>
              <a:buAutoNum type="arabicPeriod"/>
            </a:pPr>
            <a:r>
              <a:rPr lang="en-GB" sz="3200" dirty="0"/>
              <a:t>How will performance be measured?</a:t>
            </a:r>
          </a:p>
          <a:p>
            <a:pPr marL="1257300" indent="-1257300">
              <a:buFont typeface="+mj-lt"/>
              <a:buAutoNum type="arabicPeriod"/>
            </a:pPr>
            <a:r>
              <a:rPr lang="en-GB" sz="3200" dirty="0"/>
              <a:t>How do we solve problems before they become disputes?</a:t>
            </a:r>
          </a:p>
          <a:p>
            <a:pPr algn="ctr">
              <a:spcBef>
                <a:spcPts val="1800"/>
              </a:spcBef>
            </a:pP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38BC9-938F-0D81-5E04-8B93E8BC2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9" y="703734"/>
            <a:ext cx="13247700" cy="132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93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A778-9BE1-7F27-6729-7E4CC28FD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>
            <a:extLst>
              <a:ext uri="{FF2B5EF4-FFF2-40B4-BE49-F238E27FC236}">
                <a16:creationId xmlns:a16="http://schemas.microsoft.com/office/drawing/2014/main" id="{1B19D647-1299-1913-CA43-12BD076706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>
            <a:extLst>
              <a:ext uri="{FF2B5EF4-FFF2-40B4-BE49-F238E27FC236}">
                <a16:creationId xmlns:a16="http://schemas.microsoft.com/office/drawing/2014/main" id="{9537E98A-2B24-F571-6E0B-988F5D7F44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>
            <a:extLst>
              <a:ext uri="{FF2B5EF4-FFF2-40B4-BE49-F238E27FC236}">
                <a16:creationId xmlns:a16="http://schemas.microsoft.com/office/drawing/2014/main" id="{E7CEE3E4-FE05-59BC-353C-142D210EDC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>
            <a:extLst>
              <a:ext uri="{FF2B5EF4-FFF2-40B4-BE49-F238E27FC236}">
                <a16:creationId xmlns:a16="http://schemas.microsoft.com/office/drawing/2014/main" id="{9EA29336-306E-5756-CD4C-4BB7388F52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>
            <a:extLst>
              <a:ext uri="{FF2B5EF4-FFF2-40B4-BE49-F238E27FC236}">
                <a16:creationId xmlns:a16="http://schemas.microsoft.com/office/drawing/2014/main" id="{7E5FF2FA-D087-2863-D8B5-BC5CB63DBE92}"/>
              </a:ext>
            </a:extLst>
          </p:cNvPr>
          <p:cNvSpPr txBox="1">
            <a:spLocks/>
          </p:cNvSpPr>
          <p:nvPr/>
        </p:nvSpPr>
        <p:spPr>
          <a:xfrm>
            <a:off x="1514751" y="3879040"/>
            <a:ext cx="17543264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GB" sz="7200" dirty="0"/>
              <a:t>When Completion Is No Longer Enough</a:t>
            </a:r>
          </a:p>
        </p:txBody>
      </p:sp>
      <p:sp>
        <p:nvSpPr>
          <p:cNvPr id="176" name="Speaker name">
            <a:extLst>
              <a:ext uri="{FF2B5EF4-FFF2-40B4-BE49-F238E27FC236}">
                <a16:creationId xmlns:a16="http://schemas.microsoft.com/office/drawing/2014/main" id="{76EF2C5A-C7C7-C05D-1273-5C4E6460A666}"/>
              </a:ext>
            </a:extLst>
          </p:cNvPr>
          <p:cNvSpPr txBox="1"/>
          <p:nvPr/>
        </p:nvSpPr>
        <p:spPr>
          <a:xfrm>
            <a:off x="1514751" y="9535575"/>
            <a:ext cx="457978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US" sz="4000" dirty="0"/>
              <a:t>Thank you</a:t>
            </a:r>
            <a:br>
              <a:rPr lang="en-US" sz="4000" dirty="0"/>
            </a:br>
            <a:r>
              <a:rPr lang="en-US" sz="4000" dirty="0"/>
              <a:t>Suzannah Fairbairn</a:t>
            </a:r>
          </a:p>
        </p:txBody>
      </p:sp>
      <p:sp>
        <p:nvSpPr>
          <p:cNvPr id="177" name="Title">
            <a:extLst>
              <a:ext uri="{FF2B5EF4-FFF2-40B4-BE49-F238E27FC236}">
                <a16:creationId xmlns:a16="http://schemas.microsoft.com/office/drawing/2014/main" id="{FF3AB9A7-37C0-7D60-8B94-B8E3E1D5AC98}"/>
              </a:ext>
            </a:extLst>
          </p:cNvPr>
          <p:cNvSpPr txBox="1"/>
          <p:nvPr/>
        </p:nvSpPr>
        <p:spPr>
          <a:xfrm>
            <a:off x="1514751" y="10990779"/>
            <a:ext cx="988411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US" sz="4000" dirty="0"/>
              <a:t>Partner, </a:t>
            </a:r>
            <a:r>
              <a:rPr lang="en-GB" sz="4000" dirty="0"/>
              <a:t>Construction &amp; Dispute Resolution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C4170-557D-1732-F099-8476754D279A}"/>
              </a:ext>
            </a:extLst>
          </p:cNvPr>
          <p:cNvSpPr txBox="1"/>
          <p:nvPr/>
        </p:nvSpPr>
        <p:spPr>
          <a:xfrm>
            <a:off x="1514751" y="5978857"/>
            <a:ext cx="19249749" cy="2253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/>
              <a:t>The most successful contractors will not simply be those who build assets successfully.</a:t>
            </a:r>
          </a:p>
          <a:p>
            <a:r>
              <a:rPr lang="en-GB" sz="3600" b="1" dirty="0"/>
              <a:t>They will be those who deliver performance successfully.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89586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42C5C7-3047-32F0-0E76-D45E798491C3}"/>
              </a:ext>
            </a:extLst>
          </p:cNvPr>
          <p:cNvSpPr txBox="1"/>
          <p:nvPr/>
        </p:nvSpPr>
        <p:spPr>
          <a:xfrm>
            <a:off x="1657350" y="1461991"/>
            <a:ext cx="912495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The Industry Is Changing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A362E9-13D1-A280-38A8-B4DAC2A20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82758"/>
              </p:ext>
            </p:extLst>
          </p:nvPr>
        </p:nvGraphicFramePr>
        <p:xfrm>
          <a:off x="5410200" y="4304882"/>
          <a:ext cx="11201400" cy="485817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095340107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1615438959"/>
                    </a:ext>
                  </a:extLst>
                </a:gridCol>
              </a:tblGrid>
              <a:tr h="809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dirty="0">
                          <a:effectLst/>
                        </a:rPr>
                        <a:t>Traditional Project</a:t>
                      </a:r>
                      <a:endParaRPr lang="en-GB" sz="4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dirty="0">
                          <a:effectLst/>
                        </a:rPr>
                        <a:t>Modern Project</a:t>
                      </a:r>
                      <a:endParaRPr lang="en-GB" sz="4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86704"/>
                  </a:ext>
                </a:extLst>
              </a:tr>
              <a:tr h="809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0" dirty="0">
                          <a:effectLst/>
                        </a:rPr>
                        <a:t>Build the asset</a:t>
                      </a:r>
                      <a:endParaRPr lang="en-GB" sz="4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dirty="0">
                          <a:effectLst/>
                        </a:rPr>
                        <a:t>Deliver the outcome</a:t>
                      </a:r>
                      <a:endParaRPr lang="en-GB" sz="4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926526"/>
                  </a:ext>
                </a:extLst>
              </a:tr>
              <a:tr h="809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0" dirty="0">
                          <a:effectLst/>
                        </a:rPr>
                        <a:t>Completion</a:t>
                      </a:r>
                      <a:endParaRPr lang="en-GB" sz="4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dirty="0">
                          <a:effectLst/>
                        </a:rPr>
                        <a:t>Performance</a:t>
                      </a:r>
                      <a:endParaRPr lang="en-GB" sz="4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13370"/>
                  </a:ext>
                </a:extLst>
              </a:tr>
              <a:tr h="809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0" dirty="0">
                          <a:effectLst/>
                        </a:rPr>
                        <a:t>Handover</a:t>
                      </a:r>
                      <a:endParaRPr lang="en-GB" sz="4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dirty="0">
                          <a:effectLst/>
                        </a:rPr>
                        <a:t>Operations</a:t>
                      </a:r>
                      <a:endParaRPr lang="en-GB" sz="4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401309"/>
                  </a:ext>
                </a:extLst>
              </a:tr>
              <a:tr h="809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0" dirty="0">
                          <a:effectLst/>
                        </a:rPr>
                        <a:t>Defects</a:t>
                      </a:r>
                      <a:endParaRPr lang="en-GB" sz="4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dirty="0">
                          <a:effectLst/>
                        </a:rPr>
                        <a:t>Availability</a:t>
                      </a:r>
                      <a:endParaRPr lang="en-GB" sz="4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988266"/>
                  </a:ext>
                </a:extLst>
              </a:tr>
              <a:tr h="809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0" dirty="0">
                          <a:effectLst/>
                        </a:rPr>
                        <a:t>Construction risk</a:t>
                      </a:r>
                      <a:endParaRPr lang="en-GB" sz="4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dirty="0">
                          <a:effectLst/>
                        </a:rPr>
                        <a:t>Performance risk</a:t>
                      </a:r>
                      <a:endParaRPr lang="en-GB" sz="4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84146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C5AF00-9EB8-9EBB-F3D3-10CB300BA77A}"/>
              </a:ext>
            </a:extLst>
          </p:cNvPr>
          <p:cNvSpPr txBox="1"/>
          <p:nvPr/>
        </p:nvSpPr>
        <p:spPr>
          <a:xfrm>
            <a:off x="554419" y="10443826"/>
            <a:ext cx="1896619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247900" indent="-895350">
              <a:buFont typeface="Wingdings" panose="05000000000000000000" pitchFamily="2" charset="2"/>
              <a:buChar char="Ø"/>
            </a:pPr>
            <a:r>
              <a:rPr lang="en-GB" sz="3200" dirty="0"/>
              <a:t>Completion is increasingly becoming the beginning of the conversation.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D405E-FC3D-5AD6-1C9C-8E7CC034D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AE0B17F7-9F3F-620A-6FD1-A9B49C922C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E07D7E6-0F98-3D06-B1AE-4242040F5B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158C61D1-7364-14BA-7370-D64EC432B4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3895B-8F87-62FA-7C25-101DBBD2B8C6}"/>
              </a:ext>
            </a:extLst>
          </p:cNvPr>
          <p:cNvSpPr txBox="1"/>
          <p:nvPr/>
        </p:nvSpPr>
        <p:spPr>
          <a:xfrm>
            <a:off x="1676400" y="1461991"/>
            <a:ext cx="1163955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Why This Matters in the Middle East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E98C6-BD32-2168-89C4-3C4693145490}"/>
              </a:ext>
            </a:extLst>
          </p:cNvPr>
          <p:cNvSpPr txBox="1"/>
          <p:nvPr/>
        </p:nvSpPr>
        <p:spPr>
          <a:xfrm>
            <a:off x="2440232" y="5354130"/>
            <a:ext cx="18720784" cy="4880823"/>
          </a:xfrm>
          <a:prstGeom prst="rect">
            <a:avLst/>
          </a:prstGeom>
          <a:solidFill>
            <a:srgbClr val="FFFFFF">
              <a:alpha val="3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5" spcCol="38100" rtlCol="0" anchor="ctr">
            <a:spAutoFit/>
          </a:bodyPr>
          <a:lstStyle/>
          <a:p>
            <a:pPr algn="ctr"/>
            <a:r>
              <a:rPr lang="en-GB" sz="6600" dirty="0"/>
              <a:t>🏗</a:t>
            </a:r>
            <a:r>
              <a:rPr lang="en-GB" sz="3200" dirty="0"/>
              <a:t>  </a:t>
            </a:r>
            <a:br>
              <a:rPr lang="en-GB" sz="3200" dirty="0"/>
            </a:br>
            <a:br>
              <a:rPr lang="en-GB" dirty="0"/>
            </a:br>
            <a:r>
              <a:rPr lang="en-GB" sz="3200" dirty="0"/>
              <a:t>Saudi giga-projects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5400" dirty="0"/>
              <a:t>⚡</a:t>
            </a:r>
            <a:r>
              <a:rPr lang="en-GB" sz="3200" dirty="0"/>
              <a:t> 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Renewable energy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5400" dirty="0"/>
              <a:t>💻</a:t>
            </a:r>
            <a:r>
              <a:rPr lang="en-GB" sz="3200" dirty="0"/>
              <a:t> 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Data centres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6000" dirty="0"/>
              <a:t>💧</a:t>
            </a:r>
            <a:r>
              <a:rPr lang="en-GB" sz="3200" dirty="0"/>
              <a:t> 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Water infrastructure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6000" dirty="0"/>
              <a:t>🏛</a:t>
            </a:r>
            <a:r>
              <a:rPr lang="en-GB" sz="3200" dirty="0"/>
              <a:t>  </a:t>
            </a:r>
          </a:p>
          <a:p>
            <a:pPr algn="ctr"/>
            <a:br>
              <a:rPr lang="en-GB" sz="1800" dirty="0"/>
            </a:br>
            <a:r>
              <a:rPr lang="en-GB" sz="3200" dirty="0"/>
              <a:t>PPP projects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92879-4871-CE10-4A14-DF7D1BB7C864}"/>
              </a:ext>
            </a:extLst>
          </p:cNvPr>
          <p:cNvSpPr txBox="1"/>
          <p:nvPr/>
        </p:nvSpPr>
        <p:spPr>
          <a:xfrm>
            <a:off x="712075" y="10617246"/>
            <a:ext cx="1896619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247900" indent="-990600">
              <a:buFont typeface="Wingdings" panose="05000000000000000000" pitchFamily="2" charset="2"/>
              <a:buChar char="Ø"/>
            </a:pPr>
            <a:r>
              <a:rPr lang="en-GB" sz="3200" dirty="0"/>
              <a:t>Employers are buying operational outcomes, not simply completed assets.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A87880-F29C-C2A1-3A65-9E5E9F6468B1}"/>
              </a:ext>
            </a:extLst>
          </p:cNvPr>
          <p:cNvSpPr txBox="1"/>
          <p:nvPr/>
        </p:nvSpPr>
        <p:spPr>
          <a:xfrm>
            <a:off x="2247143" y="3445910"/>
            <a:ext cx="12573000" cy="247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4000" b="1" dirty="0"/>
              <a:t>The Next Generation of Projects</a:t>
            </a:r>
            <a:endParaRPr lang="en-GB" sz="4000" dirty="0"/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75119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9C52-881F-43EA-914A-0C8DAEBED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8A5D7B82-A7A3-DFAB-D749-C89569EB79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68FFF72A-28F5-260F-2055-28CF6BA92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55D814C-5290-3FA1-D5CF-48D4E35827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97D1EC90-7EB7-E730-F6D7-496810F3F1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FFEF11-7B6D-5970-0A99-64AD7D372147}"/>
              </a:ext>
            </a:extLst>
          </p:cNvPr>
          <p:cNvSpPr txBox="1"/>
          <p:nvPr/>
        </p:nvSpPr>
        <p:spPr>
          <a:xfrm>
            <a:off x="1676400" y="1312268"/>
            <a:ext cx="1163955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The Rise of Interface Risk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96CA2-1B2E-E0AF-F398-D3F97D59130E}"/>
              </a:ext>
            </a:extLst>
          </p:cNvPr>
          <p:cNvSpPr txBox="1"/>
          <p:nvPr/>
        </p:nvSpPr>
        <p:spPr>
          <a:xfrm>
            <a:off x="8518201" y="5360488"/>
            <a:ext cx="8915400" cy="142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5400" b="1" dirty="0"/>
              <a:t>WHO OWNS THE GAP?</a:t>
            </a:r>
            <a:endParaRPr lang="en-GB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72B88-9D9E-B942-2CF4-CA12995386AF}"/>
              </a:ext>
            </a:extLst>
          </p:cNvPr>
          <p:cNvSpPr txBox="1"/>
          <p:nvPr/>
        </p:nvSpPr>
        <p:spPr>
          <a:xfrm>
            <a:off x="948557" y="10538475"/>
            <a:ext cx="1896619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152650" indent="-990600">
              <a:buFont typeface="Wingdings" panose="05000000000000000000" pitchFamily="2" charset="2"/>
              <a:buChar char="Ø"/>
            </a:pPr>
            <a:r>
              <a:rPr lang="en-GB" sz="3200" dirty="0"/>
              <a:t>Manage interfaces as actively as construction activities.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1D9059F-DDF2-D806-046E-3E5764FACB89}"/>
              </a:ext>
            </a:extLst>
          </p:cNvPr>
          <p:cNvSpPr/>
          <p:nvPr/>
        </p:nvSpPr>
        <p:spPr>
          <a:xfrm>
            <a:off x="10772775" y="2953359"/>
            <a:ext cx="5619750" cy="1989802"/>
          </a:xfrm>
          <a:prstGeom prst="wedgeEllipseCallou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DDBC92E-C997-EC0B-F905-B77A8AF9AC63}"/>
              </a:ext>
            </a:extLst>
          </p:cNvPr>
          <p:cNvSpPr/>
          <p:nvPr/>
        </p:nvSpPr>
        <p:spPr>
          <a:xfrm>
            <a:off x="17651689" y="5711315"/>
            <a:ext cx="5619750" cy="1989802"/>
          </a:xfrm>
          <a:prstGeom prst="wedgeEllipseCallou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1E2BD23-E953-07AC-9E8E-2A1B4CC7A318}"/>
              </a:ext>
            </a:extLst>
          </p:cNvPr>
          <p:cNvSpPr/>
          <p:nvPr/>
        </p:nvSpPr>
        <p:spPr>
          <a:xfrm rot="9787814">
            <a:off x="11742405" y="8279994"/>
            <a:ext cx="5619750" cy="1989802"/>
          </a:xfrm>
          <a:prstGeom prst="wedgeEllipseCallou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68EE8ED-A6D1-109E-08C0-25AF0ADB3B6D}"/>
              </a:ext>
            </a:extLst>
          </p:cNvPr>
          <p:cNvSpPr/>
          <p:nvPr/>
        </p:nvSpPr>
        <p:spPr>
          <a:xfrm rot="10800000">
            <a:off x="4686300" y="7987613"/>
            <a:ext cx="5619750" cy="1989802"/>
          </a:xfrm>
          <a:prstGeom prst="wedgeEllipseCallou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69D9626-C631-B65E-AD78-61F6095095B0}"/>
              </a:ext>
            </a:extLst>
          </p:cNvPr>
          <p:cNvSpPr/>
          <p:nvPr/>
        </p:nvSpPr>
        <p:spPr>
          <a:xfrm>
            <a:off x="2574601" y="3877287"/>
            <a:ext cx="5619750" cy="1989802"/>
          </a:xfrm>
          <a:prstGeom prst="wedgeEllipseCallou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2FAA9-E2F0-B602-99FB-4A70CDF0AF0F}"/>
              </a:ext>
            </a:extLst>
          </p:cNvPr>
          <p:cNvSpPr txBox="1"/>
          <p:nvPr/>
        </p:nvSpPr>
        <p:spPr>
          <a:xfrm>
            <a:off x="3270791" y="4182217"/>
            <a:ext cx="4725521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3600" dirty="0"/>
              <a:t>Not in my scope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5CDF6-BA81-6831-8637-8A04D66A25C4}"/>
              </a:ext>
            </a:extLst>
          </p:cNvPr>
          <p:cNvSpPr txBox="1"/>
          <p:nvPr/>
        </p:nvSpPr>
        <p:spPr>
          <a:xfrm>
            <a:off x="11356497" y="3217799"/>
            <a:ext cx="4741464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/>
              <a:t>Waiting for information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4FB91F-38EA-9057-4360-B424AEE71FC6}"/>
              </a:ext>
            </a:extLst>
          </p:cNvPr>
          <p:cNvSpPr txBox="1"/>
          <p:nvPr/>
        </p:nvSpPr>
        <p:spPr>
          <a:xfrm>
            <a:off x="18603036" y="5933920"/>
            <a:ext cx="4229100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/>
              <a:t>Design incomplete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BF757-DE42-0F0E-E20D-51B6939A479D}"/>
              </a:ext>
            </a:extLst>
          </p:cNvPr>
          <p:cNvSpPr txBox="1"/>
          <p:nvPr/>
        </p:nvSpPr>
        <p:spPr>
          <a:xfrm>
            <a:off x="5018140" y="8086618"/>
            <a:ext cx="4956068" cy="167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3600" dirty="0"/>
              <a:t>Design on another contractor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2A8B0-DC9A-E053-0145-FB8D0A4CB7AE}"/>
              </a:ext>
            </a:extLst>
          </p:cNvPr>
          <p:cNvSpPr txBox="1"/>
          <p:nvPr/>
        </p:nvSpPr>
        <p:spPr>
          <a:xfrm>
            <a:off x="12407390" y="8693578"/>
            <a:ext cx="4289780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/>
              <a:t>Awaiting approval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275036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31BA7-B11D-7F18-17A4-B9D518D4B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F7DE1720-A6AD-901C-3C5E-E3D7350DD5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5D22292-970D-EC13-B40B-3AC33AEA6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3A44A21F-4745-7E96-B275-606D68CC6A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FAF90C-3526-8247-F148-0DE32D17F44E}"/>
              </a:ext>
            </a:extLst>
          </p:cNvPr>
          <p:cNvSpPr txBox="1"/>
          <p:nvPr/>
        </p:nvSpPr>
        <p:spPr>
          <a:xfrm>
            <a:off x="1581149" y="1376286"/>
            <a:ext cx="145161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Joint Ventures: Alignment Under Pressure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06AE7-57B7-445C-D6AC-DC803931612B}"/>
              </a:ext>
            </a:extLst>
          </p:cNvPr>
          <p:cNvSpPr txBox="1"/>
          <p:nvPr/>
        </p:nvSpPr>
        <p:spPr>
          <a:xfrm>
            <a:off x="2578026" y="4016034"/>
            <a:ext cx="8317092" cy="5345053"/>
          </a:xfrm>
          <a:prstGeom prst="rect">
            <a:avLst/>
          </a:prstGeom>
          <a:solidFill>
            <a:srgbClr val="FFFFFF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257300" indent="-45720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  <a:tabLst>
                <a:tab pos="1162050" algn="l"/>
              </a:tabLst>
            </a:pPr>
            <a:r>
              <a:rPr lang="en-GB" sz="3200" dirty="0"/>
              <a:t>  Who funds acceleration?</a:t>
            </a:r>
          </a:p>
          <a:p>
            <a:pPr marL="1257300" indent="-45720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  <a:tabLst>
                <a:tab pos="1162050" algn="l"/>
              </a:tabLst>
            </a:pPr>
            <a:endParaRPr lang="en-GB" sz="3200" dirty="0"/>
          </a:p>
          <a:p>
            <a:pPr marL="1257300" indent="-45720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  <a:tabLst>
                <a:tab pos="1162050" algn="l"/>
              </a:tabLst>
            </a:pPr>
            <a:r>
              <a:rPr lang="en-GB" sz="3200" dirty="0"/>
              <a:t>  Should claims be pursued?</a:t>
            </a:r>
          </a:p>
          <a:p>
            <a:pPr marL="1257300" indent="-45720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  <a:tabLst>
                <a:tab pos="1162050" algn="l"/>
              </a:tabLst>
            </a:pPr>
            <a:endParaRPr lang="en-GB" sz="3200" dirty="0"/>
          </a:p>
          <a:p>
            <a:pPr marL="1257300" indent="-45720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  <a:tabLst>
                <a:tab pos="1162050" algn="l"/>
              </a:tabLst>
            </a:pPr>
            <a:r>
              <a:rPr lang="en-GB" sz="3200" dirty="0"/>
              <a:t>  How are decisions made?</a:t>
            </a:r>
          </a:p>
          <a:p>
            <a:pPr marL="800100">
              <a:lnSpc>
                <a:spcPct val="100000"/>
              </a:lnSpc>
              <a:spcBef>
                <a:spcPts val="2000"/>
              </a:spcBef>
              <a:tabLst>
                <a:tab pos="1162050" algn="l"/>
              </a:tabLst>
            </a:pPr>
            <a:endParaRPr lang="en-GB" sz="3200" dirty="0"/>
          </a:p>
          <a:p>
            <a:pPr marL="1257300" indent="-45720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  <a:tabLst>
                <a:tab pos="1162050" algn="l"/>
              </a:tabLst>
            </a:pPr>
            <a:r>
              <a:rPr lang="en-GB" sz="3200" dirty="0"/>
              <a:t>  What if partners disagree?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94DA0-3970-EA84-B0A2-FF8460C5FAA9}"/>
              </a:ext>
            </a:extLst>
          </p:cNvPr>
          <p:cNvSpPr txBox="1"/>
          <p:nvPr/>
        </p:nvSpPr>
        <p:spPr>
          <a:xfrm>
            <a:off x="649013" y="10505396"/>
            <a:ext cx="1896619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152650" indent="-1066800">
              <a:buFont typeface="Wingdings" panose="05000000000000000000" pitchFamily="2" charset="2"/>
              <a:buChar char="Ø"/>
            </a:pPr>
            <a:r>
              <a:rPr lang="en-GB" sz="3200" dirty="0"/>
              <a:t>Don't just stress-test the project. Stress-test the JV.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C5973-AA06-A61E-7C91-635087CAA34C}"/>
              </a:ext>
            </a:extLst>
          </p:cNvPr>
          <p:cNvSpPr txBox="1"/>
          <p:nvPr/>
        </p:nvSpPr>
        <p:spPr>
          <a:xfrm>
            <a:off x="15137336" y="6361508"/>
            <a:ext cx="4945463" cy="1836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2000"/>
              </a:spcBef>
            </a:pPr>
            <a:r>
              <a:rPr lang="en-GB" sz="3200" b="1" dirty="0"/>
              <a:t>Four Key Pressure Points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DF21E0-6650-2C05-0B18-112FE204179A}"/>
              </a:ext>
            </a:extLst>
          </p:cNvPr>
          <p:cNvSpPr/>
          <p:nvPr/>
        </p:nvSpPr>
        <p:spPr>
          <a:xfrm>
            <a:off x="19122886" y="3336416"/>
            <a:ext cx="3371629" cy="3105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99AAF7-587B-8339-EBD6-5453613388D4}"/>
              </a:ext>
            </a:extLst>
          </p:cNvPr>
          <p:cNvSpPr/>
          <p:nvPr/>
        </p:nvSpPr>
        <p:spPr>
          <a:xfrm>
            <a:off x="18424089" y="7835836"/>
            <a:ext cx="3371629" cy="3105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15DB6-1CFA-40B9-9C69-E6BF0B2B350E}"/>
              </a:ext>
            </a:extLst>
          </p:cNvPr>
          <p:cNvSpPr txBox="1"/>
          <p:nvPr/>
        </p:nvSpPr>
        <p:spPr>
          <a:xfrm>
            <a:off x="19313200" y="4448327"/>
            <a:ext cx="3836505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Governance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2" name="Graphic 11" descr="Target with solid fill">
            <a:extLst>
              <a:ext uri="{FF2B5EF4-FFF2-40B4-BE49-F238E27FC236}">
                <a16:creationId xmlns:a16="http://schemas.microsoft.com/office/drawing/2014/main" id="{53E03189-DBF3-5596-7C75-FA721893D0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15054" y="8171615"/>
            <a:ext cx="914400" cy="9144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CFC396B-45B0-EB24-6F20-52049B9275C8}"/>
              </a:ext>
            </a:extLst>
          </p:cNvPr>
          <p:cNvSpPr/>
          <p:nvPr/>
        </p:nvSpPr>
        <p:spPr>
          <a:xfrm>
            <a:off x="13587634" y="8576008"/>
            <a:ext cx="3371629" cy="3105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Graphic 13" descr="Target with solid fill">
            <a:extLst>
              <a:ext uri="{FF2B5EF4-FFF2-40B4-BE49-F238E27FC236}">
                <a16:creationId xmlns:a16="http://schemas.microsoft.com/office/drawing/2014/main" id="{7972579B-8271-C5AD-BA6F-A71FFC0FDE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90996" y="9149763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F1D068-CFB7-2204-430F-76A55CF75872}"/>
              </a:ext>
            </a:extLst>
          </p:cNvPr>
          <p:cNvSpPr txBox="1"/>
          <p:nvPr/>
        </p:nvSpPr>
        <p:spPr>
          <a:xfrm>
            <a:off x="14636046" y="9709142"/>
            <a:ext cx="1805207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Funding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63C534-7040-C7D0-9C81-DDB2AB7174CB}"/>
              </a:ext>
            </a:extLst>
          </p:cNvPr>
          <p:cNvSpPr/>
          <p:nvPr/>
        </p:nvSpPr>
        <p:spPr>
          <a:xfrm>
            <a:off x="12725620" y="3329185"/>
            <a:ext cx="3371629" cy="3105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Graphic 16" descr="Target with solid fill">
            <a:extLst>
              <a:ext uri="{FF2B5EF4-FFF2-40B4-BE49-F238E27FC236}">
                <a16:creationId xmlns:a16="http://schemas.microsoft.com/office/drawing/2014/main" id="{7EA6D208-7C16-78E2-C48C-3752E0B154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19240" y="4167373"/>
            <a:ext cx="914400" cy="914400"/>
          </a:xfrm>
          <a:prstGeom prst="rect">
            <a:avLst/>
          </a:prstGeom>
        </p:spPr>
      </p:pic>
      <p:pic>
        <p:nvPicPr>
          <p:cNvPr id="7" name="Graphic 6" descr="Target with solid fill">
            <a:extLst>
              <a:ext uri="{FF2B5EF4-FFF2-40B4-BE49-F238E27FC236}">
                <a16:creationId xmlns:a16="http://schemas.microsoft.com/office/drawing/2014/main" id="{30B76CD0-56AE-48D9-CE45-77E7297386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76596" y="3913843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D28E92-8C99-BAD5-E164-FF83C641B672}"/>
              </a:ext>
            </a:extLst>
          </p:cNvPr>
          <p:cNvSpPr txBox="1"/>
          <p:nvPr/>
        </p:nvSpPr>
        <p:spPr>
          <a:xfrm>
            <a:off x="13791729" y="4357726"/>
            <a:ext cx="2029769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Scope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E725A8-BD9F-5018-264E-94B897F1B7E2}"/>
              </a:ext>
            </a:extLst>
          </p:cNvPr>
          <p:cNvSpPr txBox="1"/>
          <p:nvPr/>
        </p:nvSpPr>
        <p:spPr>
          <a:xfrm>
            <a:off x="19473872" y="8744251"/>
            <a:ext cx="2472581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Culture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18477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DA41-788B-3009-BF46-21B414B3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36DE04C1-466D-D6F5-2D92-91355529F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63B1D46B-0339-D173-DE03-EA14746E81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CB6FBA4-C5DB-F42E-79A6-8408AF4C31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CEBA4667-26D4-2EBB-5A35-C4B6ADA52B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100C20-D379-2B7E-A852-51122573D360}"/>
              </a:ext>
            </a:extLst>
          </p:cNvPr>
          <p:cNvSpPr txBox="1"/>
          <p:nvPr/>
        </p:nvSpPr>
        <p:spPr>
          <a:xfrm>
            <a:off x="1676400" y="1461991"/>
            <a:ext cx="145161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The Rise of Performance Obligations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8DC37-BF3B-0759-BE42-DAF70624E962}"/>
              </a:ext>
            </a:extLst>
          </p:cNvPr>
          <p:cNvSpPr txBox="1"/>
          <p:nvPr/>
        </p:nvSpPr>
        <p:spPr>
          <a:xfrm>
            <a:off x="7978136" y="3308619"/>
            <a:ext cx="8317092" cy="56471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3200" b="1" dirty="0"/>
              <a:t>Traditional Obligation</a:t>
            </a:r>
            <a:endParaRPr lang="en-GB" sz="3200" dirty="0"/>
          </a:p>
          <a:p>
            <a:pPr algn="ctr"/>
            <a:r>
              <a:rPr lang="en-GB" sz="3200" dirty="0"/>
              <a:t>Build the works</a:t>
            </a:r>
            <a:br>
              <a:rPr lang="en-GB" sz="3200" dirty="0"/>
            </a:br>
            <a:endParaRPr lang="en-GB" sz="3200" dirty="0"/>
          </a:p>
          <a:p>
            <a:pPr algn="ctr"/>
            <a:r>
              <a:rPr lang="en-GB" sz="3200" dirty="0"/>
              <a:t>↓</a:t>
            </a:r>
          </a:p>
          <a:p>
            <a:pPr algn="ctr"/>
            <a:r>
              <a:rPr lang="en-GB" sz="3200" b="1" dirty="0"/>
              <a:t>Modern Obligation</a:t>
            </a:r>
            <a:endParaRPr lang="en-GB" sz="3200" dirty="0"/>
          </a:p>
          <a:p>
            <a:pPr algn="ctr"/>
            <a:r>
              <a:rPr lang="en-GB" sz="3200" dirty="0"/>
              <a:t>Deliver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02F67-F68A-5363-8C68-66A69992B6CE}"/>
              </a:ext>
            </a:extLst>
          </p:cNvPr>
          <p:cNvSpPr txBox="1"/>
          <p:nvPr/>
        </p:nvSpPr>
        <p:spPr>
          <a:xfrm>
            <a:off x="2209799" y="9949451"/>
            <a:ext cx="18966195" cy="21431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200" b="1" dirty="0"/>
              <a:t>Key Question</a:t>
            </a:r>
          </a:p>
          <a:p>
            <a:pPr marL="2152650" indent="-1066800">
              <a:buFont typeface="Wingdings" panose="05000000000000000000" pitchFamily="2" charset="2"/>
              <a:buChar char="ü"/>
            </a:pPr>
            <a:r>
              <a:rPr lang="en-GB" sz="3200" dirty="0"/>
              <a:t>What exactly are we guaranteeing?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9F363-B8C7-1110-8CC1-EB2AABCD7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06" y="8331735"/>
            <a:ext cx="3665257" cy="1327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123426-74CF-3398-A520-6C92C8109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251" y="6277254"/>
            <a:ext cx="3777907" cy="1368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37BC8-B3BB-6A06-459F-B9C475B31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00" y="6105786"/>
            <a:ext cx="3984763" cy="1443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58CC47-3400-7DC8-2219-C4149EFC03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539" y="8580752"/>
            <a:ext cx="3777907" cy="13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924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950F-8923-96D5-B138-22F2FD39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7986CBF1-9CAD-FB3B-4B7A-8DDDB2060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D05C6074-67C7-A79C-16E3-BFACE2C7A2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0EA3D5B2-DF59-2595-D244-FECA8D1DF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6583C6E2-1B42-3CCD-20EE-7D6B310919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E59F3-1633-0542-29CA-67A6A09898B2}"/>
              </a:ext>
            </a:extLst>
          </p:cNvPr>
          <p:cNvSpPr txBox="1"/>
          <p:nvPr/>
        </p:nvSpPr>
        <p:spPr>
          <a:xfrm>
            <a:off x="1714500" y="1225103"/>
            <a:ext cx="145161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Data Centre Example: Where Is The Risk?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BCAD1-B406-7F8D-3048-29101B9B8BD3}"/>
              </a:ext>
            </a:extLst>
          </p:cNvPr>
          <p:cNvSpPr txBox="1"/>
          <p:nvPr/>
        </p:nvSpPr>
        <p:spPr>
          <a:xfrm>
            <a:off x="12695297" y="5762982"/>
            <a:ext cx="10964801" cy="3163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152650" indent="-1066800">
              <a:buFont typeface="Wingdings" panose="05000000000000000000" pitchFamily="2" charset="2"/>
              <a:buChar char="Ø"/>
            </a:pPr>
            <a:r>
              <a:rPr lang="en-GB" sz="3200" dirty="0"/>
              <a:t>Who is actually carrying the performance risk?</a:t>
            </a:r>
          </a:p>
          <a:p>
            <a:pPr marL="1085850"/>
            <a:endParaRPr lang="en-GB" sz="3200" dirty="0"/>
          </a:p>
          <a:p>
            <a:pPr marL="2152650" indent="-1066800">
              <a:buFont typeface="Wingdings" panose="05000000000000000000" pitchFamily="2" charset="2"/>
              <a:buChar char="Ø"/>
            </a:pPr>
            <a:r>
              <a:rPr lang="en-GB" sz="3200" dirty="0"/>
              <a:t>What exactly are we guaranteeing?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17653-DC75-89D0-1F3E-9563876414F3}"/>
              </a:ext>
            </a:extLst>
          </p:cNvPr>
          <p:cNvSpPr txBox="1"/>
          <p:nvPr/>
        </p:nvSpPr>
        <p:spPr>
          <a:xfrm>
            <a:off x="3332198" y="3588970"/>
            <a:ext cx="7432602" cy="1912318"/>
          </a:xfrm>
          <a:prstGeom prst="rect">
            <a:avLst/>
          </a:prstGeom>
          <a:blipFill>
            <a:blip r:embed="rId4">
              <a:alphaModFix amt="27000"/>
            </a:blip>
            <a:tile tx="0" ty="0" sx="100000" sy="100000" flip="none" algn="tl"/>
          </a:blip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3200" dirty="0"/>
              <a:t>Employer Requirement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3200" b="1" dirty="0"/>
              <a:t>99.982% Uptime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94C1B-6BBF-BC41-D7C0-B8A21EC178A5}"/>
              </a:ext>
            </a:extLst>
          </p:cNvPr>
          <p:cNvSpPr txBox="1"/>
          <p:nvPr/>
        </p:nvSpPr>
        <p:spPr>
          <a:xfrm>
            <a:off x="4284662" y="6677356"/>
            <a:ext cx="5527673" cy="1007455"/>
          </a:xfrm>
          <a:prstGeom prst="rect">
            <a:avLst/>
          </a:prstGeom>
          <a:blipFill>
            <a:blip r:embed="rId4">
              <a:alphaModFix amt="27000"/>
            </a:blip>
            <a:tile tx="0" ty="0" sx="100000" sy="100000" flip="none" algn="tl"/>
          </a:blip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3200" dirty="0"/>
              <a:t>Contractor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86F7C-06FB-40F8-C6D9-2C882753A67A}"/>
              </a:ext>
            </a:extLst>
          </p:cNvPr>
          <p:cNvSpPr txBox="1"/>
          <p:nvPr/>
        </p:nvSpPr>
        <p:spPr>
          <a:xfrm>
            <a:off x="4807760" y="8768852"/>
            <a:ext cx="4398921" cy="3722045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tile tx="0" ty="0" sx="100000" sy="100000" flip="none" algn="tl"/>
          </a:blip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3200" dirty="0"/>
              <a:t>Generator Supplier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3200" dirty="0"/>
              <a:t>UPS Supplier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3200" dirty="0"/>
              <a:t>Cooling Supplier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3200" dirty="0"/>
              <a:t>Controls Supplier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6C46B1-1390-4C47-594E-0C91E6D5AE13}"/>
              </a:ext>
            </a:extLst>
          </p:cNvPr>
          <p:cNvCxnSpPr/>
          <p:nvPr/>
        </p:nvCxnSpPr>
        <p:spPr>
          <a:xfrm>
            <a:off x="7048498" y="7784926"/>
            <a:ext cx="0" cy="8523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58AA7B-95FC-52C7-660C-FFB5ABA04E58}"/>
              </a:ext>
            </a:extLst>
          </p:cNvPr>
          <p:cNvCxnSpPr/>
          <p:nvPr/>
        </p:nvCxnSpPr>
        <p:spPr>
          <a:xfrm>
            <a:off x="7048499" y="5732971"/>
            <a:ext cx="0" cy="8523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490453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F4B62-1645-DEB7-E4C5-98BD9332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E027BC6F-E705-DA3B-73A4-BD844614D7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A841061D-438F-C1B6-C240-B3567F53D9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D9402B71-E9A9-D3D0-37FD-744B39C640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903AD-FF80-74E8-3386-8CE8B676ACCE}"/>
              </a:ext>
            </a:extLst>
          </p:cNvPr>
          <p:cNvSpPr txBox="1"/>
          <p:nvPr/>
        </p:nvSpPr>
        <p:spPr>
          <a:xfrm>
            <a:off x="1695450" y="1461991"/>
            <a:ext cx="1451610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The Rise of Operational Disputes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B4E9A-CA2B-5A48-F46B-E12D7A9CE938}"/>
              </a:ext>
            </a:extLst>
          </p:cNvPr>
          <p:cNvSpPr txBox="1"/>
          <p:nvPr/>
        </p:nvSpPr>
        <p:spPr>
          <a:xfrm>
            <a:off x="2124064" y="4268453"/>
            <a:ext cx="6070981" cy="5070106"/>
          </a:xfrm>
          <a:prstGeom prst="rect">
            <a:avLst/>
          </a:prstGeom>
          <a:solidFill>
            <a:schemeClr val="bg2">
              <a:alpha val="6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200" b="1" dirty="0"/>
              <a:t>Traditional Disputes</a:t>
            </a:r>
          </a:p>
          <a:p>
            <a:pPr marL="1352550" indent="-628650">
              <a:buFont typeface="Wingdings" panose="05000000000000000000" pitchFamily="2" charset="2"/>
              <a:buChar char="v"/>
            </a:pPr>
            <a:r>
              <a:rPr lang="en-GB" sz="3200" dirty="0"/>
              <a:t>Delay </a:t>
            </a:r>
          </a:p>
          <a:p>
            <a:pPr marL="1352550" indent="-628650">
              <a:buFont typeface="Wingdings" panose="05000000000000000000" pitchFamily="2" charset="2"/>
              <a:buChar char="v"/>
            </a:pPr>
            <a:r>
              <a:rPr lang="en-GB" sz="3200" dirty="0"/>
              <a:t>Variations </a:t>
            </a:r>
          </a:p>
          <a:p>
            <a:pPr marL="1352550" indent="-628650">
              <a:buFont typeface="Wingdings" panose="05000000000000000000" pitchFamily="2" charset="2"/>
              <a:buChar char="v"/>
            </a:pPr>
            <a:r>
              <a:rPr lang="en-GB" sz="3200" dirty="0"/>
              <a:t>Defects 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0BC6C-B5F4-1C4B-E89B-D28BC66C6584}"/>
              </a:ext>
            </a:extLst>
          </p:cNvPr>
          <p:cNvSpPr txBox="1"/>
          <p:nvPr/>
        </p:nvSpPr>
        <p:spPr>
          <a:xfrm>
            <a:off x="727840" y="10443826"/>
            <a:ext cx="1896619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152650" indent="-1066800">
              <a:buFont typeface="Wingdings" panose="05000000000000000000" pitchFamily="2" charset="2"/>
              <a:buChar char="Ø"/>
            </a:pPr>
            <a:r>
              <a:rPr lang="en-GB" sz="3200" dirty="0"/>
              <a:t>What happens when the asset works… but not as expected?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3FCD5-3E92-188D-CF54-03FCDB9D6893}"/>
              </a:ext>
            </a:extLst>
          </p:cNvPr>
          <p:cNvSpPr txBox="1"/>
          <p:nvPr/>
        </p:nvSpPr>
        <p:spPr>
          <a:xfrm>
            <a:off x="9682192" y="4268453"/>
            <a:ext cx="6070982" cy="5088573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GB" sz="3200" b="1" dirty="0"/>
              <a:t>Emerging Disputes</a:t>
            </a:r>
            <a:br>
              <a:rPr lang="en-GB" sz="3200" b="1" dirty="0"/>
            </a:br>
            <a:endParaRPr lang="en-GB" sz="3200" b="1" dirty="0"/>
          </a:p>
          <a:p>
            <a:pPr marL="990600" indent="-81915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GB" sz="3200" dirty="0"/>
              <a:t>Commissioning failures </a:t>
            </a:r>
          </a:p>
          <a:p>
            <a:pPr marL="990600" indent="-81915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GB" sz="3200" dirty="0"/>
              <a:t>Integration issues </a:t>
            </a:r>
          </a:p>
          <a:p>
            <a:pPr marL="990600" indent="-81915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GB" sz="3200" dirty="0"/>
              <a:t>Availability disputes </a:t>
            </a:r>
          </a:p>
          <a:p>
            <a:pPr marL="990600" indent="-819150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v"/>
            </a:pPr>
            <a:r>
              <a:rPr lang="en-GB" sz="3200" dirty="0"/>
              <a:t>Performance shortfalls </a:t>
            </a:r>
          </a:p>
          <a:p>
            <a:pPr marL="838200">
              <a:lnSpc>
                <a:spcPct val="100000"/>
              </a:lnSpc>
              <a:spcBef>
                <a:spcPts val="2000"/>
              </a:spcBef>
            </a:pPr>
            <a:endParaRPr lang="en-GB" sz="3200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F48FD773-625F-CB7D-B434-B2693BEBD603}"/>
              </a:ext>
            </a:extLst>
          </p:cNvPr>
          <p:cNvSpPr/>
          <p:nvPr/>
        </p:nvSpPr>
        <p:spPr>
          <a:xfrm>
            <a:off x="13920908" y="592306"/>
            <a:ext cx="9390394" cy="5761277"/>
          </a:xfrm>
          <a:custGeom>
            <a:avLst/>
            <a:gdLst>
              <a:gd name="csX0" fmla="*/ 10800 w 21600"/>
              <a:gd name="csY0" fmla="*/ 5800 h 21600"/>
              <a:gd name="csX1" fmla="*/ 14522 w 21600"/>
              <a:gd name="csY1" fmla="*/ 0 h 21600"/>
              <a:gd name="csX2" fmla="*/ 14155 w 21600"/>
              <a:gd name="csY2" fmla="*/ 5325 h 21600"/>
              <a:gd name="csX3" fmla="*/ 18380 w 21600"/>
              <a:gd name="csY3" fmla="*/ 4457 h 21600"/>
              <a:gd name="csX4" fmla="*/ 16702 w 21600"/>
              <a:gd name="csY4" fmla="*/ 7315 h 21600"/>
              <a:gd name="csX5" fmla="*/ 21097 w 21600"/>
              <a:gd name="csY5" fmla="*/ 8137 h 21600"/>
              <a:gd name="csX6" fmla="*/ 17607 w 21600"/>
              <a:gd name="csY6" fmla="*/ 10475 h 21600"/>
              <a:gd name="csX7" fmla="*/ 21600 w 21600"/>
              <a:gd name="csY7" fmla="*/ 13290 h 21600"/>
              <a:gd name="csX8" fmla="*/ 16837 w 21600"/>
              <a:gd name="csY8" fmla="*/ 12942 h 21600"/>
              <a:gd name="csX9" fmla="*/ 18145 w 21600"/>
              <a:gd name="csY9" fmla="*/ 18095 h 21600"/>
              <a:gd name="csX10" fmla="*/ 14020 w 21600"/>
              <a:gd name="csY10" fmla="*/ 14457 h 21600"/>
              <a:gd name="csX11" fmla="*/ 13247 w 21600"/>
              <a:gd name="csY11" fmla="*/ 19737 h 21600"/>
              <a:gd name="csX12" fmla="*/ 10532 w 21600"/>
              <a:gd name="csY12" fmla="*/ 14935 h 21600"/>
              <a:gd name="csX13" fmla="*/ 8485 w 21600"/>
              <a:gd name="csY13" fmla="*/ 21600 h 21600"/>
              <a:gd name="csX14" fmla="*/ 7715 w 21600"/>
              <a:gd name="csY14" fmla="*/ 15627 h 21600"/>
              <a:gd name="csX15" fmla="*/ 4762 w 21600"/>
              <a:gd name="csY15" fmla="*/ 17617 h 21600"/>
              <a:gd name="csX16" fmla="*/ 5667 w 21600"/>
              <a:gd name="csY16" fmla="*/ 13937 h 21600"/>
              <a:gd name="csX17" fmla="*/ 135 w 21600"/>
              <a:gd name="csY17" fmla="*/ 14587 h 21600"/>
              <a:gd name="csX18" fmla="*/ 3722 w 21600"/>
              <a:gd name="csY18" fmla="*/ 11775 h 21600"/>
              <a:gd name="csX19" fmla="*/ 0 w 21600"/>
              <a:gd name="csY19" fmla="*/ 8615 h 21600"/>
              <a:gd name="csX20" fmla="*/ 4627 w 21600"/>
              <a:gd name="csY20" fmla="*/ 7617 h 21600"/>
              <a:gd name="csX21" fmla="*/ 370 w 21600"/>
              <a:gd name="csY21" fmla="*/ 2295 h 21600"/>
              <a:gd name="csX22" fmla="*/ 7312 w 21600"/>
              <a:gd name="csY22" fmla="*/ 6320 h 21600"/>
              <a:gd name="csX23" fmla="*/ 8352 w 21600"/>
              <a:gd name="csY23" fmla="*/ 2295 h 21600"/>
              <a:gd name="csX24" fmla="*/ 10800 w 21600"/>
              <a:gd name="csY24" fmla="*/ 5800 h 21600"/>
              <a:gd name="csX0" fmla="*/ 10800 w 21600"/>
              <a:gd name="csY0" fmla="*/ 5800 h 21600"/>
              <a:gd name="csX1" fmla="*/ 14522 w 21600"/>
              <a:gd name="csY1" fmla="*/ 0 h 21600"/>
              <a:gd name="csX2" fmla="*/ 14155 w 21600"/>
              <a:gd name="csY2" fmla="*/ 5325 h 21600"/>
              <a:gd name="csX3" fmla="*/ 18380 w 21600"/>
              <a:gd name="csY3" fmla="*/ 4457 h 21600"/>
              <a:gd name="csX4" fmla="*/ 16702 w 21600"/>
              <a:gd name="csY4" fmla="*/ 7315 h 21600"/>
              <a:gd name="csX5" fmla="*/ 21097 w 21600"/>
              <a:gd name="csY5" fmla="*/ 8137 h 21600"/>
              <a:gd name="csX6" fmla="*/ 17607 w 21600"/>
              <a:gd name="csY6" fmla="*/ 10475 h 21600"/>
              <a:gd name="csX7" fmla="*/ 21600 w 21600"/>
              <a:gd name="csY7" fmla="*/ 13290 h 21600"/>
              <a:gd name="csX8" fmla="*/ 16837 w 21600"/>
              <a:gd name="csY8" fmla="*/ 12942 h 21600"/>
              <a:gd name="csX9" fmla="*/ 18145 w 21600"/>
              <a:gd name="csY9" fmla="*/ 18095 h 21600"/>
              <a:gd name="csX10" fmla="*/ 14020 w 21600"/>
              <a:gd name="csY10" fmla="*/ 14457 h 21600"/>
              <a:gd name="csX11" fmla="*/ 13247 w 21600"/>
              <a:gd name="csY11" fmla="*/ 19737 h 21600"/>
              <a:gd name="csX12" fmla="*/ 10532 w 21600"/>
              <a:gd name="csY12" fmla="*/ 14935 h 21600"/>
              <a:gd name="csX13" fmla="*/ 8485 w 21600"/>
              <a:gd name="csY13" fmla="*/ 21600 h 21600"/>
              <a:gd name="csX14" fmla="*/ 7715 w 21600"/>
              <a:gd name="csY14" fmla="*/ 15627 h 21600"/>
              <a:gd name="csX15" fmla="*/ 4762 w 21600"/>
              <a:gd name="csY15" fmla="*/ 17617 h 21600"/>
              <a:gd name="csX16" fmla="*/ 5667 w 21600"/>
              <a:gd name="csY16" fmla="*/ 13937 h 21600"/>
              <a:gd name="csX17" fmla="*/ 135 w 21600"/>
              <a:gd name="csY17" fmla="*/ 14587 h 21600"/>
              <a:gd name="csX18" fmla="*/ 3722 w 21600"/>
              <a:gd name="csY18" fmla="*/ 11775 h 21600"/>
              <a:gd name="csX19" fmla="*/ 0 w 21600"/>
              <a:gd name="csY19" fmla="*/ 8615 h 21600"/>
              <a:gd name="csX20" fmla="*/ 4627 w 21600"/>
              <a:gd name="csY20" fmla="*/ 7617 h 21600"/>
              <a:gd name="csX21" fmla="*/ 2640 w 21600"/>
              <a:gd name="csY21" fmla="*/ 3904 h 21600"/>
              <a:gd name="csX22" fmla="*/ 7312 w 21600"/>
              <a:gd name="csY22" fmla="*/ 6320 h 21600"/>
              <a:gd name="csX23" fmla="*/ 8352 w 21600"/>
              <a:gd name="csY23" fmla="*/ 2295 h 21600"/>
              <a:gd name="csX24" fmla="*/ 10800 w 21600"/>
              <a:gd name="csY24" fmla="*/ 5800 h 21600"/>
              <a:gd name="csX0" fmla="*/ 10800 w 21600"/>
              <a:gd name="csY0" fmla="*/ 5800 h 21600"/>
              <a:gd name="csX1" fmla="*/ 14522 w 21600"/>
              <a:gd name="csY1" fmla="*/ 0 h 21600"/>
              <a:gd name="csX2" fmla="*/ 14155 w 21600"/>
              <a:gd name="csY2" fmla="*/ 5325 h 21600"/>
              <a:gd name="csX3" fmla="*/ 18380 w 21600"/>
              <a:gd name="csY3" fmla="*/ 4457 h 21600"/>
              <a:gd name="csX4" fmla="*/ 16702 w 21600"/>
              <a:gd name="csY4" fmla="*/ 7315 h 21600"/>
              <a:gd name="csX5" fmla="*/ 21097 w 21600"/>
              <a:gd name="csY5" fmla="*/ 8137 h 21600"/>
              <a:gd name="csX6" fmla="*/ 17607 w 21600"/>
              <a:gd name="csY6" fmla="*/ 10475 h 21600"/>
              <a:gd name="csX7" fmla="*/ 21600 w 21600"/>
              <a:gd name="csY7" fmla="*/ 13290 h 21600"/>
              <a:gd name="csX8" fmla="*/ 16837 w 21600"/>
              <a:gd name="csY8" fmla="*/ 12942 h 21600"/>
              <a:gd name="csX9" fmla="*/ 18145 w 21600"/>
              <a:gd name="csY9" fmla="*/ 18095 h 21600"/>
              <a:gd name="csX10" fmla="*/ 14020 w 21600"/>
              <a:gd name="csY10" fmla="*/ 14457 h 21600"/>
              <a:gd name="csX11" fmla="*/ 13247 w 21600"/>
              <a:gd name="csY11" fmla="*/ 19737 h 21600"/>
              <a:gd name="csX12" fmla="*/ 10532 w 21600"/>
              <a:gd name="csY12" fmla="*/ 14935 h 21600"/>
              <a:gd name="csX13" fmla="*/ 8485 w 21600"/>
              <a:gd name="csY13" fmla="*/ 21600 h 21600"/>
              <a:gd name="csX14" fmla="*/ 7715 w 21600"/>
              <a:gd name="csY14" fmla="*/ 15627 h 21600"/>
              <a:gd name="csX15" fmla="*/ 4762 w 21600"/>
              <a:gd name="csY15" fmla="*/ 17617 h 21600"/>
              <a:gd name="csX16" fmla="*/ 5667 w 21600"/>
              <a:gd name="csY16" fmla="*/ 13937 h 21600"/>
              <a:gd name="csX17" fmla="*/ 135 w 21600"/>
              <a:gd name="csY17" fmla="*/ 14587 h 21600"/>
              <a:gd name="csX18" fmla="*/ 3722 w 21600"/>
              <a:gd name="csY18" fmla="*/ 11775 h 21600"/>
              <a:gd name="csX19" fmla="*/ 0 w 21600"/>
              <a:gd name="csY19" fmla="*/ 8615 h 21600"/>
              <a:gd name="csX20" fmla="*/ 3418 w 21600"/>
              <a:gd name="csY20" fmla="*/ 7458 h 21600"/>
              <a:gd name="csX21" fmla="*/ 4627 w 21600"/>
              <a:gd name="csY21" fmla="*/ 7617 h 21600"/>
              <a:gd name="csX22" fmla="*/ 2640 w 21600"/>
              <a:gd name="csY22" fmla="*/ 3904 h 21600"/>
              <a:gd name="csX23" fmla="*/ 7312 w 21600"/>
              <a:gd name="csY23" fmla="*/ 6320 h 21600"/>
              <a:gd name="csX24" fmla="*/ 8352 w 21600"/>
              <a:gd name="csY24" fmla="*/ 2295 h 21600"/>
              <a:gd name="csX25" fmla="*/ 10800 w 21600"/>
              <a:gd name="csY25" fmla="*/ 5800 h 21600"/>
              <a:gd name="csX0" fmla="*/ 10665 w 21465"/>
              <a:gd name="csY0" fmla="*/ 5800 h 21600"/>
              <a:gd name="csX1" fmla="*/ 14387 w 21465"/>
              <a:gd name="csY1" fmla="*/ 0 h 21600"/>
              <a:gd name="csX2" fmla="*/ 14020 w 21465"/>
              <a:gd name="csY2" fmla="*/ 5325 h 21600"/>
              <a:gd name="csX3" fmla="*/ 18245 w 21465"/>
              <a:gd name="csY3" fmla="*/ 4457 h 21600"/>
              <a:gd name="csX4" fmla="*/ 16567 w 21465"/>
              <a:gd name="csY4" fmla="*/ 7315 h 21600"/>
              <a:gd name="csX5" fmla="*/ 20962 w 21465"/>
              <a:gd name="csY5" fmla="*/ 8137 h 21600"/>
              <a:gd name="csX6" fmla="*/ 17472 w 21465"/>
              <a:gd name="csY6" fmla="*/ 10475 h 21600"/>
              <a:gd name="csX7" fmla="*/ 21465 w 21465"/>
              <a:gd name="csY7" fmla="*/ 13290 h 21600"/>
              <a:gd name="csX8" fmla="*/ 16702 w 21465"/>
              <a:gd name="csY8" fmla="*/ 12942 h 21600"/>
              <a:gd name="csX9" fmla="*/ 18010 w 21465"/>
              <a:gd name="csY9" fmla="*/ 18095 h 21600"/>
              <a:gd name="csX10" fmla="*/ 13885 w 21465"/>
              <a:gd name="csY10" fmla="*/ 14457 h 21600"/>
              <a:gd name="csX11" fmla="*/ 13112 w 21465"/>
              <a:gd name="csY11" fmla="*/ 19737 h 21600"/>
              <a:gd name="csX12" fmla="*/ 10397 w 21465"/>
              <a:gd name="csY12" fmla="*/ 14935 h 21600"/>
              <a:gd name="csX13" fmla="*/ 8350 w 21465"/>
              <a:gd name="csY13" fmla="*/ 21600 h 21600"/>
              <a:gd name="csX14" fmla="*/ 7580 w 21465"/>
              <a:gd name="csY14" fmla="*/ 15627 h 21600"/>
              <a:gd name="csX15" fmla="*/ 4627 w 21465"/>
              <a:gd name="csY15" fmla="*/ 17617 h 21600"/>
              <a:gd name="csX16" fmla="*/ 5532 w 21465"/>
              <a:gd name="csY16" fmla="*/ 13937 h 21600"/>
              <a:gd name="csX17" fmla="*/ 0 w 21465"/>
              <a:gd name="csY17" fmla="*/ 14587 h 21600"/>
              <a:gd name="csX18" fmla="*/ 3587 w 21465"/>
              <a:gd name="csY18" fmla="*/ 11775 h 21600"/>
              <a:gd name="csX19" fmla="*/ 1235 w 21465"/>
              <a:gd name="csY19" fmla="*/ 9795 h 21600"/>
              <a:gd name="csX20" fmla="*/ 3283 w 21465"/>
              <a:gd name="csY20" fmla="*/ 7458 h 21600"/>
              <a:gd name="csX21" fmla="*/ 4492 w 21465"/>
              <a:gd name="csY21" fmla="*/ 7617 h 21600"/>
              <a:gd name="csX22" fmla="*/ 2505 w 21465"/>
              <a:gd name="csY22" fmla="*/ 3904 h 21600"/>
              <a:gd name="csX23" fmla="*/ 7177 w 21465"/>
              <a:gd name="csY23" fmla="*/ 6320 h 21600"/>
              <a:gd name="csX24" fmla="*/ 8217 w 21465"/>
              <a:gd name="csY24" fmla="*/ 2295 h 21600"/>
              <a:gd name="csX25" fmla="*/ 10665 w 21465"/>
              <a:gd name="csY25" fmla="*/ 5800 h 21600"/>
              <a:gd name="csX0" fmla="*/ 9594 w 20394"/>
              <a:gd name="csY0" fmla="*/ 5800 h 21600"/>
              <a:gd name="csX1" fmla="*/ 13316 w 20394"/>
              <a:gd name="csY1" fmla="*/ 0 h 21600"/>
              <a:gd name="csX2" fmla="*/ 12949 w 20394"/>
              <a:gd name="csY2" fmla="*/ 5325 h 21600"/>
              <a:gd name="csX3" fmla="*/ 17174 w 20394"/>
              <a:gd name="csY3" fmla="*/ 4457 h 21600"/>
              <a:gd name="csX4" fmla="*/ 15496 w 20394"/>
              <a:gd name="csY4" fmla="*/ 7315 h 21600"/>
              <a:gd name="csX5" fmla="*/ 19891 w 20394"/>
              <a:gd name="csY5" fmla="*/ 8137 h 21600"/>
              <a:gd name="csX6" fmla="*/ 16401 w 20394"/>
              <a:gd name="csY6" fmla="*/ 10475 h 21600"/>
              <a:gd name="csX7" fmla="*/ 20394 w 20394"/>
              <a:gd name="csY7" fmla="*/ 13290 h 21600"/>
              <a:gd name="csX8" fmla="*/ 15631 w 20394"/>
              <a:gd name="csY8" fmla="*/ 12942 h 21600"/>
              <a:gd name="csX9" fmla="*/ 16939 w 20394"/>
              <a:gd name="csY9" fmla="*/ 18095 h 21600"/>
              <a:gd name="csX10" fmla="*/ 12814 w 20394"/>
              <a:gd name="csY10" fmla="*/ 14457 h 21600"/>
              <a:gd name="csX11" fmla="*/ 12041 w 20394"/>
              <a:gd name="csY11" fmla="*/ 19737 h 21600"/>
              <a:gd name="csX12" fmla="*/ 9326 w 20394"/>
              <a:gd name="csY12" fmla="*/ 14935 h 21600"/>
              <a:gd name="csX13" fmla="*/ 7279 w 20394"/>
              <a:gd name="csY13" fmla="*/ 21600 h 21600"/>
              <a:gd name="csX14" fmla="*/ 6509 w 20394"/>
              <a:gd name="csY14" fmla="*/ 15627 h 21600"/>
              <a:gd name="csX15" fmla="*/ 3556 w 20394"/>
              <a:gd name="csY15" fmla="*/ 17617 h 21600"/>
              <a:gd name="csX16" fmla="*/ 4461 w 20394"/>
              <a:gd name="csY16" fmla="*/ 13937 h 21600"/>
              <a:gd name="csX17" fmla="*/ 0 w 20394"/>
              <a:gd name="csY17" fmla="*/ 13890 h 21600"/>
              <a:gd name="csX18" fmla="*/ 2516 w 20394"/>
              <a:gd name="csY18" fmla="*/ 11775 h 21600"/>
              <a:gd name="csX19" fmla="*/ 164 w 20394"/>
              <a:gd name="csY19" fmla="*/ 9795 h 21600"/>
              <a:gd name="csX20" fmla="*/ 2212 w 20394"/>
              <a:gd name="csY20" fmla="*/ 7458 h 21600"/>
              <a:gd name="csX21" fmla="*/ 3421 w 20394"/>
              <a:gd name="csY21" fmla="*/ 7617 h 21600"/>
              <a:gd name="csX22" fmla="*/ 1434 w 20394"/>
              <a:gd name="csY22" fmla="*/ 3904 h 21600"/>
              <a:gd name="csX23" fmla="*/ 6106 w 20394"/>
              <a:gd name="csY23" fmla="*/ 6320 h 21600"/>
              <a:gd name="csX24" fmla="*/ 7146 w 20394"/>
              <a:gd name="csY24" fmla="*/ 2295 h 21600"/>
              <a:gd name="csX25" fmla="*/ 9594 w 20394"/>
              <a:gd name="csY25" fmla="*/ 5800 h 21600"/>
              <a:gd name="csX0" fmla="*/ 9594 w 20394"/>
              <a:gd name="csY0" fmla="*/ 5800 h 21600"/>
              <a:gd name="csX1" fmla="*/ 13316 w 20394"/>
              <a:gd name="csY1" fmla="*/ 0 h 21600"/>
              <a:gd name="csX2" fmla="*/ 12949 w 20394"/>
              <a:gd name="csY2" fmla="*/ 5325 h 21600"/>
              <a:gd name="csX3" fmla="*/ 17174 w 20394"/>
              <a:gd name="csY3" fmla="*/ 4457 h 21600"/>
              <a:gd name="csX4" fmla="*/ 15496 w 20394"/>
              <a:gd name="csY4" fmla="*/ 7315 h 21600"/>
              <a:gd name="csX5" fmla="*/ 19891 w 20394"/>
              <a:gd name="csY5" fmla="*/ 8137 h 21600"/>
              <a:gd name="csX6" fmla="*/ 16401 w 20394"/>
              <a:gd name="csY6" fmla="*/ 10475 h 21600"/>
              <a:gd name="csX7" fmla="*/ 20394 w 20394"/>
              <a:gd name="csY7" fmla="*/ 13290 h 21600"/>
              <a:gd name="csX8" fmla="*/ 15631 w 20394"/>
              <a:gd name="csY8" fmla="*/ 12942 h 21600"/>
              <a:gd name="csX9" fmla="*/ 16939 w 20394"/>
              <a:gd name="csY9" fmla="*/ 18095 h 21600"/>
              <a:gd name="csX10" fmla="*/ 12814 w 20394"/>
              <a:gd name="csY10" fmla="*/ 14457 h 21600"/>
              <a:gd name="csX11" fmla="*/ 12041 w 20394"/>
              <a:gd name="csY11" fmla="*/ 19737 h 21600"/>
              <a:gd name="csX12" fmla="*/ 9326 w 20394"/>
              <a:gd name="csY12" fmla="*/ 14935 h 21600"/>
              <a:gd name="csX13" fmla="*/ 7279 w 20394"/>
              <a:gd name="csY13" fmla="*/ 21600 h 21600"/>
              <a:gd name="csX14" fmla="*/ 6509 w 20394"/>
              <a:gd name="csY14" fmla="*/ 15627 h 21600"/>
              <a:gd name="csX15" fmla="*/ 3556 w 20394"/>
              <a:gd name="csY15" fmla="*/ 17617 h 21600"/>
              <a:gd name="csX16" fmla="*/ 4461 w 20394"/>
              <a:gd name="csY16" fmla="*/ 13937 h 21600"/>
              <a:gd name="csX17" fmla="*/ 0 w 20394"/>
              <a:gd name="csY17" fmla="*/ 13890 h 21600"/>
              <a:gd name="csX18" fmla="*/ 2516 w 20394"/>
              <a:gd name="csY18" fmla="*/ 11775 h 21600"/>
              <a:gd name="csX19" fmla="*/ 164 w 20394"/>
              <a:gd name="csY19" fmla="*/ 9795 h 21600"/>
              <a:gd name="csX20" fmla="*/ 2212 w 20394"/>
              <a:gd name="csY20" fmla="*/ 8424 h 21600"/>
              <a:gd name="csX21" fmla="*/ 3421 w 20394"/>
              <a:gd name="csY21" fmla="*/ 7617 h 21600"/>
              <a:gd name="csX22" fmla="*/ 1434 w 20394"/>
              <a:gd name="csY22" fmla="*/ 3904 h 21600"/>
              <a:gd name="csX23" fmla="*/ 6106 w 20394"/>
              <a:gd name="csY23" fmla="*/ 6320 h 21600"/>
              <a:gd name="csX24" fmla="*/ 7146 w 20394"/>
              <a:gd name="csY24" fmla="*/ 2295 h 21600"/>
              <a:gd name="csX25" fmla="*/ 9594 w 20394"/>
              <a:gd name="csY25" fmla="*/ 5800 h 21600"/>
              <a:gd name="csX0" fmla="*/ 9594 w 20394"/>
              <a:gd name="csY0" fmla="*/ 3505 h 19305"/>
              <a:gd name="csX1" fmla="*/ 12374 w 20394"/>
              <a:gd name="csY1" fmla="*/ 495 h 19305"/>
              <a:gd name="csX2" fmla="*/ 12949 w 20394"/>
              <a:gd name="csY2" fmla="*/ 3030 h 19305"/>
              <a:gd name="csX3" fmla="*/ 17174 w 20394"/>
              <a:gd name="csY3" fmla="*/ 2162 h 19305"/>
              <a:gd name="csX4" fmla="*/ 15496 w 20394"/>
              <a:gd name="csY4" fmla="*/ 5020 h 19305"/>
              <a:gd name="csX5" fmla="*/ 19891 w 20394"/>
              <a:gd name="csY5" fmla="*/ 5842 h 19305"/>
              <a:gd name="csX6" fmla="*/ 16401 w 20394"/>
              <a:gd name="csY6" fmla="*/ 8180 h 19305"/>
              <a:gd name="csX7" fmla="*/ 20394 w 20394"/>
              <a:gd name="csY7" fmla="*/ 10995 h 19305"/>
              <a:gd name="csX8" fmla="*/ 15631 w 20394"/>
              <a:gd name="csY8" fmla="*/ 10647 h 19305"/>
              <a:gd name="csX9" fmla="*/ 16939 w 20394"/>
              <a:gd name="csY9" fmla="*/ 15800 h 19305"/>
              <a:gd name="csX10" fmla="*/ 12814 w 20394"/>
              <a:gd name="csY10" fmla="*/ 12162 h 19305"/>
              <a:gd name="csX11" fmla="*/ 12041 w 20394"/>
              <a:gd name="csY11" fmla="*/ 17442 h 19305"/>
              <a:gd name="csX12" fmla="*/ 9326 w 20394"/>
              <a:gd name="csY12" fmla="*/ 12640 h 19305"/>
              <a:gd name="csX13" fmla="*/ 7279 w 20394"/>
              <a:gd name="csY13" fmla="*/ 19305 h 19305"/>
              <a:gd name="csX14" fmla="*/ 6509 w 20394"/>
              <a:gd name="csY14" fmla="*/ 13332 h 19305"/>
              <a:gd name="csX15" fmla="*/ 3556 w 20394"/>
              <a:gd name="csY15" fmla="*/ 15322 h 19305"/>
              <a:gd name="csX16" fmla="*/ 4461 w 20394"/>
              <a:gd name="csY16" fmla="*/ 11642 h 19305"/>
              <a:gd name="csX17" fmla="*/ 0 w 20394"/>
              <a:gd name="csY17" fmla="*/ 11595 h 19305"/>
              <a:gd name="csX18" fmla="*/ 2516 w 20394"/>
              <a:gd name="csY18" fmla="*/ 9480 h 19305"/>
              <a:gd name="csX19" fmla="*/ 164 w 20394"/>
              <a:gd name="csY19" fmla="*/ 7500 h 19305"/>
              <a:gd name="csX20" fmla="*/ 2212 w 20394"/>
              <a:gd name="csY20" fmla="*/ 6129 h 19305"/>
              <a:gd name="csX21" fmla="*/ 3421 w 20394"/>
              <a:gd name="csY21" fmla="*/ 5322 h 19305"/>
              <a:gd name="csX22" fmla="*/ 1434 w 20394"/>
              <a:gd name="csY22" fmla="*/ 1609 h 19305"/>
              <a:gd name="csX23" fmla="*/ 6106 w 20394"/>
              <a:gd name="csY23" fmla="*/ 4025 h 19305"/>
              <a:gd name="csX24" fmla="*/ 7146 w 20394"/>
              <a:gd name="csY24" fmla="*/ 0 h 19305"/>
              <a:gd name="csX25" fmla="*/ 9594 w 20394"/>
              <a:gd name="csY25" fmla="*/ 3505 h 19305"/>
              <a:gd name="csX0" fmla="*/ 9594 w 20394"/>
              <a:gd name="csY0" fmla="*/ 3505 h 17442"/>
              <a:gd name="csX1" fmla="*/ 12374 w 20394"/>
              <a:gd name="csY1" fmla="*/ 495 h 17442"/>
              <a:gd name="csX2" fmla="*/ 12949 w 20394"/>
              <a:gd name="csY2" fmla="*/ 3030 h 17442"/>
              <a:gd name="csX3" fmla="*/ 17174 w 20394"/>
              <a:gd name="csY3" fmla="*/ 2162 h 17442"/>
              <a:gd name="csX4" fmla="*/ 15496 w 20394"/>
              <a:gd name="csY4" fmla="*/ 5020 h 17442"/>
              <a:gd name="csX5" fmla="*/ 19891 w 20394"/>
              <a:gd name="csY5" fmla="*/ 5842 h 17442"/>
              <a:gd name="csX6" fmla="*/ 16401 w 20394"/>
              <a:gd name="csY6" fmla="*/ 8180 h 17442"/>
              <a:gd name="csX7" fmla="*/ 20394 w 20394"/>
              <a:gd name="csY7" fmla="*/ 10995 h 17442"/>
              <a:gd name="csX8" fmla="*/ 15631 w 20394"/>
              <a:gd name="csY8" fmla="*/ 10647 h 17442"/>
              <a:gd name="csX9" fmla="*/ 16939 w 20394"/>
              <a:gd name="csY9" fmla="*/ 15800 h 17442"/>
              <a:gd name="csX10" fmla="*/ 12814 w 20394"/>
              <a:gd name="csY10" fmla="*/ 12162 h 17442"/>
              <a:gd name="csX11" fmla="*/ 12041 w 20394"/>
              <a:gd name="csY11" fmla="*/ 17442 h 17442"/>
              <a:gd name="csX12" fmla="*/ 9326 w 20394"/>
              <a:gd name="csY12" fmla="*/ 12640 h 17442"/>
              <a:gd name="csX13" fmla="*/ 7322 w 20394"/>
              <a:gd name="csY13" fmla="*/ 17266 h 17442"/>
              <a:gd name="csX14" fmla="*/ 6509 w 20394"/>
              <a:gd name="csY14" fmla="*/ 13332 h 17442"/>
              <a:gd name="csX15" fmla="*/ 3556 w 20394"/>
              <a:gd name="csY15" fmla="*/ 15322 h 17442"/>
              <a:gd name="csX16" fmla="*/ 4461 w 20394"/>
              <a:gd name="csY16" fmla="*/ 11642 h 17442"/>
              <a:gd name="csX17" fmla="*/ 0 w 20394"/>
              <a:gd name="csY17" fmla="*/ 11595 h 17442"/>
              <a:gd name="csX18" fmla="*/ 2516 w 20394"/>
              <a:gd name="csY18" fmla="*/ 9480 h 17442"/>
              <a:gd name="csX19" fmla="*/ 164 w 20394"/>
              <a:gd name="csY19" fmla="*/ 7500 h 17442"/>
              <a:gd name="csX20" fmla="*/ 2212 w 20394"/>
              <a:gd name="csY20" fmla="*/ 6129 h 17442"/>
              <a:gd name="csX21" fmla="*/ 3421 w 20394"/>
              <a:gd name="csY21" fmla="*/ 5322 h 17442"/>
              <a:gd name="csX22" fmla="*/ 1434 w 20394"/>
              <a:gd name="csY22" fmla="*/ 1609 h 17442"/>
              <a:gd name="csX23" fmla="*/ 6106 w 20394"/>
              <a:gd name="csY23" fmla="*/ 4025 h 17442"/>
              <a:gd name="csX24" fmla="*/ 7146 w 20394"/>
              <a:gd name="csY24" fmla="*/ 0 h 17442"/>
              <a:gd name="csX25" fmla="*/ 9594 w 20394"/>
              <a:gd name="csY25" fmla="*/ 3505 h 17442"/>
              <a:gd name="csX0" fmla="*/ 9594 w 20394"/>
              <a:gd name="csY0" fmla="*/ 3505 h 17266"/>
              <a:gd name="csX1" fmla="*/ 12374 w 20394"/>
              <a:gd name="csY1" fmla="*/ 495 h 17266"/>
              <a:gd name="csX2" fmla="*/ 12949 w 20394"/>
              <a:gd name="csY2" fmla="*/ 3030 h 17266"/>
              <a:gd name="csX3" fmla="*/ 17174 w 20394"/>
              <a:gd name="csY3" fmla="*/ 2162 h 17266"/>
              <a:gd name="csX4" fmla="*/ 15496 w 20394"/>
              <a:gd name="csY4" fmla="*/ 5020 h 17266"/>
              <a:gd name="csX5" fmla="*/ 19891 w 20394"/>
              <a:gd name="csY5" fmla="*/ 5842 h 17266"/>
              <a:gd name="csX6" fmla="*/ 16401 w 20394"/>
              <a:gd name="csY6" fmla="*/ 8180 h 17266"/>
              <a:gd name="csX7" fmla="*/ 20394 w 20394"/>
              <a:gd name="csY7" fmla="*/ 10995 h 17266"/>
              <a:gd name="csX8" fmla="*/ 15631 w 20394"/>
              <a:gd name="csY8" fmla="*/ 10647 h 17266"/>
              <a:gd name="csX9" fmla="*/ 16939 w 20394"/>
              <a:gd name="csY9" fmla="*/ 15800 h 17266"/>
              <a:gd name="csX10" fmla="*/ 12814 w 20394"/>
              <a:gd name="csY10" fmla="*/ 12162 h 17266"/>
              <a:gd name="csX11" fmla="*/ 12084 w 20394"/>
              <a:gd name="csY11" fmla="*/ 15940 h 17266"/>
              <a:gd name="csX12" fmla="*/ 9326 w 20394"/>
              <a:gd name="csY12" fmla="*/ 12640 h 17266"/>
              <a:gd name="csX13" fmla="*/ 7322 w 20394"/>
              <a:gd name="csY13" fmla="*/ 17266 h 17266"/>
              <a:gd name="csX14" fmla="*/ 6509 w 20394"/>
              <a:gd name="csY14" fmla="*/ 13332 h 17266"/>
              <a:gd name="csX15" fmla="*/ 3556 w 20394"/>
              <a:gd name="csY15" fmla="*/ 15322 h 17266"/>
              <a:gd name="csX16" fmla="*/ 4461 w 20394"/>
              <a:gd name="csY16" fmla="*/ 11642 h 17266"/>
              <a:gd name="csX17" fmla="*/ 0 w 20394"/>
              <a:gd name="csY17" fmla="*/ 11595 h 17266"/>
              <a:gd name="csX18" fmla="*/ 2516 w 20394"/>
              <a:gd name="csY18" fmla="*/ 9480 h 17266"/>
              <a:gd name="csX19" fmla="*/ 164 w 20394"/>
              <a:gd name="csY19" fmla="*/ 7500 h 17266"/>
              <a:gd name="csX20" fmla="*/ 2212 w 20394"/>
              <a:gd name="csY20" fmla="*/ 6129 h 17266"/>
              <a:gd name="csX21" fmla="*/ 3421 w 20394"/>
              <a:gd name="csY21" fmla="*/ 5322 h 17266"/>
              <a:gd name="csX22" fmla="*/ 1434 w 20394"/>
              <a:gd name="csY22" fmla="*/ 1609 h 17266"/>
              <a:gd name="csX23" fmla="*/ 6106 w 20394"/>
              <a:gd name="csY23" fmla="*/ 4025 h 17266"/>
              <a:gd name="csX24" fmla="*/ 7146 w 20394"/>
              <a:gd name="csY24" fmla="*/ 0 h 17266"/>
              <a:gd name="csX25" fmla="*/ 9594 w 20394"/>
              <a:gd name="csY25" fmla="*/ 3505 h 17266"/>
              <a:gd name="csX0" fmla="*/ 9594 w 20394"/>
              <a:gd name="csY0" fmla="*/ 3505 h 17266"/>
              <a:gd name="csX1" fmla="*/ 12374 w 20394"/>
              <a:gd name="csY1" fmla="*/ 495 h 17266"/>
              <a:gd name="csX2" fmla="*/ 12949 w 20394"/>
              <a:gd name="csY2" fmla="*/ 3030 h 17266"/>
              <a:gd name="csX3" fmla="*/ 17174 w 20394"/>
              <a:gd name="csY3" fmla="*/ 2162 h 17266"/>
              <a:gd name="csX4" fmla="*/ 15496 w 20394"/>
              <a:gd name="csY4" fmla="*/ 5020 h 17266"/>
              <a:gd name="csX5" fmla="*/ 19891 w 20394"/>
              <a:gd name="csY5" fmla="*/ 5842 h 17266"/>
              <a:gd name="csX6" fmla="*/ 16401 w 20394"/>
              <a:gd name="csY6" fmla="*/ 8180 h 17266"/>
              <a:gd name="csX7" fmla="*/ 20394 w 20394"/>
              <a:gd name="csY7" fmla="*/ 10995 h 17266"/>
              <a:gd name="csX8" fmla="*/ 15631 w 20394"/>
              <a:gd name="csY8" fmla="*/ 10647 h 17266"/>
              <a:gd name="csX9" fmla="*/ 16040 w 20394"/>
              <a:gd name="csY9" fmla="*/ 13815 h 17266"/>
              <a:gd name="csX10" fmla="*/ 12814 w 20394"/>
              <a:gd name="csY10" fmla="*/ 12162 h 17266"/>
              <a:gd name="csX11" fmla="*/ 12084 w 20394"/>
              <a:gd name="csY11" fmla="*/ 15940 h 17266"/>
              <a:gd name="csX12" fmla="*/ 9326 w 20394"/>
              <a:gd name="csY12" fmla="*/ 12640 h 17266"/>
              <a:gd name="csX13" fmla="*/ 7322 w 20394"/>
              <a:gd name="csY13" fmla="*/ 17266 h 17266"/>
              <a:gd name="csX14" fmla="*/ 6509 w 20394"/>
              <a:gd name="csY14" fmla="*/ 13332 h 17266"/>
              <a:gd name="csX15" fmla="*/ 3556 w 20394"/>
              <a:gd name="csY15" fmla="*/ 15322 h 17266"/>
              <a:gd name="csX16" fmla="*/ 4461 w 20394"/>
              <a:gd name="csY16" fmla="*/ 11642 h 17266"/>
              <a:gd name="csX17" fmla="*/ 0 w 20394"/>
              <a:gd name="csY17" fmla="*/ 11595 h 17266"/>
              <a:gd name="csX18" fmla="*/ 2516 w 20394"/>
              <a:gd name="csY18" fmla="*/ 9480 h 17266"/>
              <a:gd name="csX19" fmla="*/ 164 w 20394"/>
              <a:gd name="csY19" fmla="*/ 7500 h 17266"/>
              <a:gd name="csX20" fmla="*/ 2212 w 20394"/>
              <a:gd name="csY20" fmla="*/ 6129 h 17266"/>
              <a:gd name="csX21" fmla="*/ 3421 w 20394"/>
              <a:gd name="csY21" fmla="*/ 5322 h 17266"/>
              <a:gd name="csX22" fmla="*/ 1434 w 20394"/>
              <a:gd name="csY22" fmla="*/ 1609 h 17266"/>
              <a:gd name="csX23" fmla="*/ 6106 w 20394"/>
              <a:gd name="csY23" fmla="*/ 4025 h 17266"/>
              <a:gd name="csX24" fmla="*/ 7146 w 20394"/>
              <a:gd name="csY24" fmla="*/ 0 h 17266"/>
              <a:gd name="csX25" fmla="*/ 9594 w 20394"/>
              <a:gd name="csY25" fmla="*/ 3505 h 17266"/>
              <a:gd name="csX0" fmla="*/ 9594 w 20394"/>
              <a:gd name="csY0" fmla="*/ 3505 h 17266"/>
              <a:gd name="csX1" fmla="*/ 12374 w 20394"/>
              <a:gd name="csY1" fmla="*/ 495 h 17266"/>
              <a:gd name="csX2" fmla="*/ 12949 w 20394"/>
              <a:gd name="csY2" fmla="*/ 3030 h 17266"/>
              <a:gd name="csX3" fmla="*/ 16446 w 20394"/>
              <a:gd name="csY3" fmla="*/ 2967 h 17266"/>
              <a:gd name="csX4" fmla="*/ 15496 w 20394"/>
              <a:gd name="csY4" fmla="*/ 5020 h 17266"/>
              <a:gd name="csX5" fmla="*/ 19891 w 20394"/>
              <a:gd name="csY5" fmla="*/ 5842 h 17266"/>
              <a:gd name="csX6" fmla="*/ 16401 w 20394"/>
              <a:gd name="csY6" fmla="*/ 8180 h 17266"/>
              <a:gd name="csX7" fmla="*/ 20394 w 20394"/>
              <a:gd name="csY7" fmla="*/ 10995 h 17266"/>
              <a:gd name="csX8" fmla="*/ 15631 w 20394"/>
              <a:gd name="csY8" fmla="*/ 10647 h 17266"/>
              <a:gd name="csX9" fmla="*/ 16040 w 20394"/>
              <a:gd name="csY9" fmla="*/ 13815 h 17266"/>
              <a:gd name="csX10" fmla="*/ 12814 w 20394"/>
              <a:gd name="csY10" fmla="*/ 12162 h 17266"/>
              <a:gd name="csX11" fmla="*/ 12084 w 20394"/>
              <a:gd name="csY11" fmla="*/ 15940 h 17266"/>
              <a:gd name="csX12" fmla="*/ 9326 w 20394"/>
              <a:gd name="csY12" fmla="*/ 12640 h 17266"/>
              <a:gd name="csX13" fmla="*/ 7322 w 20394"/>
              <a:gd name="csY13" fmla="*/ 17266 h 17266"/>
              <a:gd name="csX14" fmla="*/ 6509 w 20394"/>
              <a:gd name="csY14" fmla="*/ 13332 h 17266"/>
              <a:gd name="csX15" fmla="*/ 3556 w 20394"/>
              <a:gd name="csY15" fmla="*/ 15322 h 17266"/>
              <a:gd name="csX16" fmla="*/ 4461 w 20394"/>
              <a:gd name="csY16" fmla="*/ 11642 h 17266"/>
              <a:gd name="csX17" fmla="*/ 0 w 20394"/>
              <a:gd name="csY17" fmla="*/ 11595 h 17266"/>
              <a:gd name="csX18" fmla="*/ 2516 w 20394"/>
              <a:gd name="csY18" fmla="*/ 9480 h 17266"/>
              <a:gd name="csX19" fmla="*/ 164 w 20394"/>
              <a:gd name="csY19" fmla="*/ 7500 h 17266"/>
              <a:gd name="csX20" fmla="*/ 2212 w 20394"/>
              <a:gd name="csY20" fmla="*/ 6129 h 17266"/>
              <a:gd name="csX21" fmla="*/ 3421 w 20394"/>
              <a:gd name="csY21" fmla="*/ 5322 h 17266"/>
              <a:gd name="csX22" fmla="*/ 1434 w 20394"/>
              <a:gd name="csY22" fmla="*/ 1609 h 17266"/>
              <a:gd name="csX23" fmla="*/ 6106 w 20394"/>
              <a:gd name="csY23" fmla="*/ 4025 h 17266"/>
              <a:gd name="csX24" fmla="*/ 7146 w 20394"/>
              <a:gd name="csY24" fmla="*/ 0 h 17266"/>
              <a:gd name="csX25" fmla="*/ 9594 w 20394"/>
              <a:gd name="csY25" fmla="*/ 3505 h 17266"/>
              <a:gd name="csX0" fmla="*/ 9594 w 20394"/>
              <a:gd name="csY0" fmla="*/ 3505 h 15940"/>
              <a:gd name="csX1" fmla="*/ 12374 w 20394"/>
              <a:gd name="csY1" fmla="*/ 495 h 15940"/>
              <a:gd name="csX2" fmla="*/ 12949 w 20394"/>
              <a:gd name="csY2" fmla="*/ 3030 h 15940"/>
              <a:gd name="csX3" fmla="*/ 16446 w 20394"/>
              <a:gd name="csY3" fmla="*/ 2967 h 15940"/>
              <a:gd name="csX4" fmla="*/ 15496 w 20394"/>
              <a:gd name="csY4" fmla="*/ 5020 h 15940"/>
              <a:gd name="csX5" fmla="*/ 19891 w 20394"/>
              <a:gd name="csY5" fmla="*/ 5842 h 15940"/>
              <a:gd name="csX6" fmla="*/ 16401 w 20394"/>
              <a:gd name="csY6" fmla="*/ 8180 h 15940"/>
              <a:gd name="csX7" fmla="*/ 20394 w 20394"/>
              <a:gd name="csY7" fmla="*/ 10995 h 15940"/>
              <a:gd name="csX8" fmla="*/ 15631 w 20394"/>
              <a:gd name="csY8" fmla="*/ 10647 h 15940"/>
              <a:gd name="csX9" fmla="*/ 16040 w 20394"/>
              <a:gd name="csY9" fmla="*/ 13815 h 15940"/>
              <a:gd name="csX10" fmla="*/ 12814 w 20394"/>
              <a:gd name="csY10" fmla="*/ 12162 h 15940"/>
              <a:gd name="csX11" fmla="*/ 12084 w 20394"/>
              <a:gd name="csY11" fmla="*/ 15940 h 15940"/>
              <a:gd name="csX12" fmla="*/ 9326 w 20394"/>
              <a:gd name="csY12" fmla="*/ 12640 h 15940"/>
              <a:gd name="csX13" fmla="*/ 7579 w 20394"/>
              <a:gd name="csY13" fmla="*/ 15549 h 15940"/>
              <a:gd name="csX14" fmla="*/ 6509 w 20394"/>
              <a:gd name="csY14" fmla="*/ 13332 h 15940"/>
              <a:gd name="csX15" fmla="*/ 3556 w 20394"/>
              <a:gd name="csY15" fmla="*/ 15322 h 15940"/>
              <a:gd name="csX16" fmla="*/ 4461 w 20394"/>
              <a:gd name="csY16" fmla="*/ 11642 h 15940"/>
              <a:gd name="csX17" fmla="*/ 0 w 20394"/>
              <a:gd name="csY17" fmla="*/ 11595 h 15940"/>
              <a:gd name="csX18" fmla="*/ 2516 w 20394"/>
              <a:gd name="csY18" fmla="*/ 9480 h 15940"/>
              <a:gd name="csX19" fmla="*/ 164 w 20394"/>
              <a:gd name="csY19" fmla="*/ 7500 h 15940"/>
              <a:gd name="csX20" fmla="*/ 2212 w 20394"/>
              <a:gd name="csY20" fmla="*/ 6129 h 15940"/>
              <a:gd name="csX21" fmla="*/ 3421 w 20394"/>
              <a:gd name="csY21" fmla="*/ 5322 h 15940"/>
              <a:gd name="csX22" fmla="*/ 1434 w 20394"/>
              <a:gd name="csY22" fmla="*/ 1609 h 15940"/>
              <a:gd name="csX23" fmla="*/ 6106 w 20394"/>
              <a:gd name="csY23" fmla="*/ 4025 h 15940"/>
              <a:gd name="csX24" fmla="*/ 7146 w 20394"/>
              <a:gd name="csY24" fmla="*/ 0 h 15940"/>
              <a:gd name="csX25" fmla="*/ 9594 w 20394"/>
              <a:gd name="csY25" fmla="*/ 3505 h 15940"/>
              <a:gd name="csX0" fmla="*/ 9594 w 20394"/>
              <a:gd name="csY0" fmla="*/ 3505 h 15940"/>
              <a:gd name="csX1" fmla="*/ 12374 w 20394"/>
              <a:gd name="csY1" fmla="*/ 495 h 15940"/>
              <a:gd name="csX2" fmla="*/ 12949 w 20394"/>
              <a:gd name="csY2" fmla="*/ 3030 h 15940"/>
              <a:gd name="csX3" fmla="*/ 16446 w 20394"/>
              <a:gd name="csY3" fmla="*/ 2967 h 15940"/>
              <a:gd name="csX4" fmla="*/ 15496 w 20394"/>
              <a:gd name="csY4" fmla="*/ 5020 h 15940"/>
              <a:gd name="csX5" fmla="*/ 19891 w 20394"/>
              <a:gd name="csY5" fmla="*/ 5842 h 15940"/>
              <a:gd name="csX6" fmla="*/ 16401 w 20394"/>
              <a:gd name="csY6" fmla="*/ 8180 h 15940"/>
              <a:gd name="csX7" fmla="*/ 20394 w 20394"/>
              <a:gd name="csY7" fmla="*/ 10995 h 15940"/>
              <a:gd name="csX8" fmla="*/ 15631 w 20394"/>
              <a:gd name="csY8" fmla="*/ 10647 h 15940"/>
              <a:gd name="csX9" fmla="*/ 16040 w 20394"/>
              <a:gd name="csY9" fmla="*/ 13815 h 15940"/>
              <a:gd name="csX10" fmla="*/ 12814 w 20394"/>
              <a:gd name="csY10" fmla="*/ 12162 h 15940"/>
              <a:gd name="csX11" fmla="*/ 12084 w 20394"/>
              <a:gd name="csY11" fmla="*/ 15940 h 15940"/>
              <a:gd name="csX12" fmla="*/ 9326 w 20394"/>
              <a:gd name="csY12" fmla="*/ 12640 h 15940"/>
              <a:gd name="csX13" fmla="*/ 7579 w 20394"/>
              <a:gd name="csY13" fmla="*/ 15549 h 15940"/>
              <a:gd name="csX14" fmla="*/ 6509 w 20394"/>
              <a:gd name="csY14" fmla="*/ 13332 h 15940"/>
              <a:gd name="csX15" fmla="*/ 4412 w 20394"/>
              <a:gd name="csY15" fmla="*/ 13927 h 15940"/>
              <a:gd name="csX16" fmla="*/ 4461 w 20394"/>
              <a:gd name="csY16" fmla="*/ 11642 h 15940"/>
              <a:gd name="csX17" fmla="*/ 0 w 20394"/>
              <a:gd name="csY17" fmla="*/ 11595 h 15940"/>
              <a:gd name="csX18" fmla="*/ 2516 w 20394"/>
              <a:gd name="csY18" fmla="*/ 9480 h 15940"/>
              <a:gd name="csX19" fmla="*/ 164 w 20394"/>
              <a:gd name="csY19" fmla="*/ 7500 h 15940"/>
              <a:gd name="csX20" fmla="*/ 2212 w 20394"/>
              <a:gd name="csY20" fmla="*/ 6129 h 15940"/>
              <a:gd name="csX21" fmla="*/ 3421 w 20394"/>
              <a:gd name="csY21" fmla="*/ 5322 h 15940"/>
              <a:gd name="csX22" fmla="*/ 1434 w 20394"/>
              <a:gd name="csY22" fmla="*/ 1609 h 15940"/>
              <a:gd name="csX23" fmla="*/ 6106 w 20394"/>
              <a:gd name="csY23" fmla="*/ 4025 h 15940"/>
              <a:gd name="csX24" fmla="*/ 7146 w 20394"/>
              <a:gd name="csY24" fmla="*/ 0 h 15940"/>
              <a:gd name="csX25" fmla="*/ 9594 w 20394"/>
              <a:gd name="csY25" fmla="*/ 3505 h 15940"/>
              <a:gd name="csX0" fmla="*/ 9594 w 20394"/>
              <a:gd name="csY0" fmla="*/ 3505 h 15549"/>
              <a:gd name="csX1" fmla="*/ 12374 w 20394"/>
              <a:gd name="csY1" fmla="*/ 495 h 15549"/>
              <a:gd name="csX2" fmla="*/ 12949 w 20394"/>
              <a:gd name="csY2" fmla="*/ 3030 h 15549"/>
              <a:gd name="csX3" fmla="*/ 16446 w 20394"/>
              <a:gd name="csY3" fmla="*/ 2967 h 15549"/>
              <a:gd name="csX4" fmla="*/ 15496 w 20394"/>
              <a:gd name="csY4" fmla="*/ 5020 h 15549"/>
              <a:gd name="csX5" fmla="*/ 19891 w 20394"/>
              <a:gd name="csY5" fmla="*/ 5842 h 15549"/>
              <a:gd name="csX6" fmla="*/ 16401 w 20394"/>
              <a:gd name="csY6" fmla="*/ 8180 h 15549"/>
              <a:gd name="csX7" fmla="*/ 20394 w 20394"/>
              <a:gd name="csY7" fmla="*/ 10995 h 15549"/>
              <a:gd name="csX8" fmla="*/ 15631 w 20394"/>
              <a:gd name="csY8" fmla="*/ 10647 h 15549"/>
              <a:gd name="csX9" fmla="*/ 16040 w 20394"/>
              <a:gd name="csY9" fmla="*/ 13815 h 15549"/>
              <a:gd name="csX10" fmla="*/ 12814 w 20394"/>
              <a:gd name="csY10" fmla="*/ 12162 h 15549"/>
              <a:gd name="csX11" fmla="*/ 11784 w 20394"/>
              <a:gd name="csY11" fmla="*/ 13901 h 15549"/>
              <a:gd name="csX12" fmla="*/ 9326 w 20394"/>
              <a:gd name="csY12" fmla="*/ 12640 h 15549"/>
              <a:gd name="csX13" fmla="*/ 7579 w 20394"/>
              <a:gd name="csY13" fmla="*/ 15549 h 15549"/>
              <a:gd name="csX14" fmla="*/ 6509 w 20394"/>
              <a:gd name="csY14" fmla="*/ 13332 h 15549"/>
              <a:gd name="csX15" fmla="*/ 4412 w 20394"/>
              <a:gd name="csY15" fmla="*/ 13927 h 15549"/>
              <a:gd name="csX16" fmla="*/ 4461 w 20394"/>
              <a:gd name="csY16" fmla="*/ 11642 h 15549"/>
              <a:gd name="csX17" fmla="*/ 0 w 20394"/>
              <a:gd name="csY17" fmla="*/ 11595 h 15549"/>
              <a:gd name="csX18" fmla="*/ 2516 w 20394"/>
              <a:gd name="csY18" fmla="*/ 9480 h 15549"/>
              <a:gd name="csX19" fmla="*/ 164 w 20394"/>
              <a:gd name="csY19" fmla="*/ 7500 h 15549"/>
              <a:gd name="csX20" fmla="*/ 2212 w 20394"/>
              <a:gd name="csY20" fmla="*/ 6129 h 15549"/>
              <a:gd name="csX21" fmla="*/ 3421 w 20394"/>
              <a:gd name="csY21" fmla="*/ 5322 h 15549"/>
              <a:gd name="csX22" fmla="*/ 1434 w 20394"/>
              <a:gd name="csY22" fmla="*/ 1609 h 15549"/>
              <a:gd name="csX23" fmla="*/ 6106 w 20394"/>
              <a:gd name="csY23" fmla="*/ 4025 h 15549"/>
              <a:gd name="csX24" fmla="*/ 7146 w 20394"/>
              <a:gd name="csY24" fmla="*/ 0 h 15549"/>
              <a:gd name="csX25" fmla="*/ 9594 w 20394"/>
              <a:gd name="csY25" fmla="*/ 3505 h 15549"/>
              <a:gd name="csX0" fmla="*/ 9594 w 20394"/>
              <a:gd name="csY0" fmla="*/ 3505 h 15549"/>
              <a:gd name="csX1" fmla="*/ 12374 w 20394"/>
              <a:gd name="csY1" fmla="*/ 495 h 15549"/>
              <a:gd name="csX2" fmla="*/ 12949 w 20394"/>
              <a:gd name="csY2" fmla="*/ 3030 h 15549"/>
              <a:gd name="csX3" fmla="*/ 16446 w 20394"/>
              <a:gd name="csY3" fmla="*/ 2967 h 15549"/>
              <a:gd name="csX4" fmla="*/ 15496 w 20394"/>
              <a:gd name="csY4" fmla="*/ 5020 h 15549"/>
              <a:gd name="csX5" fmla="*/ 19891 w 20394"/>
              <a:gd name="csY5" fmla="*/ 5842 h 15549"/>
              <a:gd name="csX6" fmla="*/ 16401 w 20394"/>
              <a:gd name="csY6" fmla="*/ 8180 h 15549"/>
              <a:gd name="csX7" fmla="*/ 20394 w 20394"/>
              <a:gd name="csY7" fmla="*/ 10995 h 15549"/>
              <a:gd name="csX8" fmla="*/ 15631 w 20394"/>
              <a:gd name="csY8" fmla="*/ 10647 h 15549"/>
              <a:gd name="csX9" fmla="*/ 16040 w 20394"/>
              <a:gd name="csY9" fmla="*/ 13815 h 15549"/>
              <a:gd name="csX10" fmla="*/ 12814 w 20394"/>
              <a:gd name="csY10" fmla="*/ 12162 h 15549"/>
              <a:gd name="csX11" fmla="*/ 11784 w 20394"/>
              <a:gd name="csY11" fmla="*/ 13901 h 15549"/>
              <a:gd name="csX12" fmla="*/ 9326 w 20394"/>
              <a:gd name="csY12" fmla="*/ 12640 h 15549"/>
              <a:gd name="csX13" fmla="*/ 7579 w 20394"/>
              <a:gd name="csY13" fmla="*/ 15549 h 15549"/>
              <a:gd name="csX14" fmla="*/ 6509 w 20394"/>
              <a:gd name="csY14" fmla="*/ 13332 h 15549"/>
              <a:gd name="csX15" fmla="*/ 4412 w 20394"/>
              <a:gd name="csY15" fmla="*/ 13927 h 15549"/>
              <a:gd name="csX16" fmla="*/ 4461 w 20394"/>
              <a:gd name="csY16" fmla="*/ 11642 h 15549"/>
              <a:gd name="csX17" fmla="*/ 0 w 20394"/>
              <a:gd name="csY17" fmla="*/ 11595 h 15549"/>
              <a:gd name="csX18" fmla="*/ 2516 w 20394"/>
              <a:gd name="csY18" fmla="*/ 9480 h 15549"/>
              <a:gd name="csX19" fmla="*/ 164 w 20394"/>
              <a:gd name="csY19" fmla="*/ 7500 h 15549"/>
              <a:gd name="csX20" fmla="*/ 2212 w 20394"/>
              <a:gd name="csY20" fmla="*/ 6129 h 15549"/>
              <a:gd name="csX21" fmla="*/ 3421 w 20394"/>
              <a:gd name="csY21" fmla="*/ 5322 h 15549"/>
              <a:gd name="csX22" fmla="*/ 2890 w 20394"/>
              <a:gd name="csY22" fmla="*/ 2628 h 15549"/>
              <a:gd name="csX23" fmla="*/ 6106 w 20394"/>
              <a:gd name="csY23" fmla="*/ 4025 h 15549"/>
              <a:gd name="csX24" fmla="*/ 7146 w 20394"/>
              <a:gd name="csY24" fmla="*/ 0 h 15549"/>
              <a:gd name="csX25" fmla="*/ 9594 w 20394"/>
              <a:gd name="csY25" fmla="*/ 3505 h 15549"/>
              <a:gd name="csX0" fmla="*/ 9594 w 20394"/>
              <a:gd name="csY0" fmla="*/ 3505 h 15549"/>
              <a:gd name="csX1" fmla="*/ 12374 w 20394"/>
              <a:gd name="csY1" fmla="*/ 495 h 15549"/>
              <a:gd name="csX2" fmla="*/ 12949 w 20394"/>
              <a:gd name="csY2" fmla="*/ 3030 h 15549"/>
              <a:gd name="csX3" fmla="*/ 16446 w 20394"/>
              <a:gd name="csY3" fmla="*/ 2967 h 15549"/>
              <a:gd name="csX4" fmla="*/ 15496 w 20394"/>
              <a:gd name="csY4" fmla="*/ 5020 h 15549"/>
              <a:gd name="csX5" fmla="*/ 17921 w 20394"/>
              <a:gd name="csY5" fmla="*/ 6325 h 15549"/>
              <a:gd name="csX6" fmla="*/ 16401 w 20394"/>
              <a:gd name="csY6" fmla="*/ 8180 h 15549"/>
              <a:gd name="csX7" fmla="*/ 20394 w 20394"/>
              <a:gd name="csY7" fmla="*/ 10995 h 15549"/>
              <a:gd name="csX8" fmla="*/ 15631 w 20394"/>
              <a:gd name="csY8" fmla="*/ 10647 h 15549"/>
              <a:gd name="csX9" fmla="*/ 16040 w 20394"/>
              <a:gd name="csY9" fmla="*/ 13815 h 15549"/>
              <a:gd name="csX10" fmla="*/ 12814 w 20394"/>
              <a:gd name="csY10" fmla="*/ 12162 h 15549"/>
              <a:gd name="csX11" fmla="*/ 11784 w 20394"/>
              <a:gd name="csY11" fmla="*/ 13901 h 15549"/>
              <a:gd name="csX12" fmla="*/ 9326 w 20394"/>
              <a:gd name="csY12" fmla="*/ 12640 h 15549"/>
              <a:gd name="csX13" fmla="*/ 7579 w 20394"/>
              <a:gd name="csY13" fmla="*/ 15549 h 15549"/>
              <a:gd name="csX14" fmla="*/ 6509 w 20394"/>
              <a:gd name="csY14" fmla="*/ 13332 h 15549"/>
              <a:gd name="csX15" fmla="*/ 4412 w 20394"/>
              <a:gd name="csY15" fmla="*/ 13927 h 15549"/>
              <a:gd name="csX16" fmla="*/ 4461 w 20394"/>
              <a:gd name="csY16" fmla="*/ 11642 h 15549"/>
              <a:gd name="csX17" fmla="*/ 0 w 20394"/>
              <a:gd name="csY17" fmla="*/ 11595 h 15549"/>
              <a:gd name="csX18" fmla="*/ 2516 w 20394"/>
              <a:gd name="csY18" fmla="*/ 9480 h 15549"/>
              <a:gd name="csX19" fmla="*/ 164 w 20394"/>
              <a:gd name="csY19" fmla="*/ 7500 h 15549"/>
              <a:gd name="csX20" fmla="*/ 2212 w 20394"/>
              <a:gd name="csY20" fmla="*/ 6129 h 15549"/>
              <a:gd name="csX21" fmla="*/ 3421 w 20394"/>
              <a:gd name="csY21" fmla="*/ 5322 h 15549"/>
              <a:gd name="csX22" fmla="*/ 2890 w 20394"/>
              <a:gd name="csY22" fmla="*/ 2628 h 15549"/>
              <a:gd name="csX23" fmla="*/ 6106 w 20394"/>
              <a:gd name="csY23" fmla="*/ 4025 h 15549"/>
              <a:gd name="csX24" fmla="*/ 7146 w 20394"/>
              <a:gd name="csY24" fmla="*/ 0 h 15549"/>
              <a:gd name="csX25" fmla="*/ 9594 w 20394"/>
              <a:gd name="csY25" fmla="*/ 3505 h 15549"/>
              <a:gd name="csX0" fmla="*/ 9430 w 20230"/>
              <a:gd name="csY0" fmla="*/ 3505 h 15549"/>
              <a:gd name="csX1" fmla="*/ 12210 w 20230"/>
              <a:gd name="csY1" fmla="*/ 495 h 15549"/>
              <a:gd name="csX2" fmla="*/ 12785 w 20230"/>
              <a:gd name="csY2" fmla="*/ 3030 h 15549"/>
              <a:gd name="csX3" fmla="*/ 16282 w 20230"/>
              <a:gd name="csY3" fmla="*/ 2967 h 15549"/>
              <a:gd name="csX4" fmla="*/ 15332 w 20230"/>
              <a:gd name="csY4" fmla="*/ 5020 h 15549"/>
              <a:gd name="csX5" fmla="*/ 17757 w 20230"/>
              <a:gd name="csY5" fmla="*/ 6325 h 15549"/>
              <a:gd name="csX6" fmla="*/ 16237 w 20230"/>
              <a:gd name="csY6" fmla="*/ 8180 h 15549"/>
              <a:gd name="csX7" fmla="*/ 20230 w 20230"/>
              <a:gd name="csY7" fmla="*/ 10995 h 15549"/>
              <a:gd name="csX8" fmla="*/ 15467 w 20230"/>
              <a:gd name="csY8" fmla="*/ 10647 h 15549"/>
              <a:gd name="csX9" fmla="*/ 15876 w 20230"/>
              <a:gd name="csY9" fmla="*/ 13815 h 15549"/>
              <a:gd name="csX10" fmla="*/ 12650 w 20230"/>
              <a:gd name="csY10" fmla="*/ 12162 h 15549"/>
              <a:gd name="csX11" fmla="*/ 11620 w 20230"/>
              <a:gd name="csY11" fmla="*/ 13901 h 15549"/>
              <a:gd name="csX12" fmla="*/ 9162 w 20230"/>
              <a:gd name="csY12" fmla="*/ 12640 h 15549"/>
              <a:gd name="csX13" fmla="*/ 7415 w 20230"/>
              <a:gd name="csY13" fmla="*/ 15549 h 15549"/>
              <a:gd name="csX14" fmla="*/ 6345 w 20230"/>
              <a:gd name="csY14" fmla="*/ 13332 h 15549"/>
              <a:gd name="csX15" fmla="*/ 4248 w 20230"/>
              <a:gd name="csY15" fmla="*/ 13927 h 15549"/>
              <a:gd name="csX16" fmla="*/ 4297 w 20230"/>
              <a:gd name="csY16" fmla="*/ 11642 h 15549"/>
              <a:gd name="csX17" fmla="*/ 1335 w 20230"/>
              <a:gd name="csY17" fmla="*/ 12239 h 15549"/>
              <a:gd name="csX18" fmla="*/ 2352 w 20230"/>
              <a:gd name="csY18" fmla="*/ 9480 h 15549"/>
              <a:gd name="csX19" fmla="*/ 0 w 20230"/>
              <a:gd name="csY19" fmla="*/ 7500 h 15549"/>
              <a:gd name="csX20" fmla="*/ 2048 w 20230"/>
              <a:gd name="csY20" fmla="*/ 6129 h 15549"/>
              <a:gd name="csX21" fmla="*/ 3257 w 20230"/>
              <a:gd name="csY21" fmla="*/ 5322 h 15549"/>
              <a:gd name="csX22" fmla="*/ 2726 w 20230"/>
              <a:gd name="csY22" fmla="*/ 2628 h 15549"/>
              <a:gd name="csX23" fmla="*/ 5942 w 20230"/>
              <a:gd name="csY23" fmla="*/ 4025 h 15549"/>
              <a:gd name="csX24" fmla="*/ 6982 w 20230"/>
              <a:gd name="csY24" fmla="*/ 0 h 15549"/>
              <a:gd name="csX25" fmla="*/ 9430 w 20230"/>
              <a:gd name="csY25" fmla="*/ 3505 h 155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20230" h="15549">
                <a:moveTo>
                  <a:pt x="9430" y="3505"/>
                </a:moveTo>
                <a:lnTo>
                  <a:pt x="12210" y="495"/>
                </a:lnTo>
                <a:cubicBezTo>
                  <a:pt x="12088" y="2270"/>
                  <a:pt x="12907" y="1255"/>
                  <a:pt x="12785" y="3030"/>
                </a:cubicBezTo>
                <a:lnTo>
                  <a:pt x="16282" y="2967"/>
                </a:lnTo>
                <a:lnTo>
                  <a:pt x="15332" y="5020"/>
                </a:lnTo>
                <a:lnTo>
                  <a:pt x="17757" y="6325"/>
                </a:lnTo>
                <a:lnTo>
                  <a:pt x="16237" y="8180"/>
                </a:lnTo>
                <a:lnTo>
                  <a:pt x="20230" y="10995"/>
                </a:lnTo>
                <a:lnTo>
                  <a:pt x="15467" y="10647"/>
                </a:lnTo>
                <a:cubicBezTo>
                  <a:pt x="15603" y="11703"/>
                  <a:pt x="15740" y="12759"/>
                  <a:pt x="15876" y="13815"/>
                </a:cubicBezTo>
                <a:lnTo>
                  <a:pt x="12650" y="12162"/>
                </a:lnTo>
                <a:lnTo>
                  <a:pt x="11620" y="13901"/>
                </a:lnTo>
                <a:lnTo>
                  <a:pt x="9162" y="12640"/>
                </a:lnTo>
                <a:lnTo>
                  <a:pt x="7415" y="15549"/>
                </a:lnTo>
                <a:cubicBezTo>
                  <a:pt x="7158" y="13558"/>
                  <a:pt x="6602" y="15323"/>
                  <a:pt x="6345" y="13332"/>
                </a:cubicBezTo>
                <a:lnTo>
                  <a:pt x="4248" y="13927"/>
                </a:lnTo>
                <a:cubicBezTo>
                  <a:pt x="4264" y="13165"/>
                  <a:pt x="4281" y="12404"/>
                  <a:pt x="4297" y="11642"/>
                </a:cubicBezTo>
                <a:lnTo>
                  <a:pt x="1335" y="12239"/>
                </a:lnTo>
                <a:lnTo>
                  <a:pt x="2352" y="9480"/>
                </a:lnTo>
                <a:lnTo>
                  <a:pt x="0" y="7500"/>
                </a:lnTo>
                <a:cubicBezTo>
                  <a:pt x="1425" y="7150"/>
                  <a:pt x="623" y="6479"/>
                  <a:pt x="2048" y="6129"/>
                </a:cubicBezTo>
                <a:lnTo>
                  <a:pt x="3257" y="5322"/>
                </a:lnTo>
                <a:lnTo>
                  <a:pt x="2726" y="2628"/>
                </a:lnTo>
                <a:lnTo>
                  <a:pt x="5942" y="4025"/>
                </a:lnTo>
                <a:lnTo>
                  <a:pt x="6982" y="0"/>
                </a:lnTo>
                <a:lnTo>
                  <a:pt x="9430" y="350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497513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68FDE-9FAC-33CE-0B30-E4F3281A8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51B5837B-E0C1-D91B-3D53-284B731CB6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D43CF8F8-56AD-1471-15CE-A9A78984F9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1B470806-8FEA-620B-35FF-791E917CAC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891A9445-F3A2-FC74-791E-C88524FBF5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8915D-C8E0-6611-09BE-15BCED72591B}"/>
              </a:ext>
            </a:extLst>
          </p:cNvPr>
          <p:cNvSpPr txBox="1"/>
          <p:nvPr/>
        </p:nvSpPr>
        <p:spPr>
          <a:xfrm>
            <a:off x="1588194" y="1162311"/>
            <a:ext cx="14516100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b="1" dirty="0"/>
              <a:t>The Evidence Changes </a:t>
            </a:r>
            <a:br>
              <a:rPr lang="en-GB" b="1" dirty="0"/>
            </a:br>
            <a:r>
              <a:rPr lang="en-GB" b="1" dirty="0"/>
              <a:t>After Handover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B980F-B29D-E518-2B9F-BF89BC61BD72}"/>
              </a:ext>
            </a:extLst>
          </p:cNvPr>
          <p:cNvSpPr txBox="1"/>
          <p:nvPr/>
        </p:nvSpPr>
        <p:spPr>
          <a:xfrm>
            <a:off x="885495" y="10698160"/>
            <a:ext cx="1896619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152650" indent="-1066800">
              <a:buFont typeface="Wingdings" panose="05000000000000000000" pitchFamily="2" charset="2"/>
              <a:buChar char="Ø"/>
            </a:pPr>
            <a:r>
              <a:rPr lang="en-GB" sz="3200" dirty="0"/>
              <a:t>The evidence trail does not end at completion.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9D1CF-B905-55A5-B91D-06B59EE69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71" y="440398"/>
            <a:ext cx="14287500" cy="9525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EB609C7-B53A-9EE8-D5BA-F7AF5F0AA13C}"/>
              </a:ext>
            </a:extLst>
          </p:cNvPr>
          <p:cNvGrpSpPr/>
          <p:nvPr/>
        </p:nvGrpSpPr>
        <p:grpSpPr>
          <a:xfrm>
            <a:off x="3034740" y="3683517"/>
            <a:ext cx="15616134" cy="7014225"/>
            <a:chOff x="855625" y="2349000"/>
            <a:chExt cx="4272209" cy="21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725DC1-96E6-AD20-B1E4-408EFEEAD458}"/>
                </a:ext>
              </a:extLst>
            </p:cNvPr>
            <p:cNvSpPr/>
            <p:nvPr/>
          </p:nvSpPr>
          <p:spPr>
            <a:xfrm>
              <a:off x="855625" y="2349000"/>
              <a:ext cx="2160000" cy="21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236" tIns="210236" rIns="210236" bIns="210236" numCol="1" spcCol="1270" anchor="ctr" anchorCtr="0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Construction Evidence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📄 Programmes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📑 Notices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📝 Site instructions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📊 Progress reports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B78CF8-74EF-F354-3F71-72AE9016ABAB}"/>
                </a:ext>
              </a:extLst>
            </p:cNvPr>
            <p:cNvSpPr/>
            <p:nvPr/>
          </p:nvSpPr>
          <p:spPr>
            <a:xfrm>
              <a:off x="2967834" y="2349000"/>
              <a:ext cx="2160000" cy="216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236" tIns="210236" rIns="210236" bIns="210236" numCol="1" spcCol="1270" anchor="ctr" anchorCtr="0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Operational Evidence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💻 SCADA logs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🖥 BMS records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🚨 Alarm histories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🛠 Maintenance records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📡 Sensor data</a:t>
              </a:r>
            </a:p>
          </p:txBody>
        </p:sp>
        <p:sp>
          <p:nvSpPr>
            <p:cNvPr id="14" name="Chevron 19">
              <a:extLst>
                <a:ext uri="{FF2B5EF4-FFF2-40B4-BE49-F238E27FC236}">
                  <a16:creationId xmlns:a16="http://schemas.microsoft.com/office/drawing/2014/main" id="{4612AF5C-9348-EEBA-F756-9E19FA26FCCE}"/>
                </a:ext>
              </a:extLst>
            </p:cNvPr>
            <p:cNvSpPr/>
            <p:nvPr/>
          </p:nvSpPr>
          <p:spPr>
            <a:xfrm>
              <a:off x="2679459" y="3125102"/>
              <a:ext cx="582949" cy="5829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endParaRPr lang="en-GB" sz="28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3358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item3.xml>��< ? x m l   v e r s i o n = " 1 . 0 "   e n c o d i n g = " u t f - 1 6 " ? >  
 < p r o p e r t i e s   x m l n s = " h t t p : / / w w w . i m a n a g e . c o m / w o r k / x m l s c h e m a " >  
     < d o c u m e n t i d > D U B _ A C T I V E ! 8 5 1 5 6 0 0 2 . 1 < / d o c u m e n t i d >  
     < s e n d e r i d > S M C < / s e n d e r i d >  
     < s e n d e r e m a i l > S U Z A N N A H . F A I R B A I R N @ D E N T O N S . C O M < / s e n d e r e m a i l >  
     < l a s t m o d i f i e d > 2 0 2 6 - 0 6 - 0 8 T 0 9 : 5 3 : 2 6 . 0 0 0 0 0 0 0 + 0 4 : 0 0 < / l a s t m o d i f i e d >  
     < d a t a b a s e > D U B _ A C T I V E < / d a t a b a s e >  
 < / p r o p e r t i e s > 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2,"isValidatorEnabled":false,"isLocked":false,"elementsMetadata":[],"slideId":"97633937104909107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7D3305B1-C6FE-476C-B6DA-015B62A65535}">
  <ds:schemaRefs/>
</ds:datastoreItem>
</file>

<file path=customXml/itemProps2.xml><?xml version="1.0" encoding="utf-8"?>
<ds:datastoreItem xmlns:ds="http://schemas.openxmlformats.org/officeDocument/2006/customXml" ds:itemID="{30215A88-1845-44F6-8E2E-2A62D9B0777D}">
  <ds:schemaRefs/>
</ds:datastoreItem>
</file>

<file path=docMetadata/LabelInfo.xml><?xml version="1.0" encoding="utf-8"?>
<clbl:labelList xmlns:clbl="http://schemas.microsoft.com/office/2020/mipLabelMetadata">
  <clbl:label id="{3c49b111-19db-458d-83ff-1af0ac9ae35b}" enabled="0" method="" siteId="{3c49b111-19db-458d-83ff-1af0ac9ae35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456</Words>
  <Application>Microsoft Office PowerPoint</Application>
  <PresentationFormat>Custom</PresentationFormat>
  <Paragraphs>127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Helvetica Neue</vt:lpstr>
      <vt:lpstr>Helvetica Neue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Takieddine, Rola</dc:creator>
  <cp:lastModifiedBy>Dentons</cp:lastModifiedBy>
  <cp:revision>6</cp:revision>
  <dcterms:modified xsi:type="dcterms:W3CDTF">2026-06-08T05:53:26Z</dcterms:modified>
</cp:coreProperties>
</file>