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6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74"/>
          <p:cNvSpPr txBox="1"/>
          <p:nvPr/>
        </p:nvSpPr>
        <p:spPr>
          <a:xfrm>
            <a:off x="1280160" y="2834640"/>
            <a:ext cx="1097280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100" b="0" i="1">
                <a:solidFill>
                  <a:srgbClr val="6B6B6B"/>
                </a:solidFill>
                <a:latin typeface="Arial"/>
              </a:rPr>
              <a:t>Contributing to Design, Risk and Cost — Before the Commitments Are Made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280160" y="3657600"/>
            <a:ext cx="10972800" cy="1554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5200" b="1" i="0">
                <a:solidFill>
                  <a:srgbClr val="3D3D3D"/>
                </a:solidFill>
                <a:latin typeface="Arial"/>
              </a:rPr>
              <a:t>Early Contractor Involvement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280160" y="5532120"/>
            <a:ext cx="4114800" cy="6400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8" name="TextBox 177"/>
          <p:cNvSpPr txBox="1"/>
          <p:nvPr/>
        </p:nvSpPr>
        <p:spPr>
          <a:xfrm>
            <a:off x="1280160" y="5897880"/>
            <a:ext cx="109728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Ali Emre Ormancı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280159" y="6469100"/>
            <a:ext cx="12305211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Chairperson · Construction Contracts &amp; Multilateral Development Banks Working Group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280159" y="6930136"/>
            <a:ext cx="109728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i="0" dirty="0">
                <a:solidFill>
                  <a:srgbClr val="3D3D3D"/>
                </a:solidFill>
                <a:latin typeface="Arial"/>
              </a:rPr>
              <a:t>CICA – World Construction Association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280159" y="7857708"/>
            <a:ext cx="10972800" cy="4754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0" dirty="0">
                <a:solidFill>
                  <a:srgbClr val="C0566A"/>
                </a:solidFill>
                <a:latin typeface="Arial"/>
              </a:rPr>
              <a:t>SCL Türkiye 4th Annual Conference  ·  11 June 2026  ·  Istanbul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VALUE  (2 </a:t>
            </a:r>
            <a:r>
              <a:rPr lang="tr-TR" sz="2400" b="1" i="0" dirty="0">
                <a:solidFill>
                  <a:srgbClr val="C0566A"/>
                </a:solidFill>
                <a:latin typeface="Arial"/>
              </a:rPr>
              <a:t>of</a:t>
            </a:r>
            <a:r>
              <a:rPr sz="2400" b="1" i="0" dirty="0">
                <a:solidFill>
                  <a:srgbClr val="C0566A"/>
                </a:solidFill>
                <a:latin typeface="Arial"/>
              </a:rPr>
              <a:t> 2)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07722" y="3035808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What ECI Delivers — Financier and Project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4389120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57487" y="4669138"/>
            <a:ext cx="10195560" cy="7315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868967" y="4940779"/>
            <a:ext cx="9464040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600" b="1" i="0" dirty="0">
                <a:solidFill>
                  <a:srgbClr val="3D3D3D"/>
                </a:solidFill>
                <a:latin typeface="Arial"/>
              </a:rPr>
              <a:t>For the Financier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868967" y="5931010"/>
            <a:ext cx="9418320" cy="22877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Open-book cost transparency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Fewer late-stage cost shocks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Bankability demonstrated without a lump-sum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Stronger governance and oversight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1808495" y="4669138"/>
            <a:ext cx="10195560" cy="731520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TextBox 190"/>
          <p:cNvSpPr txBox="1"/>
          <p:nvPr/>
        </p:nvSpPr>
        <p:spPr>
          <a:xfrm>
            <a:off x="12219975" y="4940779"/>
            <a:ext cx="9464040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600" b="1" i="0" dirty="0">
                <a:solidFill>
                  <a:srgbClr val="FFFFFF"/>
                </a:solidFill>
                <a:latin typeface="Arial"/>
              </a:rPr>
              <a:t>For the Project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2219975" y="5931010"/>
            <a:ext cx="9418320" cy="22877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Fewer disputes and less contractual friction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Accelerated timelines through early works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Innovation embedded from the outset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More predictable, better-coordinated delivery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PROOF IN PRACTICE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825496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The Evidence — Where ECI Has Delivered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975896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456286"/>
            <a:ext cx="21457920" cy="749808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88" name="TextBox 187"/>
          <p:cNvSpPr txBox="1"/>
          <p:nvPr/>
        </p:nvSpPr>
        <p:spPr>
          <a:xfrm>
            <a:off x="1691640" y="4646524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FFFFF"/>
                </a:solidFill>
                <a:latin typeface="Arial"/>
              </a:rPr>
              <a:t>Project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641080" y="4646524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FFFFF"/>
                </a:solidFill>
                <a:latin typeface="Arial"/>
              </a:rPr>
              <a:t>Country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1475719" y="4646524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FFFFF"/>
                </a:solidFill>
                <a:latin typeface="Arial"/>
              </a:rPr>
              <a:t>Value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4036039" y="4646524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FFFFF"/>
                </a:solidFill>
                <a:latin typeface="Arial"/>
              </a:rPr>
              <a:t>Outcome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463040" y="5206094"/>
            <a:ext cx="2145792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93" name="TextBox 192"/>
          <p:cNvSpPr txBox="1"/>
          <p:nvPr/>
        </p:nvSpPr>
        <p:spPr>
          <a:xfrm>
            <a:off x="1691640" y="54786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A14 Cambridge–Huntingdon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8641080" y="54786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UK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475719" y="54786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£1.5 Bn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14036039" y="54786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On time &amp; budget; opened 8 months early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1463040" y="6120494"/>
            <a:ext cx="21457920" cy="91440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98" name="TextBox 197"/>
          <p:cNvSpPr txBox="1"/>
          <p:nvPr/>
        </p:nvSpPr>
        <p:spPr>
          <a:xfrm>
            <a:off x="1691640" y="63930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Cork Airport Runway 16/34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641080" y="63930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Ireland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1475719" y="63930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€21.7 M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4036039" y="63930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~20% savings; delivered in a 10-week window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463040" y="7034894"/>
            <a:ext cx="2145792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3" name="TextBox 202"/>
          <p:cNvSpPr txBox="1"/>
          <p:nvPr/>
        </p:nvSpPr>
        <p:spPr>
          <a:xfrm>
            <a:off x="1691640" y="73074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Edinburgh Tram – Newhaven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641080" y="73074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UK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1475719" y="73074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£128 M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4036039" y="73074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On budget despite COVID, Brexit &amp; supply shocks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463040" y="7949294"/>
            <a:ext cx="21457920" cy="91440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8" name="TextBox 207"/>
          <p:cNvSpPr txBox="1"/>
          <p:nvPr/>
        </p:nvSpPr>
        <p:spPr>
          <a:xfrm>
            <a:off x="1691640" y="82218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Beatrix Locks (DBFM)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8641080" y="82218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Netherlands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1475719" y="82218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€350 M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4036039" y="82218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Bankable without a lump-sum price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1463040" y="8863694"/>
            <a:ext cx="2145792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3" name="TextBox 212"/>
          <p:cNvSpPr txBox="1"/>
          <p:nvPr/>
        </p:nvSpPr>
        <p:spPr>
          <a:xfrm>
            <a:off x="1691640" y="91362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A8 Belfast–Larne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8641080" y="91362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UK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1475719" y="91362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£112.5 M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4036039" y="91362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£6.6 M value-engineering savings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1463040" y="9778094"/>
            <a:ext cx="21457920" cy="91440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8" name="TextBox 217"/>
          <p:cNvSpPr txBox="1"/>
          <p:nvPr/>
        </p:nvSpPr>
        <p:spPr>
          <a:xfrm>
            <a:off x="1691640" y="10050628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Varbergstunneln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8641080" y="10050628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Sweden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1475719" y="10050628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€700 M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4036039" y="10050628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80/20 incentive; best-for-project culture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1463040" y="10692493"/>
            <a:ext cx="2145792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23" name="TextBox 222"/>
          <p:cNvSpPr txBox="1"/>
          <p:nvPr/>
        </p:nvSpPr>
        <p:spPr>
          <a:xfrm>
            <a:off x="1691640" y="10965027"/>
            <a:ext cx="66294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3D3D3D"/>
                </a:solidFill>
                <a:latin typeface="Arial"/>
              </a:rPr>
              <a:t>Sydney Metro West – ETP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641080" y="10965027"/>
            <a:ext cx="25146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Australia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1475719" y="10965027"/>
            <a:ext cx="224027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C0566A"/>
                </a:solidFill>
                <a:latin typeface="Arial"/>
              </a:rPr>
              <a:t>A$320 M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4036039" y="10965027"/>
            <a:ext cx="879652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>
                <a:solidFill>
                  <a:srgbClr val="6B6B6B"/>
                </a:solidFill>
                <a:latin typeface="Arial"/>
              </a:rPr>
              <a:t>Calibrated 50:50 pain/gain on complex tunnelling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463040" y="12691872"/>
            <a:ext cx="21457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0" i="1">
                <a:solidFill>
                  <a:srgbClr val="6B6B6B"/>
                </a:solidFill>
                <a:latin typeface="Arial"/>
              </a:rPr>
              <a:t>Source: EIC Collaborative Delivery Models Position Paper, 2026 (case studies, Annex B).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185"/>
          <p:cNvSpPr txBox="1"/>
          <p:nvPr/>
        </p:nvSpPr>
        <p:spPr>
          <a:xfrm>
            <a:off x="1463040" y="523528"/>
            <a:ext cx="98755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A CRITICAL OBSERVATION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920240" y="3655468"/>
            <a:ext cx="20574276" cy="9233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6000" b="1" i="0" dirty="0">
                <a:solidFill>
                  <a:srgbClr val="3D3D3D"/>
                </a:solidFill>
                <a:latin typeface="Arial"/>
              </a:rPr>
              <a:t>Where have these</a:t>
            </a:r>
            <a:r>
              <a:rPr lang="tr-TR" sz="6000" b="1" i="0" dirty="0">
                <a:solidFill>
                  <a:srgbClr val="3D3D3D"/>
                </a:solidFill>
                <a:latin typeface="Arial"/>
              </a:rPr>
              <a:t> </a:t>
            </a:r>
            <a:r>
              <a:rPr sz="6000" b="1" i="0" dirty="0">
                <a:solidFill>
                  <a:srgbClr val="3D3D3D"/>
                </a:solidFill>
                <a:latin typeface="Arial"/>
              </a:rPr>
              <a:t>success stories</a:t>
            </a:r>
            <a:r>
              <a:rPr lang="tr-TR" sz="6000" b="1" i="0" dirty="0">
                <a:solidFill>
                  <a:srgbClr val="3D3D3D"/>
                </a:solidFill>
                <a:latin typeface="Arial"/>
              </a:rPr>
              <a:t> </a:t>
            </a:r>
            <a:r>
              <a:rPr lang="tr-TR" sz="6000" b="1" i="0" dirty="0" err="1">
                <a:solidFill>
                  <a:srgbClr val="3D3D3D"/>
                </a:solidFill>
                <a:latin typeface="Arial"/>
              </a:rPr>
              <a:t>mainly</a:t>
            </a:r>
            <a:r>
              <a:rPr sz="6000" b="1" i="0" dirty="0">
                <a:solidFill>
                  <a:srgbClr val="3D3D3D"/>
                </a:solidFill>
                <a:latin typeface="Arial"/>
              </a:rPr>
              <a:t> happened?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9015984" y="5003994"/>
            <a:ext cx="3474720" cy="6400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TextBox 188"/>
          <p:cNvSpPr txBox="1"/>
          <p:nvPr/>
        </p:nvSpPr>
        <p:spPr>
          <a:xfrm>
            <a:off x="4462272" y="6475018"/>
            <a:ext cx="14996160" cy="46955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0" i="0" dirty="0">
                <a:solidFill>
                  <a:srgbClr val="3D3D3D"/>
                </a:solidFill>
                <a:latin typeface="Arial"/>
              </a:rPr>
              <a:t>UK · Ireland · Netherlands · Sweden · Finland</a:t>
            </a:r>
            <a:r>
              <a:rPr lang="tr-TR" sz="2800" b="0" i="0" dirty="0">
                <a:solidFill>
                  <a:srgbClr val="3D3D3D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3D3D3D"/>
                </a:solidFill>
                <a:latin typeface="Arial"/>
              </a:rPr>
              <a:t>·</a:t>
            </a:r>
            <a:r>
              <a:rPr lang="tr-TR" sz="2800" b="0" i="0" dirty="0">
                <a:solidFill>
                  <a:srgbClr val="3D3D3D"/>
                </a:solidFill>
                <a:latin typeface="Arial"/>
              </a:rPr>
              <a:t> </a:t>
            </a:r>
            <a:r>
              <a:rPr sz="2800" b="0" i="0" dirty="0">
                <a:solidFill>
                  <a:srgbClr val="3D3D3D"/>
                </a:solidFill>
                <a:latin typeface="Arial"/>
              </a:rPr>
              <a:t>Austria · Australia · Canada · USA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344748" y="7867039"/>
            <a:ext cx="13533120" cy="19010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This is not about geography.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sz="3200" b="0" i="0" dirty="0">
                <a:solidFill>
                  <a:srgbClr val="3D3D3D"/>
                </a:solidFill>
                <a:latin typeface="Arial"/>
              </a:rPr>
              <a:t>It is about the </a:t>
            </a:r>
            <a:r>
              <a:rPr sz="3200" b="1" i="0" dirty="0">
                <a:solidFill>
                  <a:srgbClr val="C0566A"/>
                </a:solidFill>
                <a:latin typeface="Arial"/>
              </a:rPr>
              <a:t>intentions and capabilities of the</a:t>
            </a:r>
            <a:r>
              <a:rPr lang="tr-TR" sz="3200" b="1" i="0" dirty="0">
                <a:solidFill>
                  <a:srgbClr val="C0566A"/>
                </a:solidFill>
                <a:latin typeface="Arial"/>
              </a:rPr>
              <a:t> </a:t>
            </a:r>
            <a:r>
              <a:rPr lang="tr-TR" sz="3200" b="1" i="0" dirty="0" err="1">
                <a:solidFill>
                  <a:srgbClr val="C0566A"/>
                </a:solidFill>
                <a:latin typeface="Arial"/>
              </a:rPr>
              <a:t>parties</a:t>
            </a:r>
            <a:r>
              <a:rPr lang="tr-TR" sz="3200" b="1" i="0" dirty="0">
                <a:solidFill>
                  <a:srgbClr val="C0566A"/>
                </a:solidFill>
                <a:latin typeface="Arial"/>
              </a:rPr>
              <a:t> but </a:t>
            </a:r>
            <a:r>
              <a:rPr lang="tr-TR" sz="3200" b="1" i="0" dirty="0" err="1">
                <a:solidFill>
                  <a:srgbClr val="C0566A"/>
                </a:solidFill>
                <a:latin typeface="Arial"/>
              </a:rPr>
              <a:t>particularly</a:t>
            </a:r>
            <a:r>
              <a:rPr lang="tr-TR" sz="3200" b="1" i="0" dirty="0">
                <a:solidFill>
                  <a:srgbClr val="C0566A"/>
                </a:solidFill>
                <a:latin typeface="Arial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sz="3200" b="1" i="0" dirty="0">
                <a:solidFill>
                  <a:srgbClr val="C0566A"/>
                </a:solidFill>
                <a:latin typeface="Arial"/>
              </a:rPr>
              <a:t> </a:t>
            </a:r>
            <a:r>
              <a:rPr lang="tr-TR" sz="3200" b="1" i="0" dirty="0">
                <a:solidFill>
                  <a:srgbClr val="C0566A"/>
                </a:solidFill>
                <a:latin typeface="Arial"/>
              </a:rPr>
              <a:t> </a:t>
            </a:r>
            <a:r>
              <a:rPr lang="tr-TR" sz="3200" b="1" i="0" dirty="0" err="1">
                <a:solidFill>
                  <a:srgbClr val="C0566A"/>
                </a:solidFill>
                <a:latin typeface="Arial"/>
              </a:rPr>
              <a:t>the</a:t>
            </a:r>
            <a:r>
              <a:rPr lang="tr-TR" sz="3200" b="1" i="0" dirty="0">
                <a:solidFill>
                  <a:srgbClr val="C0566A"/>
                </a:solidFill>
                <a:latin typeface="Arial"/>
              </a:rPr>
              <a:t> E</a:t>
            </a:r>
            <a:r>
              <a:rPr sz="3200" b="1" i="0" dirty="0" err="1">
                <a:solidFill>
                  <a:srgbClr val="C0566A"/>
                </a:solidFill>
                <a:latin typeface="Arial"/>
              </a:rPr>
              <a:t>mployer</a:t>
            </a:r>
            <a:r>
              <a:rPr sz="3200" b="1" i="0" dirty="0">
                <a:solidFill>
                  <a:srgbClr val="C0566A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C0566A"/>
                </a:solidFill>
                <a:latin typeface="Arial"/>
              </a:rPr>
              <a:t>AN HONEST VIEW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265968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The Contractor's Risks — and the Safeguards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26464" y="3352360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26464" y="3725361"/>
            <a:ext cx="10195560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837944" y="3981392"/>
            <a:ext cx="94640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No guaranteed Stage 2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837944" y="4776921"/>
            <a:ext cx="9464040" cy="6508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Stage 1 costs are reimbursed — but intellectual contribution must be valued and IP protected contractually.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1777472" y="3725361"/>
            <a:ext cx="10195560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TextBox 190"/>
          <p:cNvSpPr txBox="1"/>
          <p:nvPr/>
        </p:nvSpPr>
        <p:spPr>
          <a:xfrm>
            <a:off x="12188952" y="3981392"/>
            <a:ext cx="94640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Intellectual-property exposure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2188952" y="4776921"/>
            <a:ext cx="9464040" cy="6508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Innovations disclosed in Stage 1 must be protected. The client cannot take contractor ideas to a competitor.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1426464" y="6816033"/>
            <a:ext cx="10195560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4" name="TextBox 193"/>
          <p:cNvSpPr txBox="1"/>
          <p:nvPr/>
        </p:nvSpPr>
        <p:spPr>
          <a:xfrm>
            <a:off x="1837944" y="7072065"/>
            <a:ext cx="94640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Design-responsibility creep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837944" y="7867593"/>
            <a:ext cx="9464040" cy="6508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Stage 1 input is advisory. The contract must explicitly state it does not constitute design liability.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11777472" y="6816033"/>
            <a:ext cx="10195560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7" name="TextBox 196"/>
          <p:cNvSpPr txBox="1"/>
          <p:nvPr/>
        </p:nvSpPr>
        <p:spPr>
          <a:xfrm>
            <a:off x="12188952" y="7072065"/>
            <a:ext cx="94640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Unequal commitment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2188952" y="7867593"/>
            <a:ext cx="9464040" cy="6508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Collaboration fails when only one party genuinely invests. </a:t>
            </a:r>
            <a:r>
              <a:rPr sz="2000" b="0" i="0" dirty="0" err="1">
                <a:solidFill>
                  <a:srgbClr val="6B6B6B"/>
                </a:solidFill>
                <a:latin typeface="Arial"/>
              </a:rPr>
              <a:t>Behavioural</a:t>
            </a:r>
            <a:r>
              <a:rPr sz="2000" b="0" i="0" dirty="0">
                <a:solidFill>
                  <a:srgbClr val="6B6B6B"/>
                </a:solidFill>
                <a:latin typeface="Arial"/>
              </a:rPr>
              <a:t> protocols and governance structures are the safeguard.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1426464" y="9906705"/>
            <a:ext cx="21457920" cy="141732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0" name="TextBox 199"/>
          <p:cNvSpPr txBox="1"/>
          <p:nvPr/>
        </p:nvSpPr>
        <p:spPr>
          <a:xfrm>
            <a:off x="1929384" y="10388380"/>
            <a:ext cx="20634960" cy="49968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3200" b="1" i="0" dirty="0">
                <a:solidFill>
                  <a:srgbClr val="C0566A"/>
                </a:solidFill>
                <a:latin typeface="Arial"/>
              </a:rPr>
              <a:t>CICA's position: </a:t>
            </a:r>
            <a:r>
              <a:rPr sz="3200" b="0" i="0" dirty="0">
                <a:solidFill>
                  <a:srgbClr val="FFFFFF"/>
                </a:solidFill>
                <a:latin typeface="Arial"/>
              </a:rPr>
              <a:t>these are not reasons to avoid ECI — they are reasons to draft the agreements properly.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CICA VIEW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672588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>
                <a:solidFill>
                  <a:srgbClr val="3D3D3D"/>
                </a:solidFill>
                <a:latin typeface="Arial"/>
              </a:rPr>
              <a:t>When Does ECI Work? — CICA's Position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858878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217636"/>
            <a:ext cx="978408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828800" y="4510244"/>
            <a:ext cx="9144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6B6B6B"/>
                </a:solidFill>
                <a:latin typeface="Arial"/>
              </a:rPr>
              <a:t>The common view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828800" y="5086315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0" i="0" dirty="0">
                <a:solidFill>
                  <a:srgbClr val="3D3D3D"/>
                </a:solidFill>
                <a:latin typeface="Arial"/>
              </a:rPr>
              <a:t>ECI is for large, complex projects only.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463040" y="6613364"/>
            <a:ext cx="9784080" cy="214884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TextBox 190"/>
          <p:cNvSpPr txBox="1"/>
          <p:nvPr/>
        </p:nvSpPr>
        <p:spPr>
          <a:xfrm>
            <a:off x="1828800" y="6887684"/>
            <a:ext cx="9144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CICA's position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828800" y="7436324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0" i="0" dirty="0">
                <a:solidFill>
                  <a:srgbClr val="FFFFFF"/>
                </a:solidFill>
                <a:latin typeface="Arial"/>
              </a:rPr>
              <a:t>ECI is justified by </a:t>
            </a:r>
            <a:r>
              <a:rPr sz="2800" b="1" i="0" dirty="0">
                <a:solidFill>
                  <a:srgbClr val="C0566A"/>
                </a:solidFill>
                <a:latin typeface="Arial"/>
              </a:rPr>
              <a:t>uncertainty</a:t>
            </a:r>
            <a:r>
              <a:rPr sz="2800" b="0" i="0" dirty="0">
                <a:solidFill>
                  <a:srgbClr val="FFFFFF"/>
                </a:solidFill>
                <a:latin typeface="Arial"/>
              </a:rPr>
              <a:t>, not size.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463040" y="9063955"/>
            <a:ext cx="9784080" cy="144443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Evidence from Latin America: </a:t>
            </a:r>
            <a:r>
              <a:rPr sz="2800" b="0" i="0" dirty="0">
                <a:solidFill>
                  <a:srgbClr val="6B6B6B"/>
                </a:solidFill>
                <a:latin typeface="Arial"/>
              </a:rPr>
              <a:t>ECI has delivered on smaller, simpler projects where uncertainty</a:t>
            </a:r>
            <a:r>
              <a:rPr lang="tr-TR" sz="2800" b="0" i="0" dirty="0">
                <a:solidFill>
                  <a:srgbClr val="6B6B6B"/>
                </a:solidFill>
                <a:latin typeface="Arial"/>
              </a:rPr>
              <a:t>, not </a:t>
            </a:r>
            <a:r>
              <a:rPr lang="tr-TR" sz="2800" b="0" i="0" dirty="0" err="1">
                <a:solidFill>
                  <a:srgbClr val="6B6B6B"/>
                </a:solidFill>
                <a:latin typeface="Arial"/>
              </a:rPr>
              <a:t>the</a:t>
            </a:r>
            <a:r>
              <a:rPr lang="tr-TR" sz="2800" b="0" i="0" dirty="0">
                <a:solidFill>
                  <a:srgbClr val="6B6B6B"/>
                </a:solidFill>
                <a:latin typeface="Arial"/>
              </a:rPr>
              <a:t> size, </a:t>
            </a:r>
            <a:r>
              <a:rPr sz="2800" b="0" i="0" dirty="0">
                <a:solidFill>
                  <a:srgbClr val="6B6B6B"/>
                </a:solidFill>
                <a:latin typeface="Arial"/>
              </a:rPr>
              <a:t>was the driver.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11631167" y="4217636"/>
            <a:ext cx="11289792" cy="8321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5" name="TextBox 194"/>
          <p:cNvSpPr txBox="1"/>
          <p:nvPr/>
        </p:nvSpPr>
        <p:spPr>
          <a:xfrm>
            <a:off x="12042647" y="4565108"/>
            <a:ext cx="10558272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The real preconditions — </a:t>
            </a:r>
            <a:r>
              <a:rPr sz="2400" b="1" i="0" dirty="0" err="1">
                <a:solidFill>
                  <a:srgbClr val="3D3D3D"/>
                </a:solidFill>
                <a:latin typeface="Arial"/>
              </a:rPr>
              <a:t>behavioural</a:t>
            </a:r>
            <a:r>
              <a:rPr sz="2400" b="1" i="0" dirty="0">
                <a:solidFill>
                  <a:srgbClr val="3D3D3D"/>
                </a:solidFill>
                <a:latin typeface="Arial"/>
              </a:rPr>
              <a:t> and structural, not scale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12042647" y="5607524"/>
            <a:ext cx="10512552" cy="44805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1800" b="1">
                <a:solidFill>
                  <a:srgbClr val="C0566A"/>
                </a:solidFill>
                <a:latin typeface="Arial"/>
              </a:rPr>
              <a:t>■  </a:t>
            </a:r>
            <a:r>
              <a:rPr sz="2100">
                <a:solidFill>
                  <a:srgbClr val="3D3D3D"/>
                </a:solidFill>
                <a:latin typeface="Arial"/>
              </a:rPr>
              <a:t>Client maturity and genuine capability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1800" b="1">
                <a:solidFill>
                  <a:srgbClr val="C0566A"/>
                </a:solidFill>
                <a:latin typeface="Arial"/>
              </a:rPr>
              <a:t>■  </a:t>
            </a:r>
            <a:r>
              <a:rPr sz="2100">
                <a:solidFill>
                  <a:srgbClr val="3D3D3D"/>
                </a:solidFill>
                <a:latin typeface="Arial"/>
              </a:rPr>
              <a:t>Genuine commitment from all parties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1800" b="1">
                <a:solidFill>
                  <a:srgbClr val="C0566A"/>
                </a:solidFill>
                <a:latin typeface="Arial"/>
              </a:rPr>
              <a:t>■  </a:t>
            </a:r>
            <a:r>
              <a:rPr sz="2100">
                <a:solidFill>
                  <a:srgbClr val="3D3D3D"/>
                </a:solidFill>
                <a:latin typeface="Arial"/>
              </a:rPr>
              <a:t>Stage 1 properly reimbursed and IP protected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1800" b="1">
                <a:solidFill>
                  <a:srgbClr val="C0566A"/>
                </a:solidFill>
                <a:latin typeface="Arial"/>
              </a:rPr>
              <a:t>■  </a:t>
            </a:r>
            <a:r>
              <a:rPr sz="2100">
                <a:solidFill>
                  <a:srgbClr val="3D3D3D"/>
                </a:solidFill>
                <a:latin typeface="Arial"/>
              </a:rPr>
              <a:t>Clear compensation terms if Stage 2 does not proceed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2042647" y="9996644"/>
            <a:ext cx="10512552" cy="92627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ECI is more widely applicable than the headline cases suggest — including in developing markets.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2400" b="1" i="0" dirty="0" err="1">
                <a:solidFill>
                  <a:srgbClr val="C0566A"/>
                </a:solidFill>
                <a:latin typeface="Arial"/>
              </a:rPr>
              <a:t>Recommendations</a:t>
            </a:r>
            <a:endParaRPr sz="2400" b="1" i="0" dirty="0">
              <a:solidFill>
                <a:srgbClr val="C0566A"/>
              </a:solidFill>
              <a:latin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609344" y="3334706"/>
            <a:ext cx="21457920" cy="5847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Ten Recommendations for Successful ECI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609344" y="4273615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609344" y="4570830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Rectangle 187"/>
          <p:cNvSpPr/>
          <p:nvPr/>
        </p:nvSpPr>
        <p:spPr>
          <a:xfrm>
            <a:off x="1792224" y="4735422"/>
            <a:ext cx="658368" cy="566928"/>
          </a:xfrm>
          <a:prstGeom prst="rect">
            <a:avLst/>
          </a:prstGeom>
          <a:solidFill>
            <a:srgbClr val="8B8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TextBox 188"/>
          <p:cNvSpPr txBox="1"/>
          <p:nvPr/>
        </p:nvSpPr>
        <p:spPr>
          <a:xfrm>
            <a:off x="1792224" y="4735422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633472" y="4843364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3D3D3D"/>
                </a:solidFill>
                <a:latin typeface="Arial"/>
              </a:rPr>
              <a:t>Identify the right project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1609344" y="5594958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92" name="Rectangle 191"/>
          <p:cNvSpPr/>
          <p:nvPr/>
        </p:nvSpPr>
        <p:spPr>
          <a:xfrm>
            <a:off x="1792224" y="5759550"/>
            <a:ext cx="658368" cy="566928"/>
          </a:xfrm>
          <a:prstGeom prst="rect">
            <a:avLst/>
          </a:prstGeom>
          <a:solidFill>
            <a:srgbClr val="8B8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3" name="TextBox 192"/>
          <p:cNvSpPr txBox="1"/>
          <p:nvPr/>
        </p:nvSpPr>
        <p:spPr>
          <a:xfrm>
            <a:off x="1792224" y="5759550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900" b="1">
                <a:solidFill>
                  <a:srgbClr val="FFFFFF"/>
                </a:solidFill>
                <a:latin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633472" y="5867492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 err="1">
                <a:solidFill>
                  <a:srgbClr val="3D3D3D"/>
                </a:solidFill>
                <a:latin typeface="Arial"/>
              </a:rPr>
              <a:t>Mobilise</a:t>
            </a:r>
            <a:r>
              <a:rPr sz="2400" b="0" i="0" dirty="0">
                <a:solidFill>
                  <a:srgbClr val="3D3D3D"/>
                </a:solidFill>
                <a:latin typeface="Arial"/>
              </a:rPr>
              <a:t> an integrated team with collaborative </a:t>
            </a:r>
            <a:r>
              <a:rPr sz="2400" b="0" i="0" dirty="0" err="1">
                <a:solidFill>
                  <a:srgbClr val="3D3D3D"/>
                </a:solidFill>
                <a:latin typeface="Arial"/>
              </a:rPr>
              <a:t>behaviours</a:t>
            </a:r>
            <a:endParaRPr sz="2400" b="0" i="0" dirty="0">
              <a:solidFill>
                <a:srgbClr val="3D3D3D"/>
              </a:solidFill>
              <a:latin typeface="Arial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609344" y="6619086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6" name="Rectangle 195"/>
          <p:cNvSpPr/>
          <p:nvPr/>
        </p:nvSpPr>
        <p:spPr>
          <a:xfrm>
            <a:off x="1792224" y="6783678"/>
            <a:ext cx="658368" cy="56692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7" name="TextBox 196"/>
          <p:cNvSpPr txBox="1"/>
          <p:nvPr/>
        </p:nvSpPr>
        <p:spPr>
          <a:xfrm>
            <a:off x="1792224" y="6783678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900" b="1">
                <a:solidFill>
                  <a:srgbClr val="FFFFFF"/>
                </a:solidFill>
                <a:latin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633472" y="6891620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i="0" dirty="0">
                <a:solidFill>
                  <a:schemeClr val="tx1"/>
                </a:solidFill>
                <a:latin typeface="Arial"/>
              </a:rPr>
              <a:t>Adopt a two-stage process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1609344" y="7643214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0" name="Rectangle 199"/>
          <p:cNvSpPr/>
          <p:nvPr/>
        </p:nvSpPr>
        <p:spPr>
          <a:xfrm>
            <a:off x="1792224" y="7807806"/>
            <a:ext cx="658368" cy="566928"/>
          </a:xfrm>
          <a:prstGeom prst="rect">
            <a:avLst/>
          </a:prstGeom>
          <a:solidFill>
            <a:srgbClr val="8B8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1" name="TextBox 200"/>
          <p:cNvSpPr txBox="1"/>
          <p:nvPr/>
        </p:nvSpPr>
        <p:spPr>
          <a:xfrm>
            <a:off x="1792224" y="7807806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633472" y="7915748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3D3D3D"/>
                </a:solidFill>
                <a:latin typeface="Arial"/>
              </a:rPr>
              <a:t>Allow sufficient time for Stage 1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609344" y="8667342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4" name="Rectangle 203"/>
          <p:cNvSpPr/>
          <p:nvPr/>
        </p:nvSpPr>
        <p:spPr>
          <a:xfrm>
            <a:off x="1792224" y="8831934"/>
            <a:ext cx="658368" cy="56692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5" name="TextBox 204"/>
          <p:cNvSpPr txBox="1"/>
          <p:nvPr/>
        </p:nvSpPr>
        <p:spPr>
          <a:xfrm>
            <a:off x="1792224" y="8831934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633472" y="8939876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i="0" dirty="0">
                <a:solidFill>
                  <a:schemeClr val="tx1"/>
                </a:solidFill>
                <a:latin typeface="Arial"/>
              </a:rPr>
              <a:t>Reimburse Stage 1 activities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1960352" y="4570830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8" name="Rectangle 207"/>
          <p:cNvSpPr/>
          <p:nvPr/>
        </p:nvSpPr>
        <p:spPr>
          <a:xfrm>
            <a:off x="12143232" y="4735422"/>
            <a:ext cx="658368" cy="566928"/>
          </a:xfrm>
          <a:prstGeom prst="rect">
            <a:avLst/>
          </a:prstGeom>
          <a:solidFill>
            <a:srgbClr val="8B8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9" name="TextBox 208"/>
          <p:cNvSpPr txBox="1"/>
          <p:nvPr/>
        </p:nvSpPr>
        <p:spPr>
          <a:xfrm>
            <a:off x="12143232" y="4735422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12984480" y="4843364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3D3D3D"/>
                </a:solidFill>
                <a:latin typeface="Arial"/>
              </a:rPr>
              <a:t>Set a realistic estimated budget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11960352" y="5594958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2" name="Rectangle 211"/>
          <p:cNvSpPr/>
          <p:nvPr/>
        </p:nvSpPr>
        <p:spPr>
          <a:xfrm>
            <a:off x="12143232" y="5759550"/>
            <a:ext cx="658368" cy="566928"/>
          </a:xfrm>
          <a:prstGeom prst="rect">
            <a:avLst/>
          </a:prstGeom>
          <a:solidFill>
            <a:srgbClr val="8B8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3" name="TextBox 212"/>
          <p:cNvSpPr txBox="1"/>
          <p:nvPr/>
        </p:nvSpPr>
        <p:spPr>
          <a:xfrm>
            <a:off x="12143232" y="5759550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2984480" y="5867492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3D3D3D"/>
                </a:solidFill>
                <a:latin typeface="Arial"/>
              </a:rPr>
              <a:t>Ensure transparency — open book &amp; Defined Cost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11960352" y="6619086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6" name="Rectangle 215"/>
          <p:cNvSpPr/>
          <p:nvPr/>
        </p:nvSpPr>
        <p:spPr>
          <a:xfrm>
            <a:off x="12143232" y="6783678"/>
            <a:ext cx="658368" cy="56692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7" name="TextBox 216"/>
          <p:cNvSpPr txBox="1"/>
          <p:nvPr/>
        </p:nvSpPr>
        <p:spPr>
          <a:xfrm>
            <a:off x="12143232" y="6783678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8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2984480" y="6891620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i="0" dirty="0">
                <a:solidFill>
                  <a:schemeClr val="tx1"/>
                </a:solidFill>
                <a:latin typeface="Arial"/>
              </a:rPr>
              <a:t>Define tasks &amp; responsibilities early for risk allocation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11960352" y="7643214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0" name="Rectangle 219"/>
          <p:cNvSpPr/>
          <p:nvPr/>
        </p:nvSpPr>
        <p:spPr>
          <a:xfrm>
            <a:off x="12143232" y="7807806"/>
            <a:ext cx="658368" cy="56692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1" name="TextBox 220"/>
          <p:cNvSpPr txBox="1"/>
          <p:nvPr/>
        </p:nvSpPr>
        <p:spPr>
          <a:xfrm>
            <a:off x="12143232" y="7807806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9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12984480" y="7915748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i="0" dirty="0">
                <a:solidFill>
                  <a:schemeClr val="tx1"/>
                </a:solidFill>
                <a:latin typeface="Arial"/>
              </a:rPr>
              <a:t>Choose the right contract model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11960352" y="8667342"/>
            <a:ext cx="101955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4" name="Rectangle 223"/>
          <p:cNvSpPr/>
          <p:nvPr/>
        </p:nvSpPr>
        <p:spPr>
          <a:xfrm>
            <a:off x="12143232" y="8831934"/>
            <a:ext cx="658368" cy="56692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5" name="TextBox 224"/>
          <p:cNvSpPr txBox="1"/>
          <p:nvPr/>
        </p:nvSpPr>
        <p:spPr>
          <a:xfrm>
            <a:off x="12143232" y="8831934"/>
            <a:ext cx="658368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1" i="0">
                <a:solidFill>
                  <a:srgbClr val="FFFFFF"/>
                </a:solidFill>
                <a:latin typeface="Arial"/>
              </a:rPr>
              <a:t>10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2984480" y="8939876"/>
            <a:ext cx="900684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i="0" dirty="0">
                <a:solidFill>
                  <a:schemeClr val="tx1"/>
                </a:solidFill>
                <a:latin typeface="Arial"/>
              </a:rPr>
              <a:t>Provide agile, on-site dispute resolution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609344" y="9782910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1" dirty="0">
                <a:solidFill>
                  <a:srgbClr val="6B6B6B"/>
                </a:solidFill>
                <a:latin typeface="Arial"/>
              </a:rPr>
              <a:t>Aligned with the E</a:t>
            </a:r>
            <a:r>
              <a:rPr lang="tr-TR" sz="2400" b="0" i="1" dirty="0" err="1">
                <a:solidFill>
                  <a:srgbClr val="6B6B6B"/>
                </a:solidFill>
                <a:latin typeface="Arial"/>
              </a:rPr>
              <a:t>uropean</a:t>
            </a:r>
            <a:r>
              <a:rPr lang="tr-TR" sz="2400" b="0" i="1" dirty="0">
                <a:solidFill>
                  <a:srgbClr val="6B6B6B"/>
                </a:solidFill>
                <a:latin typeface="Arial"/>
              </a:rPr>
              <a:t> International </a:t>
            </a:r>
            <a:r>
              <a:rPr lang="tr-TR" sz="2400" b="0" i="1" dirty="0" err="1">
                <a:solidFill>
                  <a:srgbClr val="6B6B6B"/>
                </a:solidFill>
                <a:latin typeface="Arial"/>
              </a:rPr>
              <a:t>Contactors</a:t>
            </a:r>
            <a:r>
              <a:rPr lang="tr-TR" sz="2400" b="0" i="1" dirty="0">
                <a:solidFill>
                  <a:srgbClr val="6B6B6B"/>
                </a:solidFill>
                <a:latin typeface="Arial"/>
              </a:rPr>
              <a:t>’ </a:t>
            </a:r>
            <a:r>
              <a:rPr sz="2400" b="0" i="1" dirty="0">
                <a:solidFill>
                  <a:srgbClr val="6B6B6B"/>
                </a:solidFill>
                <a:latin typeface="Arial"/>
              </a:rPr>
              <a:t> '10 Golden Rules'.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185"/>
          <p:cNvSpPr txBox="1"/>
          <p:nvPr/>
        </p:nvSpPr>
        <p:spPr>
          <a:xfrm>
            <a:off x="8714293" y="5845404"/>
            <a:ext cx="82296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6800" b="1" i="0" dirty="0">
                <a:solidFill>
                  <a:srgbClr val="113554"/>
                </a:solidFill>
                <a:latin typeface="Arial"/>
              </a:rPr>
              <a:t>THANK YOU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8714293" y="8133430"/>
            <a:ext cx="9613642" cy="132343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sz="2800" b="1" i="0" dirty="0">
                <a:solidFill>
                  <a:srgbClr val="113554"/>
                </a:solidFill>
                <a:latin typeface="Arial"/>
              </a:rPr>
              <a:t>Ali Emre Ormancı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sz="2400" b="0" i="0" dirty="0">
                <a:solidFill>
                  <a:srgbClr val="113554"/>
                </a:solidFill>
                <a:latin typeface="Arial"/>
              </a:rPr>
              <a:t>CICA – World Construction Association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sz="2400" b="0" i="0" dirty="0">
                <a:solidFill>
                  <a:srgbClr val="113554"/>
                </a:solidFill>
                <a:latin typeface="Arial"/>
              </a:rPr>
              <a:t>Chairperson · Construction Contracts &amp; MDBs Working Group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714293" y="9713019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113554"/>
                </a:solidFill>
                <a:latin typeface="Arial"/>
              </a:rPr>
              <a:t>www.cica.net      |      cica@cica.net</a:t>
            </a:r>
          </a:p>
        </p:txBody>
      </p:sp>
      <p:pic>
        <p:nvPicPr>
          <p:cNvPr id="1026" name="Image 2" descr="Une image contenant Graphique, Police, logo, graphismeLe contenu généré par l’IA peut être incorrect.">
            <a:extLst>
              <a:ext uri="{FF2B5EF4-FFF2-40B4-BE49-F238E27FC236}">
                <a16:creationId xmlns:a16="http://schemas.microsoft.com/office/drawing/2014/main" id="{88CC7DE9-9D5E-2DA0-1912-0127EE79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85" y="2814632"/>
            <a:ext cx="3059797" cy="26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07722" y="747129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STARTING POINT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906339"/>
            <a:ext cx="21457920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 dirty="0">
                <a:solidFill>
                  <a:srgbClr val="3D3D3D"/>
                </a:solidFill>
                <a:latin typeface="Arial"/>
              </a:rPr>
              <a:t>The Industry's Structural Problem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4120296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230023"/>
            <a:ext cx="4956048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783080" y="4486055"/>
            <a:ext cx="4407408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5800" b="1" i="0" dirty="0">
                <a:solidFill>
                  <a:srgbClr val="3D3D3D"/>
                </a:solidFill>
                <a:latin typeface="Arial"/>
              </a:rPr>
              <a:t>98%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83080" y="5802792"/>
            <a:ext cx="4407408" cy="7809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of </a:t>
            </a:r>
            <a:r>
              <a:rPr sz="2400" dirty="0">
                <a:solidFill>
                  <a:srgbClr val="6B6B6B"/>
                </a:solidFill>
                <a:latin typeface="Arial"/>
              </a:rPr>
              <a:t>megaprojects</a:t>
            </a:r>
            <a:r>
              <a:rPr sz="2400" b="0" i="0" dirty="0">
                <a:solidFill>
                  <a:srgbClr val="6B6B6B"/>
                </a:solidFill>
                <a:latin typeface="Arial"/>
              </a:rPr>
              <a:t> are delivered late or over budget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739127" y="4230023"/>
            <a:ext cx="4956048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TextBox 190"/>
          <p:cNvSpPr txBox="1"/>
          <p:nvPr/>
        </p:nvSpPr>
        <p:spPr>
          <a:xfrm>
            <a:off x="7059167" y="4486055"/>
            <a:ext cx="4407408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5800" b="1" i="0">
                <a:solidFill>
                  <a:srgbClr val="3D3D3D"/>
                </a:solidFill>
                <a:latin typeface="Arial"/>
              </a:rPr>
              <a:t>1–2%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059167" y="5802792"/>
            <a:ext cx="4407408" cy="7809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net contractor margins — against 5–10% in manufacturing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12015215" y="4230023"/>
            <a:ext cx="4956048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4" name="TextBox 193"/>
          <p:cNvSpPr txBox="1"/>
          <p:nvPr/>
        </p:nvSpPr>
        <p:spPr>
          <a:xfrm>
            <a:off x="12335255" y="4486055"/>
            <a:ext cx="4407408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5800" b="1" i="0">
                <a:solidFill>
                  <a:srgbClr val="3D3D3D"/>
                </a:solidFill>
                <a:latin typeface="Arial"/>
              </a:rPr>
              <a:t>↓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2191999" y="5709703"/>
            <a:ext cx="4716875" cy="7809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construction productivity has fallen while the wider economy grew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17237511" y="4230023"/>
            <a:ext cx="5629656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7" name="TextBox 196"/>
          <p:cNvSpPr txBox="1"/>
          <p:nvPr/>
        </p:nvSpPr>
        <p:spPr>
          <a:xfrm>
            <a:off x="17611344" y="4486055"/>
            <a:ext cx="4407408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5800" b="1" i="0">
                <a:solidFill>
                  <a:srgbClr val="3D3D3D"/>
                </a:solidFill>
                <a:latin typeface="Arial"/>
              </a:rPr>
              <a:t>#1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7413037" y="5802792"/>
            <a:ext cx="5454129" cy="7809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contractors carry the highest insolvency rate of any major industry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1463040" y="7247544"/>
            <a:ext cx="21457920" cy="260604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0" name="TextBox 199"/>
          <p:cNvSpPr txBox="1"/>
          <p:nvPr/>
        </p:nvSpPr>
        <p:spPr>
          <a:xfrm>
            <a:off x="1965960" y="7540152"/>
            <a:ext cx="20543520" cy="151143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0" i="0" dirty="0">
                <a:solidFill>
                  <a:srgbClr val="FFFFFF"/>
                </a:solidFill>
                <a:latin typeface="Arial"/>
              </a:rPr>
              <a:t>These are not isolated failures. They are the predictable output of a procurement model that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0" i="0" dirty="0">
                <a:solidFill>
                  <a:srgbClr val="FFFFFF"/>
                </a:solidFill>
                <a:latin typeface="Arial"/>
              </a:rPr>
              <a:t>transfers risk to the party least positioned to manage it — at the stage when it is too late to change anything.</a:t>
            </a:r>
          </a:p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FFFFFF"/>
                </a:solidFill>
                <a:latin typeface="Arial"/>
              </a:rPr>
              <a:t>The evidence is unambiguous: the industry needs new delivery models.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463040" y="12691872"/>
            <a:ext cx="2145792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1" dirty="0">
                <a:solidFill>
                  <a:srgbClr val="6B6B6B"/>
                </a:solidFill>
                <a:latin typeface="Arial"/>
              </a:rPr>
              <a:t>Note: productivity and margin data from UK sources (ONS 2024; Construction Productivity Taskforce 2022) — globally, McKinsey (2017) confirms large projects average 80% cost overrun across five continents.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2586" y="730394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STRUCTURAL PROBLEM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07722" y="2738642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The Common Thread Across All Traditional Models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793939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081510"/>
            <a:ext cx="9326880" cy="832104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828800" y="4355829"/>
            <a:ext cx="86868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200" b="1" i="0" dirty="0">
                <a:solidFill>
                  <a:srgbClr val="3D3D3D"/>
                </a:solidFill>
                <a:latin typeface="Arial"/>
              </a:rPr>
              <a:t>Traditional delivery models: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810512" y="5133070"/>
            <a:ext cx="8668511" cy="146304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TextBox 189"/>
          <p:cNvSpPr txBox="1"/>
          <p:nvPr/>
        </p:nvSpPr>
        <p:spPr>
          <a:xfrm>
            <a:off x="2121408" y="5315950"/>
            <a:ext cx="809244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Design by the Client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121408" y="5846302"/>
            <a:ext cx="809244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0">
                <a:solidFill>
                  <a:srgbClr val="6B6B6B"/>
                </a:solidFill>
                <a:latin typeface="Arial"/>
              </a:rPr>
              <a:t>Client commissions design. Contractor prices completed design at tender.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810512" y="6705838"/>
            <a:ext cx="8668511" cy="146304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3" name="TextBox 192"/>
          <p:cNvSpPr txBox="1"/>
          <p:nvPr/>
        </p:nvSpPr>
        <p:spPr>
          <a:xfrm>
            <a:off x="2121408" y="6888718"/>
            <a:ext cx="809244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Design–Build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121408" y="7419070"/>
            <a:ext cx="809244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0">
                <a:solidFill>
                  <a:srgbClr val="6B6B6B"/>
                </a:solidFill>
                <a:latin typeface="Arial"/>
              </a:rPr>
              <a:t>Contractor designs and builds against Employer's Requirements. Price fixed at award.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810512" y="8278605"/>
            <a:ext cx="8668511" cy="146304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6" name="TextBox 195"/>
          <p:cNvSpPr txBox="1"/>
          <p:nvPr/>
        </p:nvSpPr>
        <p:spPr>
          <a:xfrm>
            <a:off x="2121408" y="8461486"/>
            <a:ext cx="809244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EPC / Turnkey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2121408" y="8991838"/>
            <a:ext cx="809244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0">
                <a:solidFill>
                  <a:srgbClr val="6B6B6B"/>
                </a:solidFill>
                <a:latin typeface="Arial"/>
              </a:rPr>
              <a:t>Full design and delivery risk on contractor. Price fixed on outline specification.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1810512" y="9851373"/>
            <a:ext cx="8668511" cy="146304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9" name="TextBox 198"/>
          <p:cNvSpPr txBox="1"/>
          <p:nvPr/>
        </p:nvSpPr>
        <p:spPr>
          <a:xfrm>
            <a:off x="2121408" y="10034253"/>
            <a:ext cx="809244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Other lump-sum variants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121408" y="10564605"/>
            <a:ext cx="809244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0" i="0">
                <a:solidFill>
                  <a:srgbClr val="6B6B6B"/>
                </a:solidFill>
                <a:latin typeface="Arial"/>
              </a:rPr>
              <a:t>Fixed price committed before the design reaches sufficient maturity to price accurately.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11173967" y="4081510"/>
            <a:ext cx="11746992" cy="832104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2" name="TextBox 201"/>
          <p:cNvSpPr txBox="1"/>
          <p:nvPr/>
        </p:nvSpPr>
        <p:spPr>
          <a:xfrm>
            <a:off x="11585447" y="4355829"/>
            <a:ext cx="11015472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200" b="1" i="0" dirty="0">
                <a:solidFill>
                  <a:srgbClr val="FFFFFF"/>
                </a:solidFill>
                <a:latin typeface="Arial"/>
              </a:rPr>
              <a:t>The shared flaw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1471147" y="5489542"/>
            <a:ext cx="11152632" cy="49544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In every model that is used in complex and major projects, the contract price is committed before the design is mature enough to price it accurately.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The contractor's construction knowledge arrives too late to influence the decisions that determine cost, risk and buildability.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Contractor awareness of site conditions, sequencing, supply-chain constraints and constructability is absent from the design process.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When problems emerge during construction, the only tools available are variations, claims and disputes.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Adversarial dynamics are not a cultural failure — they are the structural output of this timing problem.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07722" y="715551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DEFINITION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834640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What is Early Contractor Involvement?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730752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TextBox 186"/>
          <p:cNvSpPr txBox="1"/>
          <p:nvPr/>
        </p:nvSpPr>
        <p:spPr>
          <a:xfrm>
            <a:off x="1463040" y="4533033"/>
            <a:ext cx="10789920" cy="12888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ECI engages the contractor </a:t>
            </a:r>
            <a:r>
              <a:rPr sz="2400" b="0" i="0" dirty="0">
                <a:solidFill>
                  <a:srgbClr val="3D3D3D"/>
                </a:solidFill>
                <a:latin typeface="Arial"/>
              </a:rPr>
              <a:t>during the design phase — before construction begins — to contribute buildability, cost planning, risk identification, sequencing and supply-chain input.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402080" y="6894366"/>
            <a:ext cx="10789920" cy="28677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</a:t>
            </a:r>
            <a:r>
              <a:rPr sz="1900" b="1" dirty="0">
                <a:solidFill>
                  <a:srgbClr val="C0566A"/>
                </a:solidFill>
                <a:latin typeface="Arial"/>
              </a:rPr>
              <a:t>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A process, not a contract type. </a:t>
            </a:r>
            <a:r>
              <a:rPr sz="2400" dirty="0">
                <a:solidFill>
                  <a:srgbClr val="3D3D3D"/>
                </a:solidFill>
                <a:latin typeface="Arial"/>
              </a:rPr>
              <a:t>It can be applied within various contractual frameworks.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Input where it counts. </a:t>
            </a:r>
            <a:r>
              <a:rPr sz="2400" dirty="0">
                <a:solidFill>
                  <a:srgbClr val="3D3D3D"/>
                </a:solidFill>
                <a:latin typeface="Arial"/>
              </a:rPr>
              <a:t>The contractor shapes design and cost while changes are still inexpensive.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A two-stage structure. </a:t>
            </a:r>
            <a:r>
              <a:rPr sz="2400" dirty="0">
                <a:solidFill>
                  <a:srgbClr val="3D3D3D"/>
                </a:solidFill>
                <a:latin typeface="Arial"/>
              </a:rPr>
              <a:t>Stage 1 development and Stage 2 delivery, separated by a Notice to Proceed.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2664440" y="3840479"/>
            <a:ext cx="10256520" cy="333756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TextBox 189"/>
          <p:cNvSpPr txBox="1"/>
          <p:nvPr/>
        </p:nvSpPr>
        <p:spPr>
          <a:xfrm>
            <a:off x="12984480" y="4069079"/>
            <a:ext cx="970788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6B6B6B"/>
                </a:solidFill>
                <a:latin typeface="Arial"/>
              </a:rPr>
              <a:t>TRADITIONAL MODELS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2984480" y="4691856"/>
            <a:ext cx="970788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 dirty="0">
                <a:solidFill>
                  <a:srgbClr val="C0566A"/>
                </a:solidFill>
                <a:latin typeface="Arial"/>
              </a:rPr>
              <a:t>Design–Build  ·  EPC / Turnkey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2984480" y="5286978"/>
            <a:ext cx="9707880" cy="98943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In these models, the contractor prices a fixed or largely fixed scope. The cost is committed before the design is commenced. The contractor's construction knowledge arrives too late to influence it.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12664440" y="7360920"/>
            <a:ext cx="10256520" cy="256032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4" name="TextBox 193"/>
          <p:cNvSpPr txBox="1"/>
          <p:nvPr/>
        </p:nvSpPr>
        <p:spPr>
          <a:xfrm>
            <a:off x="12984480" y="7589520"/>
            <a:ext cx="970788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EARLY CONTRACTOR INVOLVEMENT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2984480" y="8138160"/>
            <a:ext cx="9707880" cy="6508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FFFFFF"/>
                </a:solidFill>
                <a:latin typeface="Arial"/>
              </a:rPr>
              <a:t>Contractor engaged during design — in time to shape cost, risk and buildability. Knowledge applied where it creates value</a:t>
            </a:r>
            <a:r>
              <a:rPr sz="1900" b="0" i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703316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</a:t>
            </a:r>
            <a:r>
              <a:rPr lang="tr-TR" sz="2400" b="1" i="0" dirty="0">
                <a:solidFill>
                  <a:srgbClr val="C0566A"/>
                </a:solidFill>
                <a:latin typeface="Arial"/>
              </a:rPr>
              <a:t>COST OF CHANGE</a:t>
            </a:r>
            <a:endParaRPr sz="2400" b="1" i="0" dirty="0">
              <a:solidFill>
                <a:srgbClr val="C0566A"/>
              </a:solidFill>
              <a:latin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463040" y="2212848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Why Timing Decides Value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108960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7" name="Picture 186" descr="macleam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3040" y="4060193"/>
            <a:ext cx="12618720" cy="6724299"/>
          </a:xfrm>
          <a:prstGeom prst="rect">
            <a:avLst/>
          </a:prstGeom>
        </p:spPr>
      </p:pic>
      <p:sp>
        <p:nvSpPr>
          <p:cNvPr id="188" name="Rectangle 187"/>
          <p:cNvSpPr/>
          <p:nvPr/>
        </p:nvSpPr>
        <p:spPr>
          <a:xfrm>
            <a:off x="14493240" y="4060193"/>
            <a:ext cx="8427720" cy="6724299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TextBox 188"/>
          <p:cNvSpPr txBox="1"/>
          <p:nvPr/>
        </p:nvSpPr>
        <p:spPr>
          <a:xfrm>
            <a:off x="14859000" y="4380233"/>
            <a:ext cx="77876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The </a:t>
            </a:r>
            <a:r>
              <a:rPr sz="2800" b="1" i="0" dirty="0" err="1">
                <a:solidFill>
                  <a:srgbClr val="3D3D3D"/>
                </a:solidFill>
                <a:latin typeface="Arial"/>
              </a:rPr>
              <a:t>MacLeamy</a:t>
            </a:r>
            <a:r>
              <a:rPr sz="2800" b="1" i="0" dirty="0">
                <a:solidFill>
                  <a:srgbClr val="3D3D3D"/>
                </a:solidFill>
                <a:latin typeface="Arial"/>
              </a:rPr>
              <a:t> Curve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4859000" y="5340353"/>
            <a:ext cx="7833360" cy="31409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3D3D3D"/>
                </a:solidFill>
                <a:latin typeface="Arial"/>
              </a:rPr>
              <a:t>Influence over cost and function is highest at the start.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3D3D3D"/>
                </a:solidFill>
                <a:latin typeface="Arial"/>
              </a:rPr>
              <a:t>The cost of change rises steeply as the project advances.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3D3D3D"/>
                </a:solidFill>
                <a:latin typeface="Arial"/>
              </a:rPr>
              <a:t>The two curves cross during design development.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ECI positions the contractor before that crossover — </a:t>
            </a:r>
            <a:r>
              <a:rPr sz="2400" dirty="0">
                <a:solidFill>
                  <a:srgbClr val="3D3D3D"/>
                </a:solidFill>
                <a:latin typeface="Arial"/>
              </a:rPr>
              <a:t>where influence is high and change is cheap.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463040" y="12691872"/>
            <a:ext cx="2145792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1" dirty="0">
                <a:solidFill>
                  <a:srgbClr val="6B6B6B"/>
                </a:solidFill>
                <a:latin typeface="Arial"/>
              </a:rPr>
              <a:t>Diagram after P. </a:t>
            </a:r>
            <a:r>
              <a:rPr sz="2000" b="0" i="1" dirty="0" err="1">
                <a:solidFill>
                  <a:srgbClr val="6B6B6B"/>
                </a:solidFill>
                <a:latin typeface="Arial"/>
              </a:rPr>
              <a:t>MacLeamy</a:t>
            </a:r>
            <a:r>
              <a:rPr sz="2000" b="0" i="1" dirty="0">
                <a:solidFill>
                  <a:srgbClr val="6B6B6B"/>
                </a:solidFill>
                <a:latin typeface="Arial"/>
              </a:rPr>
              <a:t> (2004), widely used in construction and project management literature.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POSITIONING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63040" y="2554908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ECI and the Wider Family of Collaborative Models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761980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TextBox 186"/>
          <p:cNvSpPr txBox="1"/>
          <p:nvPr/>
        </p:nvSpPr>
        <p:spPr>
          <a:xfrm>
            <a:off x="1463040" y="3871707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ECI sits within a growing family of Collaborative Delivery Models — differing in how far integration and risk-sharing are taken.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1463040" y="4648948"/>
            <a:ext cx="4956048" cy="278892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9" name="TextBox 188"/>
          <p:cNvSpPr txBox="1"/>
          <p:nvPr/>
        </p:nvSpPr>
        <p:spPr>
          <a:xfrm>
            <a:off x="1783080" y="4877548"/>
            <a:ext cx="4407408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500" b="1" i="0">
                <a:solidFill>
                  <a:srgbClr val="FFFFFF"/>
                </a:solidFill>
                <a:latin typeface="Arial"/>
              </a:rPr>
              <a:t>ECI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783080" y="5618211"/>
            <a:ext cx="4407408" cy="13279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E0E4EA"/>
                </a:solidFill>
                <a:latin typeface="Arial"/>
              </a:rPr>
              <a:t>Contractor engaged early in design. Process applied within an existing client–contractor framework. The most broadly applicable model.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739127" y="4648948"/>
            <a:ext cx="4956048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2" name="TextBox 191"/>
          <p:cNvSpPr txBox="1"/>
          <p:nvPr/>
        </p:nvSpPr>
        <p:spPr>
          <a:xfrm>
            <a:off x="7059167" y="4877548"/>
            <a:ext cx="4407408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500" b="1" i="0">
                <a:solidFill>
                  <a:srgbClr val="3D3D3D"/>
                </a:solidFill>
                <a:latin typeface="Arial"/>
              </a:rPr>
              <a:t>CMAR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059167" y="5618211"/>
            <a:ext cx="4407408" cy="13279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Construction Manager provides pre-construction advice and then delivers under a Guaranteed Maximum Price, assuming cost-overrun risk.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12015215" y="4648948"/>
            <a:ext cx="4956048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5" name="TextBox 194"/>
          <p:cNvSpPr txBox="1"/>
          <p:nvPr/>
        </p:nvSpPr>
        <p:spPr>
          <a:xfrm>
            <a:off x="12335255" y="4877548"/>
            <a:ext cx="4407408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500" b="1" i="0">
                <a:solidFill>
                  <a:srgbClr val="3D3D3D"/>
                </a:solidFill>
                <a:latin typeface="Arial"/>
              </a:rPr>
              <a:t>PDB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12335255" y="5618211"/>
            <a:ext cx="4407408" cy="13279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Progressive Design-Build: design developed collaboratively to % maturity before a Guaranteed Maximu</a:t>
            </a:r>
            <a:r>
              <a:rPr lang="en-US" sz="2000" dirty="0">
                <a:solidFill>
                  <a:srgbClr val="6B6B6B"/>
                </a:solidFill>
                <a:latin typeface="Arial"/>
              </a:rPr>
              <a:t>50–75</a:t>
            </a:r>
            <a:r>
              <a:rPr sz="2000" b="0" i="0" dirty="0">
                <a:solidFill>
                  <a:srgbClr val="6B6B6B"/>
                </a:solidFill>
                <a:latin typeface="Arial"/>
              </a:rPr>
              <a:t>m Price is agreed with the same team.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17291304" y="4648948"/>
            <a:ext cx="4956048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8" name="TextBox 197"/>
          <p:cNvSpPr txBox="1"/>
          <p:nvPr/>
        </p:nvSpPr>
        <p:spPr>
          <a:xfrm>
            <a:off x="17611344" y="4877548"/>
            <a:ext cx="4407408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500" b="1" i="0">
                <a:solidFill>
                  <a:srgbClr val="3D3D3D"/>
                </a:solidFill>
                <a:latin typeface="Arial"/>
              </a:rPr>
              <a:t>Alliance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7611344" y="5618211"/>
            <a:ext cx="4407408" cy="132799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0" i="0" dirty="0">
                <a:solidFill>
                  <a:srgbClr val="6B6B6B"/>
                </a:solidFill>
                <a:latin typeface="Arial"/>
              </a:rPr>
              <a:t>All parties — client, designer, contractors — operate under one integrated contract with fully shared risk, reward and governance.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463040" y="7876780"/>
            <a:ext cx="21457920" cy="2103120"/>
          </a:xfrm>
          <a:prstGeom prst="rect">
            <a:avLst/>
          </a:prstGeom>
          <a:solidFill>
            <a:srgbClr val="F7F8FA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1" name="TextBox 200"/>
          <p:cNvSpPr txBox="1"/>
          <p:nvPr/>
        </p:nvSpPr>
        <p:spPr>
          <a:xfrm>
            <a:off x="1874520" y="8132812"/>
            <a:ext cx="207264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ECI vs Alliance — the key distinction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874520" y="8836900"/>
            <a:ext cx="20726400" cy="7809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0" i="0" dirty="0">
                <a:solidFill>
                  <a:srgbClr val="3D3D3D"/>
                </a:solidFill>
                <a:latin typeface="Arial"/>
              </a:rPr>
              <a:t>ECI is the </a:t>
            </a:r>
            <a:r>
              <a:rPr sz="2400" b="1" i="0" dirty="0">
                <a:solidFill>
                  <a:srgbClr val="3D3D3D"/>
                </a:solidFill>
                <a:latin typeface="Arial"/>
              </a:rPr>
              <a:t>entry point</a:t>
            </a:r>
            <a:r>
              <a:rPr sz="2400" b="0" i="0" dirty="0">
                <a:solidFill>
                  <a:srgbClr val="3D3D3D"/>
                </a:solidFill>
                <a:latin typeface="Arial"/>
              </a:rPr>
              <a:t> — a process applicable within many contract forms, bilateral in structure. An </a:t>
            </a:r>
            <a:r>
              <a:rPr sz="2400" b="1" i="0" dirty="0">
                <a:solidFill>
                  <a:srgbClr val="3D3D3D"/>
                </a:solidFill>
                <a:latin typeface="Arial"/>
              </a:rPr>
              <a:t>Alliance</a:t>
            </a:r>
            <a:r>
              <a:rPr sz="2400" b="0" i="0" dirty="0">
                <a:solidFill>
                  <a:srgbClr val="3D3D3D"/>
                </a:solidFill>
                <a:latin typeface="Arial"/>
              </a:rPr>
              <a:t> is the deepest integration — one agreement, fully shared risk and reward. CICA's view: ECI offers the widest applicability.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HOW IT WORKS</a:t>
            </a:r>
            <a:r>
              <a:rPr lang="tr-TR" sz="2400" b="1" i="0" dirty="0">
                <a:solidFill>
                  <a:srgbClr val="C0566A"/>
                </a:solidFill>
                <a:latin typeface="Arial"/>
              </a:rPr>
              <a:t> (1 of 2)</a:t>
            </a:r>
            <a:endParaRPr sz="2400" b="1" i="0" dirty="0">
              <a:solidFill>
                <a:srgbClr val="C0566A"/>
              </a:solidFill>
              <a:latin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407722" y="2430432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The Two-Stage Process — Stage 1: Development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547872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621546"/>
            <a:ext cx="3383280" cy="96012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737360" y="4666147"/>
            <a:ext cx="2926080" cy="8617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C0566A"/>
                </a:solidFill>
                <a:latin typeface="Arial"/>
              </a:rPr>
              <a:t>STAGE 1  </a:t>
            </a:r>
            <a:r>
              <a:rPr sz="2800" b="0" i="0" dirty="0">
                <a:solidFill>
                  <a:srgbClr val="FFFFFF"/>
                </a:solidFill>
                <a:latin typeface="Arial"/>
              </a:rPr>
              <a:t>Development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029200" y="4621546"/>
            <a:ext cx="338328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TextBox 189"/>
          <p:cNvSpPr txBox="1"/>
          <p:nvPr/>
        </p:nvSpPr>
        <p:spPr>
          <a:xfrm>
            <a:off x="5303520" y="4731274"/>
            <a:ext cx="2926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 i="0">
                <a:solidFill>
                  <a:srgbClr val="6B6B6B"/>
                </a:solidFill>
                <a:latin typeface="Arial"/>
              </a:rPr>
              <a:t>STAGE 2  </a:t>
            </a:r>
            <a:r>
              <a:rPr sz="1700" b="0" i="0">
                <a:solidFill>
                  <a:srgbClr val="6B6B6B"/>
                </a:solidFill>
                <a:latin typeface="Arial"/>
              </a:rPr>
              <a:t>Delivery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463040" y="6038866"/>
            <a:ext cx="12618720" cy="42503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19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IDT formed. </a:t>
            </a:r>
            <a:r>
              <a:rPr sz="2400" dirty="0">
                <a:solidFill>
                  <a:srgbClr val="3D3D3D"/>
                </a:solidFill>
                <a:latin typeface="Arial"/>
              </a:rPr>
              <a:t>Client, contractor, designers and key subcontractors as one integrated team.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9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Collaborative design and a market-tested Target Cost </a:t>
            </a:r>
            <a:r>
              <a:rPr sz="2400" dirty="0">
                <a:solidFill>
                  <a:srgbClr val="3D3D3D"/>
                </a:solidFill>
                <a:latin typeface="Arial"/>
              </a:rPr>
              <a:t>developed against real physical conditions.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9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Joint risk identification </a:t>
            </a:r>
            <a:r>
              <a:rPr sz="2400" dirty="0">
                <a:solidFill>
                  <a:srgbClr val="3D3D3D"/>
                </a:solidFill>
                <a:latin typeface="Arial"/>
              </a:rPr>
              <a:t>— each risk allocated to the party best able to manage it.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9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Reimbursed on a cost-plus / open-book basis. </a:t>
            </a:r>
            <a:r>
              <a:rPr sz="2400" dirty="0">
                <a:solidFill>
                  <a:srgbClr val="3D3D3D"/>
                </a:solidFill>
                <a:latin typeface="Arial"/>
              </a:rPr>
              <a:t>The contractor's Stage 1 effort is compensated.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9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Duration: typically around 12 months; </a:t>
            </a:r>
            <a:r>
              <a:rPr sz="2400" dirty="0">
                <a:solidFill>
                  <a:srgbClr val="3D3D3D"/>
                </a:solidFill>
                <a:latin typeface="Arial"/>
              </a:rPr>
              <a:t>up to 24 months on larger or more complex schemes.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14493240" y="4621546"/>
            <a:ext cx="8427720" cy="704088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3" name="TextBox 192"/>
          <p:cNvSpPr txBox="1"/>
          <p:nvPr/>
        </p:nvSpPr>
        <p:spPr>
          <a:xfrm>
            <a:off x="14859000" y="4895865"/>
            <a:ext cx="778764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3D3D3D"/>
                </a:solidFill>
                <a:latin typeface="Arial"/>
              </a:rPr>
              <a:t>The Gateway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4859000" y="5673106"/>
            <a:ext cx="7787640" cy="244656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</a:pPr>
            <a:r>
              <a:rPr sz="2400" b="1" i="0" dirty="0">
                <a:solidFill>
                  <a:srgbClr val="3D3D3D"/>
                </a:solidFill>
                <a:latin typeface="Arial"/>
              </a:rPr>
              <a:t>Notice to Proceed (NTP)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</a:pPr>
            <a:r>
              <a:rPr sz="2400" b="0" i="0" dirty="0">
                <a:solidFill>
                  <a:srgbClr val="6B6B6B"/>
                </a:solidFill>
                <a:latin typeface="Arial"/>
              </a:rPr>
              <a:t>Stage 1 ends at a formal decision point. The client approves the Target Cost, </a:t>
            </a:r>
            <a:r>
              <a:rPr sz="2400" b="0" i="0" dirty="0" err="1">
                <a:solidFill>
                  <a:srgbClr val="6B6B6B"/>
                </a:solidFill>
                <a:latin typeface="Arial"/>
              </a:rPr>
              <a:t>programme</a:t>
            </a:r>
            <a:r>
              <a:rPr sz="2400" b="0" i="0" dirty="0">
                <a:solidFill>
                  <a:srgbClr val="6B6B6B"/>
                </a:solidFill>
                <a:latin typeface="Arial"/>
              </a:rPr>
              <a:t> and contract — or stops.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There is no obligation to proceed.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51634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HOW IT WORKS</a:t>
            </a:r>
            <a:r>
              <a:rPr lang="tr-TR" sz="2400" b="1" i="0" dirty="0">
                <a:solidFill>
                  <a:srgbClr val="C0566A"/>
                </a:solidFill>
                <a:latin typeface="Arial"/>
              </a:rPr>
              <a:t> (2 of 2)</a:t>
            </a:r>
            <a:endParaRPr sz="2400" b="1" i="0" dirty="0">
              <a:solidFill>
                <a:srgbClr val="C0566A"/>
              </a:solidFill>
              <a:latin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463040" y="2519315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The Two-Stage Process — Stage 2: Delivery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625767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702713"/>
            <a:ext cx="338328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737360" y="4812441"/>
            <a:ext cx="2926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1" i="0">
                <a:solidFill>
                  <a:srgbClr val="6B6B6B"/>
                </a:solidFill>
                <a:latin typeface="Arial"/>
              </a:rPr>
              <a:t>STAGE 1  </a:t>
            </a:r>
            <a:r>
              <a:rPr sz="1700" b="0" i="0">
                <a:solidFill>
                  <a:srgbClr val="6B6B6B"/>
                </a:solidFill>
                <a:latin typeface="Arial"/>
              </a:rPr>
              <a:t>Development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029200" y="4702713"/>
            <a:ext cx="3383280" cy="96012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0" name="TextBox 189"/>
          <p:cNvSpPr txBox="1"/>
          <p:nvPr/>
        </p:nvSpPr>
        <p:spPr>
          <a:xfrm>
            <a:off x="5303520" y="4747314"/>
            <a:ext cx="2926080" cy="8617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 dirty="0">
                <a:solidFill>
                  <a:srgbClr val="C0566A"/>
                </a:solidFill>
                <a:latin typeface="Arial"/>
              </a:rPr>
              <a:t>STAGE 2  </a:t>
            </a:r>
            <a:r>
              <a:rPr sz="2800" b="0" i="0" dirty="0">
                <a:solidFill>
                  <a:srgbClr val="FFFFFF"/>
                </a:solidFill>
                <a:latin typeface="Arial"/>
              </a:rPr>
              <a:t>Delivery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463040" y="6120033"/>
            <a:ext cx="21457920" cy="31138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Triggered by the NTP. </a:t>
            </a:r>
            <a:r>
              <a:rPr sz="2400" dirty="0">
                <a:solidFill>
                  <a:srgbClr val="3D3D3D"/>
                </a:solidFill>
                <a:latin typeface="Arial"/>
              </a:rPr>
              <a:t>Works proceed against the agreed Target Cost.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Pain / gain mechanism. </a:t>
            </a:r>
            <a:r>
              <a:rPr sz="2400" dirty="0">
                <a:solidFill>
                  <a:srgbClr val="3D3D3D"/>
                </a:solidFill>
                <a:latin typeface="Arial"/>
              </a:rPr>
              <a:t>Overruns and savings shared between client and contractor on a pre-agreed ratio.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Open-book accounting and audit rights </a:t>
            </a:r>
            <a:r>
              <a:rPr sz="2400" dirty="0">
                <a:solidFill>
                  <a:srgbClr val="3D3D3D"/>
                </a:solidFill>
                <a:latin typeface="Arial"/>
              </a:rPr>
              <a:t>sustain financial transparency throughout delivery.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Proactive change control. </a:t>
            </a:r>
            <a:r>
              <a:rPr sz="2400" dirty="0">
                <a:solidFill>
                  <a:srgbClr val="3D3D3D"/>
                </a:solidFill>
                <a:latin typeface="Arial"/>
              </a:rPr>
              <a:t>Early warnings and compensation events replace the adversarial claims cycle.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21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b="1" dirty="0">
                <a:solidFill>
                  <a:srgbClr val="3D3D3D"/>
                </a:solidFill>
                <a:latin typeface="Arial"/>
              </a:rPr>
              <a:t>Dispute-avoidance mechanisms </a:t>
            </a:r>
            <a:r>
              <a:rPr sz="2400" dirty="0">
                <a:solidFill>
                  <a:srgbClr val="3D3D3D"/>
                </a:solidFill>
                <a:latin typeface="Arial"/>
              </a:rPr>
              <a:t>embedded from Stage 1 — joint governance, escalation ladders, ADR. Not bolted on after conflict arises</a:t>
            </a:r>
            <a:r>
              <a:rPr sz="2300" dirty="0">
                <a:solidFill>
                  <a:srgbClr val="3D3D3D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83"/>
          <p:cNvSpPr txBox="1"/>
          <p:nvPr/>
        </p:nvSpPr>
        <p:spPr>
          <a:xfrm>
            <a:off x="1463040" y="566928"/>
            <a:ext cx="2145792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400" b="1" i="0" dirty="0">
                <a:solidFill>
                  <a:srgbClr val="C0566A"/>
                </a:solidFill>
                <a:latin typeface="Arial"/>
              </a:rPr>
              <a:t>THE VALUE  (1 </a:t>
            </a:r>
            <a:r>
              <a:rPr lang="tr-TR" sz="2400" b="1" i="0" dirty="0">
                <a:solidFill>
                  <a:srgbClr val="C0566A"/>
                </a:solidFill>
                <a:latin typeface="Arial"/>
              </a:rPr>
              <a:t>of</a:t>
            </a:r>
            <a:r>
              <a:rPr sz="2400" b="1" i="0" dirty="0">
                <a:solidFill>
                  <a:srgbClr val="C0566A"/>
                </a:solidFill>
                <a:latin typeface="Arial"/>
              </a:rPr>
              <a:t> 2)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407722" y="2449384"/>
            <a:ext cx="214579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800" b="1" i="0" dirty="0">
                <a:solidFill>
                  <a:srgbClr val="3D3D3D"/>
                </a:solidFill>
                <a:latin typeface="Arial"/>
              </a:rPr>
              <a:t>What ECI Delivers — Contractor and Client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463040" y="3529584"/>
            <a:ext cx="21457920" cy="41148"/>
          </a:xfrm>
          <a:prstGeom prst="rect">
            <a:avLst/>
          </a:prstGeom>
          <a:solidFill>
            <a:srgbClr val="C056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7" name="Rectangle 186"/>
          <p:cNvSpPr/>
          <p:nvPr/>
        </p:nvSpPr>
        <p:spPr>
          <a:xfrm>
            <a:off x="1463040" y="4011548"/>
            <a:ext cx="10195560" cy="7315200"/>
          </a:xfrm>
          <a:prstGeom prst="rect">
            <a:avLst/>
          </a:prstGeom>
          <a:solidFill>
            <a:srgbClr val="2A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8" name="TextBox 187"/>
          <p:cNvSpPr txBox="1"/>
          <p:nvPr/>
        </p:nvSpPr>
        <p:spPr>
          <a:xfrm>
            <a:off x="1874520" y="4283189"/>
            <a:ext cx="9464040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600" b="1" i="0" dirty="0">
                <a:solidFill>
                  <a:srgbClr val="FFFFFF"/>
                </a:solidFill>
                <a:latin typeface="Arial"/>
              </a:rPr>
              <a:t>For the Contractor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874520" y="5273420"/>
            <a:ext cx="9418320" cy="2924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Target Cost built on real conditions, not an imposed estimate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Stage 1 effort reimbursed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Upside captured through gain-share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Reduced claims exposure and adversarial cost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E0E4EA"/>
                </a:solidFill>
                <a:latin typeface="Arial"/>
              </a:rPr>
              <a:t>Innovation and IP protected contractually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1814048" y="4011548"/>
            <a:ext cx="10195560" cy="731520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1" name="TextBox 190"/>
          <p:cNvSpPr txBox="1"/>
          <p:nvPr/>
        </p:nvSpPr>
        <p:spPr>
          <a:xfrm>
            <a:off x="12225528" y="4283189"/>
            <a:ext cx="9464040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600" b="1" i="0" dirty="0">
                <a:solidFill>
                  <a:srgbClr val="3D3D3D"/>
                </a:solidFill>
                <a:latin typeface="Arial"/>
              </a:rPr>
              <a:t>For the Client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2225528" y="5273420"/>
            <a:ext cx="9418320" cy="2924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Cost and </a:t>
            </a:r>
            <a:r>
              <a:rPr sz="2400" dirty="0" err="1">
                <a:solidFill>
                  <a:srgbClr val="6B6B6B"/>
                </a:solidFill>
                <a:latin typeface="Arial"/>
              </a:rPr>
              <a:t>programme</a:t>
            </a:r>
            <a:r>
              <a:rPr sz="2400" dirty="0">
                <a:solidFill>
                  <a:srgbClr val="6B6B6B"/>
                </a:solidFill>
                <a:latin typeface="Arial"/>
              </a:rPr>
              <a:t> certainty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Proactive, transparent risk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Faster, better-informed decisions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Scope shaped by those who will build it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sz="2400" b="1" dirty="0">
                <a:solidFill>
                  <a:srgbClr val="C0566A"/>
                </a:solidFill>
                <a:latin typeface="Arial"/>
              </a:rPr>
              <a:t>■  </a:t>
            </a:r>
            <a:r>
              <a:rPr sz="2400" dirty="0">
                <a:solidFill>
                  <a:srgbClr val="6B6B6B"/>
                </a:solidFill>
                <a:latin typeface="Arial"/>
              </a:rPr>
              <a:t>Fewer surprises carried into construction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1709</Words>
  <Application>Microsoft Office PowerPoint</Application>
  <PresentationFormat>Custom</PresentationFormat>
  <Paragraphs>210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Emre Ormanci ( Yapi Merkezi Insaat )</dc:creator>
  <cp:lastModifiedBy>Emre Ormanci ( Yapi Merkezi Insaat )</cp:lastModifiedBy>
  <cp:revision>5</cp:revision>
  <dcterms:modified xsi:type="dcterms:W3CDTF">2026-06-09T10:04:21Z</dcterms:modified>
</cp:coreProperties>
</file>