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66"/>
  </p:normalViewPr>
  <p:slideViewPr>
    <p:cSldViewPr snapToGrid="0">
      <p:cViewPr varScale="1">
        <p:scale>
          <a:sx n="35" d="100"/>
          <a:sy n="35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ie McEvoy" userId="c4707c7a-7ec2-48f4-85bd-a4020548a1e2" providerId="ADAL" clId="{4DE91046-2263-420A-9664-8931D9FABE12}"/>
    <pc:docChg chg="undo custSel modSld">
      <pc:chgData name="Evie McEvoy" userId="c4707c7a-7ec2-48f4-85bd-a4020548a1e2" providerId="ADAL" clId="{4DE91046-2263-420A-9664-8931D9FABE12}" dt="2026-06-08T14:32:21.677" v="100" actId="1076"/>
      <pc:docMkLst>
        <pc:docMk/>
      </pc:docMkLst>
      <pc:sldChg chg="modSp mod">
        <pc:chgData name="Evie McEvoy" userId="c4707c7a-7ec2-48f4-85bd-a4020548a1e2" providerId="ADAL" clId="{4DE91046-2263-420A-9664-8931D9FABE12}" dt="2026-06-08T14:32:21.677" v="100" actId="1076"/>
        <pc:sldMkLst>
          <pc:docMk/>
          <pc:sldMk cId="0" sldId="268"/>
        </pc:sldMkLst>
        <pc:spChg chg="mod">
          <ac:chgData name="Evie McEvoy" userId="c4707c7a-7ec2-48f4-85bd-a4020548a1e2" providerId="ADAL" clId="{4DE91046-2263-420A-9664-8931D9FABE12}" dt="2026-06-08T14:32:17.412" v="99" actId="122"/>
          <ac:spMkLst>
            <pc:docMk/>
            <pc:sldMk cId="0" sldId="268"/>
            <ac:spMk id="501" creationId="{00000000-0000-0000-0000-000000000000}"/>
          </ac:spMkLst>
        </pc:spChg>
        <pc:picChg chg="mod">
          <ac:chgData name="Evie McEvoy" userId="c4707c7a-7ec2-48f4-85bd-a4020548a1e2" providerId="ADAL" clId="{4DE91046-2263-420A-9664-8931D9FABE12}" dt="2026-06-08T14:32:21.677" v="100" actId="1076"/>
          <ac:picMkLst>
            <pc:docMk/>
            <pc:sldMk cId="0" sldId="268"/>
            <ac:picMk id="3" creationId="{EE91824E-2906-90C2-2BDF-4C6655ACCD6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Yazar ve Tarih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Yazar ve Tarih</a:t>
            </a:r>
          </a:p>
        </p:txBody>
      </p:sp>
      <p:sp>
        <p:nvSpPr>
          <p:cNvPr id="12" name="Sunu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Sunu Başlığı</a:t>
            </a:r>
          </a:p>
        </p:txBody>
      </p:sp>
      <p:sp>
        <p:nvSpPr>
          <p:cNvPr id="13" name="Gövde Düzeyi Bir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Sunu Alt Başlığı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100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Slayt Alt Başlığı</a:t>
            </a:r>
          </a:p>
        </p:txBody>
      </p:sp>
      <p:sp>
        <p:nvSpPr>
          <p:cNvPr id="10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ja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janda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Ajanda Başlığı</a:t>
            </a:r>
          </a:p>
        </p:txBody>
      </p:sp>
      <p:sp>
        <p:nvSpPr>
          <p:cNvPr id="109" name="Ajanda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Ajanda Alt Başlığı</a:t>
            </a:r>
          </a:p>
        </p:txBody>
      </p:sp>
      <p:sp>
        <p:nvSpPr>
          <p:cNvPr id="110" name="Gövde Düzeyi Bir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Ajanda Konuları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ap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Rapor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üyük V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övde Düzeyi Bir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%100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Veri bilgisi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Veri bilgisi</a:t>
            </a:r>
          </a:p>
        </p:txBody>
      </p:sp>
      <p:sp>
        <p:nvSpPr>
          <p:cNvPr id="128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İsi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İsim</a:t>
            </a:r>
          </a:p>
        </p:txBody>
      </p:sp>
      <p:sp>
        <p:nvSpPr>
          <p:cNvPr id="136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“Ünlü Alıntı”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 - 3 Yukar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Kızarmış pilav, kaynamış yumurta ve salata ile dolu kâse ve yemek çubukları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Somon balığı çöreği, salata ve humus ile dolu kâse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Maydanozlu tereyağı, kavrulmuş fındık ve rendelenmiş parmesan peyniriyle bir kâse pappardelle makarna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kızarmış pilav, kaynamış yumurta ve salata ile dolu kâse ve yemek çubukları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kadolar ve misket limonları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Sunu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Sunu Başlığı</a:t>
            </a:r>
          </a:p>
        </p:txBody>
      </p:sp>
      <p:sp>
        <p:nvSpPr>
          <p:cNvPr id="23" name="Yazar ve Tarih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Yazar ve Tarih</a:t>
            </a:r>
          </a:p>
        </p:txBody>
      </p:sp>
      <p:sp>
        <p:nvSpPr>
          <p:cNvPr id="24" name="Gövde Düzeyi Bir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Sunu Alt Başlığı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ternatif Başlık ve 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omon balığı çöreği, salata ve humus ile dolu kâse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Slayt Başlığı</a:t>
            </a:r>
          </a:p>
        </p:txBody>
      </p:sp>
      <p:sp>
        <p:nvSpPr>
          <p:cNvPr id="34" name="Gövde Düzeyi Bir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Slayt Alt Başlığı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Madde İşaretl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ayt Başlığı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43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Slayt Alt Başlığı</a:t>
            </a:r>
          </a:p>
        </p:txBody>
      </p:sp>
      <p:sp>
        <p:nvSpPr>
          <p:cNvPr id="44" name="Gövde Düzeyi Bir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dde İşaretl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övde Düzeyi Bir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Maddeler ve 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Slayt Alt Başlığı</a:t>
            </a:r>
          </a:p>
        </p:txBody>
      </p:sp>
      <p:sp>
        <p:nvSpPr>
          <p:cNvPr id="61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Maydanozlu tereyağı, kavrulmuş fındık ve rendelenmiş parmesan peyniriyle bir kâse pappardelle makarna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6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Maddeler ve Küçük Canlı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Slayt Alt Başlığı</a:t>
            </a:r>
          </a:p>
        </p:txBody>
      </p:sp>
      <p:sp>
        <p:nvSpPr>
          <p:cNvPr id="72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7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Maddeler ve Büyük Canlı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Slayt Alt Başlığı</a:t>
            </a:r>
          </a:p>
        </p:txBody>
      </p:sp>
      <p:sp>
        <p:nvSpPr>
          <p:cNvPr id="82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8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ölü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Bölüm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Bölüm Başlığı</a:t>
            </a:r>
          </a:p>
        </p:txBody>
      </p:sp>
      <p:sp>
        <p:nvSpPr>
          <p:cNvPr id="92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Slayt Başlığı</a:t>
            </a:r>
          </a:p>
        </p:txBody>
      </p:sp>
      <p:sp>
        <p:nvSpPr>
          <p:cNvPr id="3" name="Gövde Düzeyi Bir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24616379" cy="13716000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72" name="SCL Grafik ve Font.png" descr="SCL Grafik ve Font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002" y="73734"/>
            <a:ext cx="24378998" cy="136422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SCL Grafik ve Font.png" descr="SCL Grafik ve Font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b="70563"/>
          <a:stretch>
            <a:fillRect/>
          </a:stretch>
        </p:blipFill>
        <p:spPr>
          <a:xfrm>
            <a:off x="19517062" y="11716619"/>
            <a:ext cx="4936967" cy="1529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SCL baskes logo.ai" descr="SCL baskes logo.ai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1946682" y="535518"/>
            <a:ext cx="1864077" cy="2157314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Cover"/>
          <p:cNvSpPr txBox="1">
            <a:spLocks/>
          </p:cNvSpPr>
          <p:nvPr/>
        </p:nvSpPr>
        <p:spPr>
          <a:xfrm>
            <a:off x="1464141" y="3800000"/>
            <a:ext cx="18000000" cy="350000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t">
            <a:noAutofit/>
          </a:bodyPr>
          <a:lstStyle>
            <a:lvl1pPr>
              <a:defRPr sz="9000" b="1"/>
            </a:lvl1pPr>
          </a:lstStyle>
          <a:p>
            <a:r>
              <a:rPr lang="en-GB" sz="9000" b="1" dirty="0"/>
              <a:t>Guerrilla Tactics</a:t>
            </a:r>
          </a:p>
          <a:p>
            <a:r>
              <a:rPr lang="en-GB" sz="9000" b="1" dirty="0"/>
              <a:t>in International Arbitration</a:t>
            </a:r>
          </a:p>
        </p:txBody>
      </p:sp>
      <p:sp>
        <p:nvSpPr>
          <p:cNvPr id="176" name="Speaker name"/>
          <p:cNvSpPr txBox="1"/>
          <p:nvPr/>
        </p:nvSpPr>
        <p:spPr>
          <a:xfrm>
            <a:off x="1514751" y="7327079"/>
            <a:ext cx="4219576" cy="845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rPr dirty="0"/>
              <a:t>James Bremen</a:t>
            </a:r>
          </a:p>
        </p:txBody>
      </p:sp>
      <p:sp>
        <p:nvSpPr>
          <p:cNvPr id="177" name="Title"/>
          <p:cNvSpPr txBox="1"/>
          <p:nvPr/>
        </p:nvSpPr>
        <p:spPr>
          <a:xfrm>
            <a:off x="1514751" y="8149180"/>
            <a:ext cx="20000000" cy="845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noAutofit/>
          </a:bodyPr>
          <a:lstStyle>
            <a:lvl1pPr>
              <a:defRPr sz="5000"/>
            </a:lvl1pPr>
          </a:lstStyle>
          <a:p>
            <a:pPr algn="l"/>
            <a:r>
              <a:rPr lang="en-GB" sz="5000" dirty="0"/>
              <a:t>Presiding Partner, Joseph Hage Aaronson &amp; Bremen LLP</a:t>
            </a:r>
          </a:p>
        </p:txBody>
      </p:sp>
      <p:sp>
        <p:nvSpPr>
          <p:cNvPr id="178" name="June 11, 2026, Istanbul"/>
          <p:cNvSpPr txBox="1"/>
          <p:nvPr/>
        </p:nvSpPr>
        <p:spPr>
          <a:xfrm>
            <a:off x="1514751" y="9287065"/>
            <a:ext cx="565539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r>
              <a:rPr dirty="0"/>
              <a:t>June 11, 2026</a:t>
            </a:r>
            <a:r>
              <a:rPr lang="tr-TR" dirty="0"/>
              <a:t> - </a:t>
            </a:r>
            <a:r>
              <a:rPr dirty="0"/>
              <a:t>Istanbul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SCL baskes logo.ai" descr="SCL baskes logo.ai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500" name="Slide Title"/>
          <p:cNvSpPr txBox="1"/>
          <p:nvPr/>
        </p:nvSpPr>
        <p:spPr>
          <a:xfrm>
            <a:off x="1500000" y="1500000"/>
            <a:ext cx="19500000" cy="2000000"/>
          </a:xfrm>
          <a:prstGeom prst="rect">
            <a:avLst/>
          </a:prstGeom>
          <a:noFill/>
        </p:spPr>
        <p:txBody>
          <a:bodyPr wrap="square" lIns="50800" tIns="50800" rIns="50800" bIns="50800" anchor="t">
            <a:no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6000" b="1" dirty="0">
                <a:solidFill>
                  <a:srgbClr val="111827"/>
                </a:solidFill>
              </a:rPr>
              <a:t>Institutional Responses</a:t>
            </a:r>
          </a:p>
        </p:txBody>
      </p:sp>
      <p:sp>
        <p:nvSpPr>
          <p:cNvPr id="501" name="Slide Content"/>
          <p:cNvSpPr txBox="1"/>
          <p:nvPr/>
        </p:nvSpPr>
        <p:spPr>
          <a:xfrm>
            <a:off x="1500000" y="4200000"/>
            <a:ext cx="21000000" cy="8500000"/>
          </a:xfrm>
          <a:prstGeom prst="rect">
            <a:avLst/>
          </a:prstGeom>
          <a:noFill/>
        </p:spPr>
        <p:txBody>
          <a:bodyPr wrap="square" lIns="50800" tIns="50800" rIns="50800" bIns="50800" anchor="t">
            <a:noAutofit/>
          </a:bodyPr>
          <a:lstStyle/>
          <a:p>
            <a:pPr marL="571500" indent="-571500" algn="l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111827"/>
                </a:solidFill>
              </a:rPr>
              <a:t>ICC, LCIA, SIAC and other rules</a:t>
            </a:r>
          </a:p>
          <a:p>
            <a:pPr marL="571500" indent="-571500" algn="l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111827"/>
                </a:solidFill>
              </a:rPr>
              <a:t>Greater emphasis on efficiency</a:t>
            </a:r>
          </a:p>
          <a:p>
            <a:pPr marL="571500" indent="-571500" algn="l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111827"/>
                </a:solidFill>
              </a:rPr>
              <a:t>Case-management powers</a:t>
            </a:r>
          </a:p>
          <a:p>
            <a:pPr marL="571500" indent="-571500" algn="l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111827"/>
                </a:solidFill>
              </a:rPr>
              <a:t>Proportionality principles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SCL baskes logo.ai" descr="SCL baskes logo.ai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500" name="Slide Title"/>
          <p:cNvSpPr txBox="1"/>
          <p:nvPr/>
        </p:nvSpPr>
        <p:spPr>
          <a:xfrm>
            <a:off x="1500000" y="1500000"/>
            <a:ext cx="19500000" cy="2000000"/>
          </a:xfrm>
          <a:prstGeom prst="rect">
            <a:avLst/>
          </a:prstGeom>
          <a:noFill/>
        </p:spPr>
        <p:txBody>
          <a:bodyPr wrap="square" lIns="50800" tIns="50800" rIns="50800" bIns="50800" anchor="t">
            <a:no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6000" b="1" dirty="0">
                <a:solidFill>
                  <a:srgbClr val="111827"/>
                </a:solidFill>
              </a:rPr>
              <a:t>Practical Guidance for Counsel</a:t>
            </a:r>
          </a:p>
        </p:txBody>
      </p:sp>
      <p:sp>
        <p:nvSpPr>
          <p:cNvPr id="501" name="Slide Content"/>
          <p:cNvSpPr txBox="1"/>
          <p:nvPr/>
        </p:nvSpPr>
        <p:spPr>
          <a:xfrm>
            <a:off x="1500000" y="4200000"/>
            <a:ext cx="21000000" cy="8500000"/>
          </a:xfrm>
          <a:prstGeom prst="rect">
            <a:avLst/>
          </a:prstGeom>
          <a:noFill/>
        </p:spPr>
        <p:txBody>
          <a:bodyPr wrap="square" lIns="50800" tIns="50800" rIns="50800" bIns="50800" anchor="t">
            <a:noAutofit/>
          </a:bodyPr>
          <a:lstStyle/>
          <a:p>
            <a:pPr marL="571500" indent="-571500" algn="l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111827"/>
                </a:solidFill>
              </a:rPr>
              <a:t>Create a clear record</a:t>
            </a:r>
          </a:p>
          <a:p>
            <a:pPr marL="571500" indent="-571500" algn="l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111827"/>
                </a:solidFill>
              </a:rPr>
              <a:t>React proportionately</a:t>
            </a:r>
          </a:p>
          <a:p>
            <a:pPr marL="571500" indent="-571500" algn="l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111827"/>
                </a:solidFill>
              </a:rPr>
              <a:t>Preserve due process</a:t>
            </a:r>
          </a:p>
          <a:p>
            <a:pPr marL="571500" indent="-571500" algn="l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111827"/>
                </a:solidFill>
              </a:rPr>
              <a:t>Focus on enforceability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SCL baskes logo.ai" descr="SCL baskes logo.ai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500" name="Slide Title"/>
          <p:cNvSpPr txBox="1"/>
          <p:nvPr/>
        </p:nvSpPr>
        <p:spPr>
          <a:xfrm>
            <a:off x="1500000" y="1500000"/>
            <a:ext cx="19500000" cy="2000000"/>
          </a:xfrm>
          <a:prstGeom prst="rect">
            <a:avLst/>
          </a:prstGeom>
          <a:noFill/>
        </p:spPr>
        <p:txBody>
          <a:bodyPr wrap="square" lIns="50800" tIns="50800" rIns="50800" bIns="50800" anchor="t">
            <a:no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6000" b="1" dirty="0">
                <a:solidFill>
                  <a:srgbClr val="111827"/>
                </a:solidFill>
              </a:rPr>
              <a:t>Key Takeaways</a:t>
            </a:r>
          </a:p>
        </p:txBody>
      </p:sp>
      <p:sp>
        <p:nvSpPr>
          <p:cNvPr id="501" name="Slide Content"/>
          <p:cNvSpPr txBox="1"/>
          <p:nvPr/>
        </p:nvSpPr>
        <p:spPr>
          <a:xfrm>
            <a:off x="1500000" y="4200000"/>
            <a:ext cx="21000000" cy="8500000"/>
          </a:xfrm>
          <a:prstGeom prst="rect">
            <a:avLst/>
          </a:prstGeom>
          <a:noFill/>
        </p:spPr>
        <p:txBody>
          <a:bodyPr wrap="square" lIns="50800" tIns="50800" rIns="50800" bIns="50800" anchor="t">
            <a:noAutofit/>
          </a:bodyPr>
          <a:lstStyle/>
          <a:p>
            <a:pPr marL="571500" indent="-571500" algn="l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111827"/>
                </a:solidFill>
              </a:rPr>
              <a:t>Guerrilla tactics remain common</a:t>
            </a:r>
          </a:p>
          <a:p>
            <a:pPr marL="571500" indent="-571500" algn="l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111827"/>
                </a:solidFill>
              </a:rPr>
              <a:t>Effective tribunals can neutralise them</a:t>
            </a:r>
          </a:p>
          <a:p>
            <a:pPr marL="571500" indent="-571500" algn="l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111827"/>
                </a:solidFill>
              </a:rPr>
              <a:t>Counsel should focus on efficiency, fairness and credibility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SCL baskes logo.ai" descr="SCL baskes logo.ai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500" name="Slide Title"/>
          <p:cNvSpPr txBox="1"/>
          <p:nvPr/>
        </p:nvSpPr>
        <p:spPr>
          <a:xfrm>
            <a:off x="1500000" y="1500000"/>
            <a:ext cx="19500000" cy="2000000"/>
          </a:xfrm>
          <a:prstGeom prst="rect">
            <a:avLst/>
          </a:prstGeom>
          <a:noFill/>
        </p:spPr>
        <p:txBody>
          <a:bodyPr wrap="square" lIns="50800" tIns="50800" rIns="50800" bIns="50800" anchor="t">
            <a:no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6000" b="1" dirty="0">
                <a:solidFill>
                  <a:srgbClr val="111827"/>
                </a:solidFill>
              </a:rPr>
              <a:t>Contact</a:t>
            </a:r>
          </a:p>
        </p:txBody>
      </p:sp>
      <p:sp>
        <p:nvSpPr>
          <p:cNvPr id="501" name="Slide Content"/>
          <p:cNvSpPr txBox="1"/>
          <p:nvPr/>
        </p:nvSpPr>
        <p:spPr>
          <a:xfrm>
            <a:off x="1500000" y="4200000"/>
            <a:ext cx="21000000" cy="8500000"/>
          </a:xfrm>
          <a:prstGeom prst="rect">
            <a:avLst/>
          </a:prstGeom>
          <a:noFill/>
        </p:spPr>
        <p:txBody>
          <a:bodyPr wrap="square" lIns="50800" tIns="50800" rIns="50800" bIns="50800" anchor="t">
            <a:noAutofit/>
          </a:bodyPr>
          <a:lstStyle/>
          <a:p>
            <a:pPr lvl="2" indent="0">
              <a:lnSpc>
                <a:spcPct val="130000"/>
              </a:lnSpc>
              <a:spcBef>
                <a:spcPts val="600"/>
              </a:spcBef>
            </a:pPr>
            <a:endParaRPr lang="en-GB" sz="4400" b="1" dirty="0">
              <a:solidFill>
                <a:srgbClr val="111827"/>
              </a:solidFill>
            </a:endParaRPr>
          </a:p>
          <a:p>
            <a:pPr lvl="2" indent="0">
              <a:lnSpc>
                <a:spcPct val="130000"/>
              </a:lnSpc>
              <a:spcBef>
                <a:spcPts val="600"/>
              </a:spcBef>
            </a:pPr>
            <a:endParaRPr lang="en-GB" sz="4400" b="1" dirty="0">
              <a:solidFill>
                <a:srgbClr val="111827"/>
              </a:solidFill>
            </a:endParaRPr>
          </a:p>
          <a:p>
            <a:pPr lvl="2" indent="0">
              <a:lnSpc>
                <a:spcPct val="130000"/>
              </a:lnSpc>
              <a:spcBef>
                <a:spcPts val="600"/>
              </a:spcBef>
            </a:pPr>
            <a:endParaRPr lang="en-GB" sz="4400" b="1" dirty="0">
              <a:solidFill>
                <a:srgbClr val="111827"/>
              </a:solidFill>
            </a:endParaRPr>
          </a:p>
          <a:p>
            <a:pPr lvl="2" indent="0">
              <a:lnSpc>
                <a:spcPct val="130000"/>
              </a:lnSpc>
              <a:spcBef>
                <a:spcPts val="600"/>
              </a:spcBef>
            </a:pPr>
            <a:endParaRPr lang="en-GB" sz="4400" b="1" dirty="0">
              <a:solidFill>
                <a:srgbClr val="111827"/>
              </a:solidFill>
            </a:endParaRPr>
          </a:p>
          <a:p>
            <a:pPr lvl="2" indent="0" algn="ctr">
              <a:lnSpc>
                <a:spcPct val="130000"/>
              </a:lnSpc>
              <a:spcBef>
                <a:spcPts val="600"/>
              </a:spcBef>
            </a:pPr>
            <a:r>
              <a:rPr lang="en-GB" sz="4400" b="1" dirty="0">
                <a:solidFill>
                  <a:srgbClr val="111827"/>
                </a:solidFill>
              </a:rPr>
              <a:t>James Bremen</a:t>
            </a:r>
          </a:p>
          <a:p>
            <a:pPr lvl="5" indent="0" algn="ctr">
              <a:lnSpc>
                <a:spcPct val="130000"/>
              </a:lnSpc>
              <a:spcBef>
                <a:spcPts val="600"/>
              </a:spcBef>
            </a:pPr>
            <a:r>
              <a:rPr lang="en-GB" sz="4000" dirty="0">
                <a:solidFill>
                  <a:srgbClr val="111827"/>
                </a:solidFill>
              </a:rPr>
              <a:t>Presiding Partner</a:t>
            </a:r>
          </a:p>
          <a:p>
            <a:pPr lvl="5" indent="0" algn="ctr">
              <a:lnSpc>
                <a:spcPct val="130000"/>
              </a:lnSpc>
              <a:spcBef>
                <a:spcPts val="600"/>
              </a:spcBef>
            </a:pPr>
            <a:r>
              <a:rPr lang="en-GB" sz="4000" dirty="0">
                <a:solidFill>
                  <a:srgbClr val="111827"/>
                </a:solidFill>
              </a:rPr>
              <a:t>Joseph Hage Aaronson &amp; Bremen LLP</a:t>
            </a:r>
          </a:p>
          <a:p>
            <a:pPr lvl="3" indent="0" algn="ctr">
              <a:lnSpc>
                <a:spcPct val="130000"/>
              </a:lnSpc>
              <a:spcBef>
                <a:spcPts val="600"/>
              </a:spcBef>
            </a:pPr>
            <a:r>
              <a:rPr lang="en-GB" sz="4000" dirty="0">
                <a:solidFill>
                  <a:srgbClr val="111827"/>
                </a:solidFill>
              </a:rPr>
              <a:t>james.bremen@jha.com</a:t>
            </a:r>
          </a:p>
          <a:p>
            <a:pPr lvl="3" indent="0" algn="ctr">
              <a:lnSpc>
                <a:spcPct val="130000"/>
              </a:lnSpc>
              <a:spcBef>
                <a:spcPts val="600"/>
              </a:spcBef>
            </a:pPr>
            <a:r>
              <a:rPr lang="en-GB" sz="4000" dirty="0">
                <a:solidFill>
                  <a:srgbClr val="111827"/>
                </a:solidFill>
              </a:rPr>
              <a:t>+44 (0)7717 341 058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91824E-2906-90C2-2BDF-4C6655ACCD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719" y="3758767"/>
            <a:ext cx="4012562" cy="401256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SCL baskes logo.ai" descr="SCL baskes logo.ai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500" name="Slide Title"/>
          <p:cNvSpPr txBox="1"/>
          <p:nvPr/>
        </p:nvSpPr>
        <p:spPr>
          <a:xfrm>
            <a:off x="1500000" y="1500000"/>
            <a:ext cx="19500000" cy="2000000"/>
          </a:xfrm>
          <a:prstGeom prst="rect">
            <a:avLst/>
          </a:prstGeom>
          <a:noFill/>
        </p:spPr>
        <p:txBody>
          <a:bodyPr wrap="square" lIns="50800" tIns="50800" rIns="50800" bIns="50800" anchor="t">
            <a:no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6000" b="1" dirty="0">
                <a:solidFill>
                  <a:srgbClr val="111827"/>
                </a:solidFill>
              </a:rPr>
              <a:t>Agenda</a:t>
            </a:r>
          </a:p>
        </p:txBody>
      </p:sp>
      <p:sp>
        <p:nvSpPr>
          <p:cNvPr id="501" name="Slide Content"/>
          <p:cNvSpPr txBox="1"/>
          <p:nvPr/>
        </p:nvSpPr>
        <p:spPr>
          <a:xfrm>
            <a:off x="1500000" y="4200000"/>
            <a:ext cx="21000000" cy="8500000"/>
          </a:xfrm>
          <a:prstGeom prst="rect">
            <a:avLst/>
          </a:prstGeom>
          <a:noFill/>
        </p:spPr>
        <p:txBody>
          <a:bodyPr wrap="square" lIns="50800" tIns="50800" rIns="50800" bIns="50800" anchor="t">
            <a:noAutofit/>
          </a:bodyPr>
          <a:lstStyle/>
          <a:p>
            <a:pPr marL="571500" indent="-571500" algn="l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111827"/>
                </a:solidFill>
              </a:rPr>
              <a:t>What are guerrilla tactics?</a:t>
            </a:r>
          </a:p>
          <a:p>
            <a:pPr marL="571500" indent="-571500" algn="l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111827"/>
                </a:solidFill>
              </a:rPr>
              <a:t>Why they matter in construction arbitration</a:t>
            </a:r>
          </a:p>
          <a:p>
            <a:pPr marL="571500" indent="-571500" algn="l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111827"/>
                </a:solidFill>
              </a:rPr>
              <a:t>Common examples</a:t>
            </a:r>
          </a:p>
          <a:p>
            <a:pPr marL="571500" indent="-571500" algn="l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111827"/>
                </a:solidFill>
              </a:rPr>
              <a:t>Tribunal responses</a:t>
            </a:r>
          </a:p>
          <a:p>
            <a:pPr marL="571500" indent="-571500" algn="l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111827"/>
                </a:solidFill>
              </a:rPr>
              <a:t>Practical guidance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SCL baskes logo.ai" descr="SCL baskes logo.ai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500" name="Slide Title"/>
          <p:cNvSpPr txBox="1"/>
          <p:nvPr/>
        </p:nvSpPr>
        <p:spPr>
          <a:xfrm>
            <a:off x="1500000" y="1500000"/>
            <a:ext cx="19500000" cy="2000000"/>
          </a:xfrm>
          <a:prstGeom prst="rect">
            <a:avLst/>
          </a:prstGeom>
          <a:noFill/>
        </p:spPr>
        <p:txBody>
          <a:bodyPr wrap="square" lIns="50800" tIns="50800" rIns="50800" bIns="50800" anchor="t">
            <a:no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6000" b="1" dirty="0">
                <a:solidFill>
                  <a:srgbClr val="111827"/>
                </a:solidFill>
              </a:rPr>
              <a:t>What Are Guerrilla Tactics?</a:t>
            </a:r>
          </a:p>
        </p:txBody>
      </p:sp>
      <p:sp>
        <p:nvSpPr>
          <p:cNvPr id="501" name="Slide Content"/>
          <p:cNvSpPr txBox="1"/>
          <p:nvPr/>
        </p:nvSpPr>
        <p:spPr>
          <a:xfrm>
            <a:off x="1500000" y="4200000"/>
            <a:ext cx="21000000" cy="8500000"/>
          </a:xfrm>
          <a:prstGeom prst="rect">
            <a:avLst/>
          </a:prstGeom>
          <a:noFill/>
        </p:spPr>
        <p:txBody>
          <a:bodyPr wrap="square" lIns="50800" tIns="50800" rIns="50800" bIns="50800" anchor="t">
            <a:noAutofit/>
          </a:bodyPr>
          <a:lstStyle/>
          <a:p>
            <a:pPr marL="0" indent="0" algn="l">
              <a:lnSpc>
                <a:spcPct val="130000"/>
              </a:lnSpc>
              <a:spcBef>
                <a:spcPts val="0"/>
              </a:spcBef>
              <a:buNone/>
            </a:pPr>
            <a:r>
              <a:rPr lang="en-GB" sz="5200" dirty="0">
                <a:solidFill>
                  <a:srgbClr val="111827"/>
                </a:solidFill>
              </a:rPr>
              <a:t>Conduct intended to obstruct, delay, increase costs, or gain unfair procedural advantage within arbitration proceedings.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SCL baskes logo.ai" descr="SCL baskes logo.ai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500" name="Slide Title"/>
          <p:cNvSpPr txBox="1"/>
          <p:nvPr/>
        </p:nvSpPr>
        <p:spPr>
          <a:xfrm>
            <a:off x="1500000" y="1500000"/>
            <a:ext cx="19500000" cy="2000000"/>
          </a:xfrm>
          <a:prstGeom prst="rect">
            <a:avLst/>
          </a:prstGeom>
          <a:noFill/>
        </p:spPr>
        <p:txBody>
          <a:bodyPr wrap="square" lIns="50800" tIns="50800" rIns="50800" bIns="50800" anchor="t">
            <a:no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6000" b="1" dirty="0">
                <a:solidFill>
                  <a:srgbClr val="111827"/>
                </a:solidFill>
              </a:rPr>
              <a:t>Why Construction Arbitrations Are Vulnerable</a:t>
            </a:r>
          </a:p>
        </p:txBody>
      </p:sp>
      <p:sp>
        <p:nvSpPr>
          <p:cNvPr id="501" name="Slide Content"/>
          <p:cNvSpPr txBox="1"/>
          <p:nvPr/>
        </p:nvSpPr>
        <p:spPr>
          <a:xfrm>
            <a:off x="1500000" y="4200000"/>
            <a:ext cx="21000000" cy="8500000"/>
          </a:xfrm>
          <a:prstGeom prst="rect">
            <a:avLst/>
          </a:prstGeom>
          <a:noFill/>
        </p:spPr>
        <p:txBody>
          <a:bodyPr wrap="square" lIns="50800" tIns="50800" rIns="50800" bIns="50800" anchor="t">
            <a:noAutofit/>
          </a:bodyPr>
          <a:lstStyle/>
          <a:p>
            <a:pPr marL="571500" indent="-571500" algn="l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111827"/>
                </a:solidFill>
              </a:rPr>
              <a:t>Large volumes of documents</a:t>
            </a:r>
          </a:p>
          <a:p>
            <a:pPr marL="571500" indent="-571500" algn="l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111827"/>
                </a:solidFill>
              </a:rPr>
              <a:t>Multiple parties and experts</a:t>
            </a:r>
          </a:p>
          <a:p>
            <a:pPr marL="571500" indent="-571500" algn="l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111827"/>
                </a:solidFill>
              </a:rPr>
              <a:t>Complex delay and quantum issues</a:t>
            </a:r>
          </a:p>
          <a:p>
            <a:pPr marL="571500" indent="-571500" algn="l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111827"/>
                </a:solidFill>
              </a:rPr>
              <a:t>Significant commercial pressure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SCL baskes logo.ai" descr="SCL baskes logo.ai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500" name="Slide Title"/>
          <p:cNvSpPr txBox="1"/>
          <p:nvPr/>
        </p:nvSpPr>
        <p:spPr>
          <a:xfrm>
            <a:off x="1500000" y="1500000"/>
            <a:ext cx="19500000" cy="2000000"/>
          </a:xfrm>
          <a:prstGeom prst="rect">
            <a:avLst/>
          </a:prstGeom>
          <a:noFill/>
        </p:spPr>
        <p:txBody>
          <a:bodyPr wrap="square" lIns="50800" tIns="50800" rIns="50800" bIns="50800" anchor="t">
            <a:no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6000" b="1" dirty="0">
                <a:solidFill>
                  <a:srgbClr val="111827"/>
                </a:solidFill>
              </a:rPr>
              <a:t>Document Production Tactics</a:t>
            </a:r>
          </a:p>
        </p:txBody>
      </p:sp>
      <p:sp>
        <p:nvSpPr>
          <p:cNvPr id="501" name="Slide Content"/>
          <p:cNvSpPr txBox="1"/>
          <p:nvPr/>
        </p:nvSpPr>
        <p:spPr>
          <a:xfrm>
            <a:off x="1500000" y="4200000"/>
            <a:ext cx="21000000" cy="8500000"/>
          </a:xfrm>
          <a:prstGeom prst="rect">
            <a:avLst/>
          </a:prstGeom>
          <a:noFill/>
        </p:spPr>
        <p:txBody>
          <a:bodyPr wrap="square" lIns="50800" tIns="50800" rIns="50800" bIns="50800" anchor="t">
            <a:noAutofit/>
          </a:bodyPr>
          <a:lstStyle/>
          <a:p>
            <a:pPr marL="571500" indent="-571500" algn="l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111827"/>
                </a:solidFill>
              </a:rPr>
              <a:t>Fishing expeditions</a:t>
            </a:r>
          </a:p>
          <a:p>
            <a:pPr marL="571500" indent="-571500" algn="l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111827"/>
                </a:solidFill>
              </a:rPr>
              <a:t>Late disclosure</a:t>
            </a:r>
          </a:p>
          <a:p>
            <a:pPr marL="571500" indent="-571500" algn="l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111827"/>
                </a:solidFill>
              </a:rPr>
              <a:t>Selective disclosure</a:t>
            </a:r>
          </a:p>
          <a:p>
            <a:pPr marL="571500" indent="-571500" algn="l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111827"/>
                </a:solidFill>
              </a:rPr>
              <a:t>E-disclosure manipulation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SCL baskes logo.ai" descr="SCL baskes logo.ai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500" name="Slide Title"/>
          <p:cNvSpPr txBox="1"/>
          <p:nvPr/>
        </p:nvSpPr>
        <p:spPr>
          <a:xfrm>
            <a:off x="1500000" y="1500000"/>
            <a:ext cx="19500000" cy="2000000"/>
          </a:xfrm>
          <a:prstGeom prst="rect">
            <a:avLst/>
          </a:prstGeom>
          <a:noFill/>
        </p:spPr>
        <p:txBody>
          <a:bodyPr wrap="square" lIns="50800" tIns="50800" rIns="50800" bIns="50800" anchor="t">
            <a:no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6000" b="1" dirty="0">
                <a:solidFill>
                  <a:srgbClr val="111827"/>
                </a:solidFill>
              </a:rPr>
              <a:t>Witness and Expert Evidence</a:t>
            </a:r>
          </a:p>
        </p:txBody>
      </p:sp>
      <p:sp>
        <p:nvSpPr>
          <p:cNvPr id="501" name="Slide Content"/>
          <p:cNvSpPr txBox="1"/>
          <p:nvPr/>
        </p:nvSpPr>
        <p:spPr>
          <a:xfrm>
            <a:off x="1500000" y="4200000"/>
            <a:ext cx="21000000" cy="8500000"/>
          </a:xfrm>
          <a:prstGeom prst="rect">
            <a:avLst/>
          </a:prstGeom>
          <a:noFill/>
        </p:spPr>
        <p:txBody>
          <a:bodyPr wrap="square" lIns="50800" tIns="50800" rIns="50800" bIns="50800" anchor="t">
            <a:noAutofit/>
          </a:bodyPr>
          <a:lstStyle/>
          <a:p>
            <a:pPr marL="571500" indent="-571500" algn="l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111827"/>
                </a:solidFill>
              </a:rPr>
              <a:t>Tactical changes in expert opinion</a:t>
            </a:r>
          </a:p>
          <a:p>
            <a:pPr marL="571500" indent="-571500" algn="l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111827"/>
                </a:solidFill>
              </a:rPr>
              <a:t>Late expert reports</a:t>
            </a:r>
          </a:p>
          <a:p>
            <a:pPr marL="571500" indent="-571500" algn="l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111827"/>
                </a:solidFill>
              </a:rPr>
              <a:t>Witness interference</a:t>
            </a:r>
          </a:p>
          <a:p>
            <a:pPr marL="571500" indent="-571500" algn="l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111827"/>
                </a:solidFill>
              </a:rPr>
              <a:t>Surprise evidence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SCL baskes logo.ai" descr="SCL baskes logo.ai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500" name="Slide Title"/>
          <p:cNvSpPr txBox="1"/>
          <p:nvPr/>
        </p:nvSpPr>
        <p:spPr>
          <a:xfrm>
            <a:off x="1500000" y="1500000"/>
            <a:ext cx="19500000" cy="2000000"/>
          </a:xfrm>
          <a:prstGeom prst="rect">
            <a:avLst/>
          </a:prstGeom>
          <a:noFill/>
        </p:spPr>
        <p:txBody>
          <a:bodyPr wrap="square" lIns="50800" tIns="50800" rIns="50800" bIns="50800" anchor="t">
            <a:no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6000" b="1" dirty="0">
                <a:solidFill>
                  <a:srgbClr val="111827"/>
                </a:solidFill>
              </a:rPr>
              <a:t>Procedural Delay Tactics</a:t>
            </a:r>
          </a:p>
        </p:txBody>
      </p:sp>
      <p:sp>
        <p:nvSpPr>
          <p:cNvPr id="501" name="Slide Content"/>
          <p:cNvSpPr txBox="1"/>
          <p:nvPr/>
        </p:nvSpPr>
        <p:spPr>
          <a:xfrm>
            <a:off x="1500000" y="4200000"/>
            <a:ext cx="21000000" cy="8500000"/>
          </a:xfrm>
          <a:prstGeom prst="rect">
            <a:avLst/>
          </a:prstGeom>
          <a:noFill/>
        </p:spPr>
        <p:txBody>
          <a:bodyPr wrap="square" lIns="50800" tIns="50800" rIns="50800" bIns="50800" anchor="t">
            <a:noAutofit/>
          </a:bodyPr>
          <a:lstStyle/>
          <a:p>
            <a:pPr marL="571500" indent="-571500" algn="l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111827"/>
                </a:solidFill>
              </a:rPr>
              <a:t>Repeated extension requests</a:t>
            </a:r>
          </a:p>
          <a:p>
            <a:pPr marL="571500" indent="-571500" algn="l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111827"/>
                </a:solidFill>
              </a:rPr>
              <a:t>Jurisdictional objections</a:t>
            </a:r>
          </a:p>
          <a:p>
            <a:pPr marL="571500" indent="-571500" algn="l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111827"/>
                </a:solidFill>
              </a:rPr>
              <a:t>Satellite court proceedings</a:t>
            </a:r>
          </a:p>
          <a:p>
            <a:pPr marL="571500" indent="-571500" algn="l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111827"/>
                </a:solidFill>
              </a:rPr>
              <a:t>Non-compliance with procedural orders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SCL baskes logo.ai" descr="SCL baskes logo.ai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500" name="Slide Title"/>
          <p:cNvSpPr txBox="1"/>
          <p:nvPr/>
        </p:nvSpPr>
        <p:spPr>
          <a:xfrm>
            <a:off x="1500000" y="1500000"/>
            <a:ext cx="19500000" cy="2000000"/>
          </a:xfrm>
          <a:prstGeom prst="rect">
            <a:avLst/>
          </a:prstGeom>
          <a:noFill/>
        </p:spPr>
        <p:txBody>
          <a:bodyPr wrap="square" lIns="50800" tIns="50800" rIns="50800" bIns="50800" anchor="t">
            <a:no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6000" b="1" dirty="0">
                <a:solidFill>
                  <a:srgbClr val="111827"/>
                </a:solidFill>
              </a:rPr>
              <a:t>Challenges to Arbitrators</a:t>
            </a:r>
          </a:p>
        </p:txBody>
      </p:sp>
      <p:sp>
        <p:nvSpPr>
          <p:cNvPr id="501" name="Slide Content"/>
          <p:cNvSpPr txBox="1"/>
          <p:nvPr/>
        </p:nvSpPr>
        <p:spPr>
          <a:xfrm>
            <a:off x="1500000" y="4200000"/>
            <a:ext cx="21000000" cy="8500000"/>
          </a:xfrm>
          <a:prstGeom prst="rect">
            <a:avLst/>
          </a:prstGeom>
          <a:noFill/>
        </p:spPr>
        <p:txBody>
          <a:bodyPr wrap="square" lIns="50800" tIns="50800" rIns="50800" bIns="50800" anchor="t">
            <a:noAutofit/>
          </a:bodyPr>
          <a:lstStyle/>
          <a:p>
            <a:pPr marL="571500" indent="-571500" algn="l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111827"/>
                </a:solidFill>
              </a:rPr>
              <a:t>Legitimate versus tactical challenges</a:t>
            </a:r>
          </a:p>
          <a:p>
            <a:pPr marL="571500" indent="-571500" algn="l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111827"/>
                </a:solidFill>
              </a:rPr>
              <a:t>Impact on timetables</a:t>
            </a:r>
          </a:p>
          <a:p>
            <a:pPr marL="571500" indent="-571500" algn="l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111827"/>
                </a:solidFill>
              </a:rPr>
              <a:t>Institutional scrutiny of abusive challenges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SCL baskes logo.ai" descr="SCL baskes logo.ai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500" name="Slide Title"/>
          <p:cNvSpPr txBox="1"/>
          <p:nvPr/>
        </p:nvSpPr>
        <p:spPr>
          <a:xfrm>
            <a:off x="1500000" y="1500000"/>
            <a:ext cx="19500000" cy="2000000"/>
          </a:xfrm>
          <a:prstGeom prst="rect">
            <a:avLst/>
          </a:prstGeom>
          <a:noFill/>
        </p:spPr>
        <p:txBody>
          <a:bodyPr wrap="square" lIns="50800" tIns="50800" rIns="50800" bIns="50800" anchor="t">
            <a:no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6000" b="1" dirty="0">
                <a:solidFill>
                  <a:srgbClr val="111827"/>
                </a:solidFill>
              </a:rPr>
              <a:t>Tribunal Tools</a:t>
            </a:r>
          </a:p>
        </p:txBody>
      </p:sp>
      <p:sp>
        <p:nvSpPr>
          <p:cNvPr id="501" name="Slide Content"/>
          <p:cNvSpPr txBox="1"/>
          <p:nvPr/>
        </p:nvSpPr>
        <p:spPr>
          <a:xfrm>
            <a:off x="1500000" y="4200000"/>
            <a:ext cx="21000000" cy="8500000"/>
          </a:xfrm>
          <a:prstGeom prst="rect">
            <a:avLst/>
          </a:prstGeom>
          <a:noFill/>
        </p:spPr>
        <p:txBody>
          <a:bodyPr wrap="square" lIns="50800" tIns="50800" rIns="50800" bIns="50800" anchor="t">
            <a:noAutofit/>
          </a:bodyPr>
          <a:lstStyle/>
          <a:p>
            <a:pPr marL="571500" indent="-571500" algn="l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111827"/>
                </a:solidFill>
              </a:rPr>
              <a:t>Robust case management</a:t>
            </a:r>
          </a:p>
          <a:p>
            <a:pPr marL="571500" indent="-571500" algn="l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111827"/>
                </a:solidFill>
              </a:rPr>
              <a:t>Procedural timetables</a:t>
            </a:r>
          </a:p>
          <a:p>
            <a:pPr marL="571500" indent="-571500" algn="l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111827"/>
                </a:solidFill>
              </a:rPr>
              <a:t>Adverse inferences</a:t>
            </a:r>
          </a:p>
          <a:p>
            <a:pPr marL="571500" indent="-571500" algn="l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111827"/>
                </a:solidFill>
              </a:rPr>
              <a:t>Costs sanctions</a:t>
            </a:r>
          </a:p>
          <a:p>
            <a:pPr marL="571500" indent="-571500" algn="l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111827"/>
                </a:solidFill>
              </a:rPr>
              <a:t>Early identification of misconduct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235</Words>
  <Application>Microsoft Office PowerPoint</Application>
  <PresentationFormat>Custom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Evie McEvoy</dc:creator>
  <cp:lastModifiedBy>Evie McEvoy</cp:lastModifiedBy>
  <cp:revision>3</cp:revision>
  <dcterms:modified xsi:type="dcterms:W3CDTF">2026-06-08T14:32:21Z</dcterms:modified>
</cp:coreProperties>
</file>