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13:08:45.852"/>
    </inkml:context>
    <inkml:brush xml:id="br0">
      <inkml:brushProperty name="width" value="0.3" units="cm"/>
      <inkml:brushProperty name="height" value="0.6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0,'996'0,"-900"11,-6-1,18-10,-87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13:08:45.853"/>
    </inkml:context>
    <inkml:brush xml:id="br0">
      <inkml:brushProperty name="width" value="0.3" units="cm"/>
      <inkml:brushProperty name="height" value="0.6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22,'818'0,"-787"-1,46-9,23-1,103 12,-185-1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13:08:45.854"/>
    </inkml:context>
    <inkml:brush xml:id="br0">
      <inkml:brushProperty name="width" value="0.3" units="cm"/>
      <inkml:brushProperty name="height" value="0.6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0,'741'0,"-605"11,2 1,224-13,-344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emf"/><Relationship Id="rId7" Type="http://schemas.openxmlformats.org/officeDocument/2006/relationships/image" Target="../media/image7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90.png"/><Relationship Id="rId5" Type="http://schemas.openxmlformats.org/officeDocument/2006/relationships/image" Target="../media/image10.png"/><Relationship Id="rId10" Type="http://schemas.openxmlformats.org/officeDocument/2006/relationships/customXml" Target="../ink/ink3.xml"/><Relationship Id="rId4" Type="http://schemas.openxmlformats.org/officeDocument/2006/relationships/image" Target="../media/image3.emf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5" y="1938395"/>
            <a:ext cx="4471792" cy="1352811"/>
          </a:xfrm>
        </p:spPr>
        <p:txBody>
          <a:bodyPr>
            <a:normAutofit/>
          </a:bodyPr>
          <a:lstStyle/>
          <a:p>
            <a:r>
              <a:rPr lang="en-T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of the Price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4AF71-539E-7F8C-62FD-2EF499383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536" y="3566794"/>
            <a:ext cx="4471792" cy="89090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Ziya Akıncı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ziya@akincilaw.com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2324100" y="2324706"/>
            <a:ext cx="7667625" cy="789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3: Producer Price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lndex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-Domestic (Euro Based)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3" name="Picture 43">
            <a:extLst>
              <a:ext uri="{FF2B5EF4-FFF2-40B4-BE49-F238E27FC236}">
                <a16:creationId xmlns:a16="http://schemas.microsoft.com/office/drawing/2014/main" id="{DF57C626-D5B3-CE0F-21E0-7F68E3A85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63" y="3114675"/>
            <a:ext cx="6714272" cy="34303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60264D-8721-4BD9-3D47-67BE95BE61CB}"/>
              </a:ext>
            </a:extLst>
          </p:cNvPr>
          <p:cNvSpPr/>
          <p:nvPr/>
        </p:nvSpPr>
        <p:spPr>
          <a:xfrm>
            <a:off x="8276679" y="3225702"/>
            <a:ext cx="1080045" cy="26640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2324100" y="2324706"/>
            <a:ext cx="7667625" cy="580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4: Construction Cost Index (Turkey)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1859F4DF-CAEA-0632-13B9-22D2C246C477}"/>
              </a:ext>
            </a:extLst>
          </p:cNvPr>
          <p:cNvGrpSpPr/>
          <p:nvPr/>
        </p:nvGrpSpPr>
        <p:grpSpPr>
          <a:xfrm>
            <a:off x="648906" y="3133725"/>
            <a:ext cx="11018011" cy="3216347"/>
            <a:chOff x="585470" y="2393878"/>
            <a:chExt cx="11018011" cy="3216347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1E512487-2266-E46F-4886-4F79526F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70" y="2393878"/>
              <a:ext cx="11018011" cy="3216347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Mürekkep 8">
                  <a:extLst>
                    <a:ext uri="{FF2B5EF4-FFF2-40B4-BE49-F238E27FC236}">
                      <a16:creationId xmlns:a16="http://schemas.microsoft.com/office/drawing/2014/main" id="{A6A09CAD-7508-13FF-4D30-25F7853AAB00}"/>
                    </a:ext>
                  </a:extLst>
                </p14:cNvPr>
                <p14:cNvContentPartPr/>
                <p14:nvPr/>
              </p14:nvContentPartPr>
              <p14:xfrm>
                <a:off x="3223200" y="4861620"/>
                <a:ext cx="471960" cy="7920"/>
              </p14:xfrm>
            </p:contentPart>
          </mc:Choice>
          <mc:Fallback xmlns="">
            <p:pic>
              <p:nvPicPr>
                <p:cNvPr id="4" name="Mürekkep 3">
                  <a:extLst>
                    <a:ext uri="{FF2B5EF4-FFF2-40B4-BE49-F238E27FC236}">
                      <a16:creationId xmlns:a16="http://schemas.microsoft.com/office/drawing/2014/main" id="{65440A3B-891F-C415-0E92-BEEBD1C684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69241" y="4753620"/>
                  <a:ext cx="579518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64996055-1790-3F0E-389E-1F89FAB59A1F}"/>
                    </a:ext>
                  </a:extLst>
                </p14:cNvPr>
                <p14:cNvContentPartPr/>
                <p14:nvPr/>
              </p14:nvContentPartPr>
              <p14:xfrm>
                <a:off x="3261000" y="5287860"/>
                <a:ext cx="449280" cy="8280"/>
              </p14:xfrm>
            </p:contentPart>
          </mc:Choice>
          <mc:Fallback xmlns="">
            <p:pic>
              <p:nvPicPr>
                <p:cNvPr id="6" name="Mürekkep 5">
                  <a:extLst>
                    <a:ext uri="{FF2B5EF4-FFF2-40B4-BE49-F238E27FC236}">
                      <a16:creationId xmlns:a16="http://schemas.microsoft.com/office/drawing/2014/main" id="{CCD08C2B-17FB-C35C-CD91-F1306DE129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07000" y="5179860"/>
                  <a:ext cx="556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576BEA6A-2B5C-E1E3-4191-E19B71794CD4}"/>
                    </a:ext>
                  </a:extLst>
                </p14:cNvPr>
                <p14:cNvContentPartPr/>
                <p14:nvPr/>
              </p14:nvContentPartPr>
              <p14:xfrm>
                <a:off x="6674880" y="5524380"/>
                <a:ext cx="502560" cy="8640"/>
              </p14:xfrm>
            </p:contentPart>
          </mc:Choice>
          <mc:Fallback xmlns="">
            <p:pic>
              <p:nvPicPr>
                <p:cNvPr id="7" name="Mürekkep 6">
                  <a:extLst>
                    <a:ext uri="{FF2B5EF4-FFF2-40B4-BE49-F238E27FC236}">
                      <a16:creationId xmlns:a16="http://schemas.microsoft.com/office/drawing/2014/main" id="{FB0DE76C-AFD8-E496-ED29-0724B7F7A3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20880" y="5416380"/>
                  <a:ext cx="610200" cy="22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587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1828800" y="2324706"/>
            <a:ext cx="8943975" cy="580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5: OECD Data on Producer Price Indices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9C8873E-9CC7-59C3-3ED5-F649C6E287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75" b="946"/>
          <a:stretch/>
        </p:blipFill>
        <p:spPr>
          <a:xfrm>
            <a:off x="2425510" y="2905125"/>
            <a:ext cx="7340977" cy="37505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60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897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Jurisprudence on Adjustment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3655773"/>
            <a:ext cx="8761615" cy="21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due to hardship is based on the principle of good faith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Civil Chamber of Turkish Court of Cassation, E. 2017/8219, K. 2019/5397, T. 13.6.2019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based on good faith principle in spite of a negative adjustment provision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Civil Chamber of Turkish Court of Cassation, E. 2017/13542, K. 2018/10567, T. 24.10.2018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897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for Adjustment Request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3655773"/>
            <a:ext cx="8761615" cy="2621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Unforeseeability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Hardship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Non-attribution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Non-Performance or Reservation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Contrary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897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Employer’s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Defenses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3655773"/>
            <a:ext cx="8761615" cy="2621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adjustment formula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impact on the cost of the work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payment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Contractor’s delay in procurement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is delayed because of Contractor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Hedging and other financial derivative instruments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of the obligations and exchange rate increase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2893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Ziya Akıncı</a:t>
            </a:r>
            <a:b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ziya</a:t>
            </a:r>
            <a:r>
              <a:rPr lang="tr-T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akinci</a:t>
            </a:r>
            <a: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@akincilaw.com</a:t>
            </a:r>
          </a:p>
          <a:p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3655773"/>
            <a:ext cx="8761615" cy="2621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of the Price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638992" y="3372946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 1999 Red Book Sub-Clause 13.8 [Adjustments for Changes in Cost]</a:t>
            </a:r>
          </a:p>
          <a:p>
            <a:pPr lvl="1" algn="just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 this Sub-Clause "table of adjustment data" means the completed table of</a:t>
            </a:r>
            <a:r>
              <a:rPr lang="tr-T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data included in the Appendix to Tender.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Formula for Adjustment for Change in Cost (FIDIC Guidance)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6" name="Resim 5" descr="yazı tipi, metin, ekran görüntüsü, sayı, numara içeren bir resim&#10;&#10;Açıklama otomatik olarak oluşturuldu">
            <a:extLst>
              <a:ext uri="{FF2B5EF4-FFF2-40B4-BE49-F238E27FC236}">
                <a16:creationId xmlns:a16="http://schemas.microsoft.com/office/drawing/2014/main" id="{BBEA6C6D-B745-6BB4-38ED-45BD00FDB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3" y="5423714"/>
            <a:ext cx="6191251" cy="10127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Table of Adjustment Data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638992" y="3372946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 1999 Red Book Sub-Clause 13.8 [Adjustments for Changes in Cost]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If there is no such table of adjustment data, this Sub-Clause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not apply…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638992" y="3372946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Pacta Sunt 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Servanda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(“agreements must be kept”: as agreed)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Rebus Sic Stantibus (“as things stand”: a fundamental change in circumstances may give rise to price adjustment or termination)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Law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638992" y="3372946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UNIDROIT Principles of International Commercial Contracts 2016, Article 6.2.3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hardship the disadvantaged party is entitled to request renegotiations.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settlement: Adaptation or termination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law vs. Common law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497635"/>
            <a:ext cx="4471792" cy="1121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Code of Obligations (TCO) </a:t>
            </a:r>
            <a:b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138 and 480/2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29976" y="4094203"/>
            <a:ext cx="8761615" cy="846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 Art. 138 </a:t>
            </a:r>
            <a:r>
              <a:rPr lang="tr-T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hardship clause for all kind of contracts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 Art. 480/2 </a:t>
            </a:r>
            <a:r>
              <a:rPr lang="tr-T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lump sum construction contracts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133724" y="2397633"/>
            <a:ext cx="5924550" cy="897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Giving Rise to Price Adjustment Requests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3655773"/>
            <a:ext cx="8761615" cy="21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Russia-Ukraine conflict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</a:t>
            </a:r>
            <a:r>
              <a:rPr lang="tr-T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upply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construction costs and Euro zone inflations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2262185" y="2443449"/>
            <a:ext cx="7667625" cy="789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1: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lnflation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in the European Union for the last 25 years 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28A0142-DE51-0EB0-F25D-6E7E896FE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34" y="3336384"/>
            <a:ext cx="6186929" cy="31001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19BD39-0EE8-1EB2-FD39-7C2A210906F4}"/>
              </a:ext>
            </a:extLst>
          </p:cNvPr>
          <p:cNvSpPr/>
          <p:nvPr/>
        </p:nvSpPr>
        <p:spPr>
          <a:xfrm>
            <a:off x="7667625" y="3537328"/>
            <a:ext cx="933450" cy="230055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9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1957386" y="2340483"/>
            <a:ext cx="8277225" cy="789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2: European Union Construction Producer Prices and Costs 2005-2023</a:t>
            </a:r>
            <a:endParaRPr lang="en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FA6EDCE-928C-E2A7-8D41-77C4FE808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2"/>
          <a:stretch/>
        </p:blipFill>
        <p:spPr>
          <a:xfrm>
            <a:off x="3437281" y="3084145"/>
            <a:ext cx="5317437" cy="35615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23BB28-BE20-B5CB-B2BA-F232E993C8DF}"/>
              </a:ext>
            </a:extLst>
          </p:cNvPr>
          <p:cNvSpPr/>
          <p:nvPr/>
        </p:nvSpPr>
        <p:spPr>
          <a:xfrm>
            <a:off x="7392594" y="3084145"/>
            <a:ext cx="1362124" cy="258872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6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429</Words>
  <Application>Microsoft Office PowerPoint</Application>
  <PresentationFormat>Geniş ekran</PresentationFormat>
  <Paragraphs>56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Adjustment of the Price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Neslihan ZAHİRECİ</cp:lastModifiedBy>
  <cp:revision>4</cp:revision>
  <dcterms:created xsi:type="dcterms:W3CDTF">2023-08-28T12:48:48Z</dcterms:created>
  <dcterms:modified xsi:type="dcterms:W3CDTF">2023-10-12T14:23:31Z</dcterms:modified>
</cp:coreProperties>
</file>